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94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30"/>
        <p:guide pos="2880"/>
        <p:guide orient="horz" pos="162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0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d782ae304_0_0:notes"/>
          <p:cNvSpPr txBox="1"/>
          <p:nvPr>
            <p:ph type="body" idx="1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g1ad782ae304_0_0:notes"/>
          <p:cNvSpPr/>
          <p:nvPr>
            <p:ph type="sldImg" idx="2"/>
          </p:nvPr>
        </p:nvSpPr>
        <p:spPr>
          <a:xfrm>
            <a:off x="114300" y="746125"/>
            <a:ext cx="6629400" cy="3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d845abccc_0_0:notes"/>
          <p:cNvSpPr txBox="1"/>
          <p:nvPr>
            <p:ph type="body" idx="1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g1ad845abccc_0_0:notes"/>
          <p:cNvSpPr/>
          <p:nvPr>
            <p:ph type="sldImg" idx="2"/>
          </p:nvPr>
        </p:nvSpPr>
        <p:spPr>
          <a:xfrm>
            <a:off x="114300" y="746125"/>
            <a:ext cx="6629400" cy="3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d845abccc_0_14:notes"/>
          <p:cNvSpPr txBox="1"/>
          <p:nvPr>
            <p:ph type="body" idx="1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g1ad845abccc_0_14:notes"/>
          <p:cNvSpPr/>
          <p:nvPr>
            <p:ph type="sldImg" idx="2"/>
          </p:nvPr>
        </p:nvSpPr>
        <p:spPr>
          <a:xfrm>
            <a:off x="114300" y="746125"/>
            <a:ext cx="6629400" cy="3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d845abccc_0_8:notes"/>
          <p:cNvSpPr txBox="1"/>
          <p:nvPr>
            <p:ph type="body" idx="1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g1ad845abccc_0_8:notes"/>
          <p:cNvSpPr/>
          <p:nvPr>
            <p:ph type="sldImg" idx="2"/>
          </p:nvPr>
        </p:nvSpPr>
        <p:spPr>
          <a:xfrm>
            <a:off x="114300" y="746125"/>
            <a:ext cx="6629400" cy="3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d845abccc_0_24:notes"/>
          <p:cNvSpPr txBox="1"/>
          <p:nvPr>
            <p:ph type="body" idx="1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g1ad845abccc_0_24:notes"/>
          <p:cNvSpPr/>
          <p:nvPr>
            <p:ph type="sldImg" idx="2"/>
          </p:nvPr>
        </p:nvSpPr>
        <p:spPr>
          <a:xfrm>
            <a:off x="114300" y="746125"/>
            <a:ext cx="6629400" cy="3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d845abccc_0_30:notes"/>
          <p:cNvSpPr txBox="1"/>
          <p:nvPr>
            <p:ph type="body" idx="1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g1ad845abccc_0_30:notes"/>
          <p:cNvSpPr/>
          <p:nvPr>
            <p:ph type="sldImg" idx="2"/>
          </p:nvPr>
        </p:nvSpPr>
        <p:spPr>
          <a:xfrm>
            <a:off x="114300" y="746125"/>
            <a:ext cx="6629400" cy="3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d845abccc_0_37:notes"/>
          <p:cNvSpPr txBox="1"/>
          <p:nvPr>
            <p:ph type="body" idx="1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g1ad845abccc_0_37:notes"/>
          <p:cNvSpPr/>
          <p:nvPr>
            <p:ph type="sldImg" idx="2"/>
          </p:nvPr>
        </p:nvSpPr>
        <p:spPr>
          <a:xfrm>
            <a:off x="114300" y="746125"/>
            <a:ext cx="6629400" cy="3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d845abccc_0_45:notes"/>
          <p:cNvSpPr txBox="1"/>
          <p:nvPr>
            <p:ph type="body" idx="1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g1ad845abccc_0_45:notes"/>
          <p:cNvSpPr/>
          <p:nvPr>
            <p:ph type="sldImg" idx="2"/>
          </p:nvPr>
        </p:nvSpPr>
        <p:spPr>
          <a:xfrm>
            <a:off x="114300" y="746125"/>
            <a:ext cx="6629400" cy="3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d845abccc_0_65:notes"/>
          <p:cNvSpPr txBox="1"/>
          <p:nvPr>
            <p:ph type="body" idx="1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g1ad845abccc_0_65:notes"/>
          <p:cNvSpPr/>
          <p:nvPr>
            <p:ph type="sldImg" idx="2"/>
          </p:nvPr>
        </p:nvSpPr>
        <p:spPr>
          <a:xfrm>
            <a:off x="114300" y="746125"/>
            <a:ext cx="6629400" cy="3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2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13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d845abccc_0_71:notes"/>
          <p:cNvSpPr txBox="1"/>
          <p:nvPr>
            <p:ph type="body" idx="1"/>
          </p:nvPr>
        </p:nvSpPr>
        <p:spPr>
          <a:xfrm>
            <a:off x="685800" y="4724956"/>
            <a:ext cx="54864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g1ad845abccc_0_71:notes"/>
          <p:cNvSpPr/>
          <p:nvPr>
            <p:ph type="sldImg" idx="2"/>
          </p:nvPr>
        </p:nvSpPr>
        <p:spPr>
          <a:xfrm>
            <a:off x="114300" y="746125"/>
            <a:ext cx="6629400" cy="3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14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3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4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5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6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7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8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9:notes"/>
          <p:cNvSpPr/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9" name="Google Shape;19;p16"/>
          <p:cNvSpPr/>
          <p:nvPr/>
        </p:nvSpPr>
        <p:spPr>
          <a:xfrm>
            <a:off x="0" y="4731990"/>
            <a:ext cx="9144000" cy="421779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0;p16"/>
          <p:cNvSpPr txBox="1"/>
          <p:nvPr>
            <p:ph type="ctrTitle"/>
          </p:nvPr>
        </p:nvSpPr>
        <p:spPr>
          <a:xfrm>
            <a:off x="1" y="4731990"/>
            <a:ext cx="9144001" cy="42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/>
          <p:nvPr/>
        </p:nvSpPr>
        <p:spPr>
          <a:xfrm>
            <a:off x="0" y="0"/>
            <a:ext cx="9144000" cy="141480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" name="Google Shape;22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09651" y="357505"/>
            <a:ext cx="2344205" cy="63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6" descr="C:\Users\Jr2\Documents\2. Trabalho\+ IES\Fatec\Logo e Cabeçalho\FATEC.png"/>
          <p:cNvPicPr preferRelativeResize="0"/>
          <p:nvPr/>
        </p:nvPicPr>
        <p:blipFill rotWithShape="1">
          <a:blip r:embed="rId3"/>
          <a:srcRect l="32161"/>
          <a:stretch>
            <a:fillRect/>
          </a:stretch>
        </p:blipFill>
        <p:spPr>
          <a:xfrm>
            <a:off x="2255788" y="982443"/>
            <a:ext cx="876052" cy="39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6"/>
          <p:cNvPicPr preferRelativeResize="0"/>
          <p:nvPr/>
        </p:nvPicPr>
        <p:blipFill rotWithShape="1">
          <a:blip r:embed="rId4"/>
          <a:srcRect r="29258"/>
          <a:stretch>
            <a:fillRect/>
          </a:stretch>
        </p:blipFill>
        <p:spPr>
          <a:xfrm>
            <a:off x="6732240" y="357504"/>
            <a:ext cx="1120676" cy="55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e texto vertical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e texto verticais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0" y="0"/>
            <a:ext cx="9144000" cy="519522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0" y="4697701"/>
            <a:ext cx="9195274" cy="44147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28;p17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  <a:defRPr sz="3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type="body" idx="1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  <a:defRPr sz="2400" b="1">
                <a:solidFill>
                  <a:schemeClr val="dk1"/>
                </a:solidFill>
              </a:defRPr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 panose="020B0502040504020204"/>
              <a:buChar char="⮚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 panose="020B0502040504020204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7"/>
          <p:cNvSpPr/>
          <p:nvPr/>
        </p:nvSpPr>
        <p:spPr>
          <a:xfrm>
            <a:off x="0" y="573529"/>
            <a:ext cx="9144000" cy="34289"/>
          </a:xfrm>
          <a:prstGeom prst="rect">
            <a:avLst/>
          </a:prstGeom>
          <a:solidFill>
            <a:srgbClr val="AD19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1" name="Google Shape;31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57432" y="4785951"/>
            <a:ext cx="1152128" cy="31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7"/>
          <p:cNvPicPr preferRelativeResize="0"/>
          <p:nvPr/>
        </p:nvPicPr>
        <p:blipFill rotWithShape="1">
          <a:blip r:embed="rId3"/>
          <a:srcRect r="24464"/>
          <a:stretch>
            <a:fillRect/>
          </a:stretch>
        </p:blipFill>
        <p:spPr>
          <a:xfrm>
            <a:off x="8336568" y="4833424"/>
            <a:ext cx="483905" cy="22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7" descr="C:\Users\Jr2\Documents\2. Trabalho\+ IES\Fatec\Logo e Cabeçalho\FATEC.png"/>
          <p:cNvPicPr preferRelativeResize="0"/>
          <p:nvPr/>
        </p:nvPicPr>
        <p:blipFill rotWithShape="1">
          <a:blip r:embed="rId4"/>
          <a:srcRect l="32161"/>
          <a:stretch>
            <a:fillRect/>
          </a:stretch>
        </p:blipFill>
        <p:spPr>
          <a:xfrm>
            <a:off x="323529" y="4747158"/>
            <a:ext cx="806897" cy="36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Cabeçalho da Seção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uas Partes de Conteúdo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ção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0" name="Google Shape;50;p20"/>
          <p:cNvSpPr txBox="1"/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2" name="Google Shape;52;p20"/>
          <p:cNvSpPr txBox="1"/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mente título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Em branco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údo com Legenda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3"/>
          <p:cNvSpPr txBox="1"/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m com Legenda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/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4"/>
          <p:cNvSpPr txBox="1"/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4"/>
          <p:cNvSpPr txBox="1"/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" y="4731990"/>
            <a:ext cx="9144001" cy="42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pt-BR" sz="1800"/>
              <a:t>Trabalho de Graduação</a:t>
            </a:r>
            <a:endParaRPr sz="1800"/>
          </a:p>
        </p:txBody>
      </p:sp>
      <p:sp>
        <p:nvSpPr>
          <p:cNvPr id="96" name="Google Shape;96;p1"/>
          <p:cNvSpPr txBox="1"/>
          <p:nvPr/>
        </p:nvSpPr>
        <p:spPr>
          <a:xfrm>
            <a:off x="1164590" y="1491615"/>
            <a:ext cx="6767830" cy="100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ANÁLISE DE SENTIMENTOS DE COMENTÁRIOS DO TWITTER SOBRE A ELEIÇÃO PRESIDENCIAL DO BRASIL EM 2022 </a:t>
            </a:r>
            <a:endParaRPr sz="2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99889" y="2571750"/>
            <a:ext cx="849694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Bruno Garcia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99889" y="3165816"/>
            <a:ext cx="849694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Professor Dr. Henrique Dezani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99889" y="4083918"/>
            <a:ext cx="849694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Dezembro de 2022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164" name="Google Shape;164;p10"/>
          <p:cNvSpPr txBox="1"/>
          <p:nvPr>
            <p:ph type="sldNum" idx="4294967295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65" name="Google Shape;165;p10"/>
          <p:cNvSpPr txBox="1"/>
          <p:nvPr>
            <p:ph type="body" idx="1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Prediction and analysis of Indonesia Presidential election from Twitter using sentiment analysis 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pt-BR" sz="1400"/>
              <a:t>(</a:t>
            </a:r>
            <a:r>
              <a:rPr lang="pt-BR" sz="1400"/>
              <a:t>MEILIANA , Meiliana; BUDIHARTO, Widodo</a:t>
            </a:r>
            <a:r>
              <a:rPr lang="pt-BR" sz="1400"/>
              <a:t>)</a:t>
            </a:r>
            <a:endParaRPr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Conclusão</a:t>
            </a:r>
            <a:endParaRPr sz="160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Aplicação de outros métodos de ML no processo de análise de sentimentos (LSTM, CNN, CNN+LSTM, GRU+LSTM and Bidirectional LSTM)</a:t>
            </a:r>
            <a:endParaRPr sz="1330"/>
          </a:p>
          <a:p>
            <a:pPr marL="342900" lvl="0" indent="-26162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d782ae304_0_0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171" name="Google Shape;171;g1ad782ae304_0_0"/>
          <p:cNvSpPr txBox="1"/>
          <p:nvPr>
            <p:ph type="sldNum" idx="4294967295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72" name="Google Shape;172;g1ad782ae304_0_0"/>
          <p:cNvSpPr txBox="1"/>
          <p:nvPr>
            <p:ph type="body" idx="1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Sentiment Analysis of Portuguese Political Parties Communication 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pt-BR" sz="1400"/>
              <a:t>(</a:t>
            </a:r>
            <a:r>
              <a:rPr lang="pt-BR" sz="1400"/>
              <a:t>COSTA, Carlos; APARICIO, Manuela</a:t>
            </a:r>
            <a:r>
              <a:rPr lang="pt-BR" sz="1400"/>
              <a:t>)</a:t>
            </a:r>
            <a:endParaRPr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Objetivos</a:t>
            </a:r>
            <a:endParaRPr sz="160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Comparar a diferença de comunicação de políticos dentro de redes sociais e nos seus sites oficiais.</a:t>
            </a:r>
            <a:endParaRPr sz="133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Justificativa</a:t>
            </a:r>
            <a:endParaRPr sz="160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Aplicação de inteligência artificial em comunicações de contexto social complexo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d845abccc_0_0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178" name="Google Shape;178;g1ad845abccc_0_0"/>
          <p:cNvSpPr txBox="1"/>
          <p:nvPr>
            <p:ph type="sldNum" idx="4294967295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79" name="Google Shape;179;g1ad845abccc_0_0"/>
          <p:cNvSpPr txBox="1"/>
          <p:nvPr>
            <p:ph type="body" idx="1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of Portuguese Political Parties Communication 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(COSTA, Carlos; APARICIO, Manuela)</a:t>
            </a:r>
            <a:endParaRPr lang="pt-BR"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Metodologia</a:t>
            </a:r>
            <a:endParaRPr sz="1600"/>
          </a:p>
          <a:p>
            <a:pPr marL="742950" lvl="1" indent="-18415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pic>
        <p:nvPicPr>
          <p:cNvPr id="180" name="Google Shape;180;g1ad845abccc_0_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2913" y="2364263"/>
            <a:ext cx="85058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d845abccc_0_14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186" name="Google Shape;186;g1ad845abccc_0_14"/>
          <p:cNvSpPr txBox="1"/>
          <p:nvPr>
            <p:ph type="sldNum" idx="4294967295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87" name="Google Shape;187;g1ad845abccc_0_14"/>
          <p:cNvSpPr txBox="1"/>
          <p:nvPr>
            <p:ph type="body" idx="1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of Portuguese Political Parties Communication 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(COSTA, Carlos; APARICIO, Manuela)</a:t>
            </a:r>
            <a:endParaRPr lang="pt-BR"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Resultados e discussão </a:t>
            </a:r>
            <a:endParaRPr sz="1600"/>
          </a:p>
          <a:p>
            <a:pPr marL="342900" lvl="0" indent="-26162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26162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  <p:pic>
        <p:nvPicPr>
          <p:cNvPr id="188" name="Google Shape;188;g1ad845abccc_0_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81075" y="1974925"/>
            <a:ext cx="2997000" cy="27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ad845abccc_0_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73925" y="2182087"/>
            <a:ext cx="2647974" cy="23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d845abccc_0_8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195" name="Google Shape;195;g1ad845abccc_0_8"/>
          <p:cNvSpPr txBox="1"/>
          <p:nvPr>
            <p:ph type="sldNum" idx="4294967295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96" name="Google Shape;196;g1ad845abccc_0_8"/>
          <p:cNvSpPr txBox="1"/>
          <p:nvPr>
            <p:ph type="body" idx="1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of Portuguese Political Parties Communication 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(COSTA, Carlos; APARICIO, Manuela)</a:t>
            </a:r>
            <a:endParaRPr lang="pt-BR"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Conclusão</a:t>
            </a:r>
            <a:endParaRPr sz="160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Diferença entre sites oficiais e tweets, mas semelhanças dentro dos meios de comunicação oficial entre partidos.</a:t>
            </a:r>
            <a:endParaRPr sz="1330"/>
          </a:p>
          <a:p>
            <a:pPr marL="342900" lvl="0" indent="-26162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d845abccc_0_24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202" name="Google Shape;202;g1ad845abccc_0_24"/>
          <p:cNvSpPr txBox="1"/>
          <p:nvPr>
            <p:ph type="sldNum" idx="4294967295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03" name="Google Shape;203;g1ad845abccc_0_24"/>
          <p:cNvSpPr txBox="1"/>
          <p:nvPr>
            <p:ph type="body" idx="1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S</a:t>
            </a:r>
            <a:r>
              <a:rPr lang="pt-BR"/>
              <a:t>entiment Analysis on Political Tweets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pt-BR" sz="1400"/>
              <a:t>(</a:t>
            </a:r>
            <a:r>
              <a:rPr lang="pt-BR" sz="1400"/>
              <a:t>MALIK, Ayeena; KAPOOR, Divya; PRAKASH</a:t>
            </a:r>
            <a:r>
              <a:rPr lang="pt-BR" sz="1400"/>
              <a:t>)</a:t>
            </a:r>
            <a:endParaRPr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Objetivos</a:t>
            </a:r>
            <a:endParaRPr sz="160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Monitorar sentimentos de eleitores após grandes eventos políticos</a:t>
            </a:r>
            <a:endParaRPr sz="133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Justificativa</a:t>
            </a:r>
            <a:endParaRPr sz="160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Estudo de ferramentas de análise de sentimentos aplicados em contexto político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d845abccc_0_30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209" name="Google Shape;209;g1ad845abccc_0_30"/>
          <p:cNvSpPr txBox="1"/>
          <p:nvPr>
            <p:ph type="sldNum" idx="4294967295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10" name="Google Shape;210;g1ad845abccc_0_30"/>
          <p:cNvSpPr txBox="1"/>
          <p:nvPr>
            <p:ph type="body" idx="1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on Political Tweets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(MALIK, Ayeena; KAPOOR, Divya; PRAKASH)</a:t>
            </a:r>
            <a:endParaRPr lang="pt-BR"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Metodologia</a:t>
            </a:r>
            <a:endParaRPr sz="1600"/>
          </a:p>
          <a:p>
            <a:pPr marL="742950" lvl="1" indent="-18415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pic>
        <p:nvPicPr>
          <p:cNvPr id="211" name="Google Shape;211;g1ad845abccc_0_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64638" y="1856838"/>
            <a:ext cx="54768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d845abccc_0_37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217" name="Google Shape;217;g1ad845abccc_0_37"/>
          <p:cNvSpPr txBox="1"/>
          <p:nvPr>
            <p:ph type="sldNum" idx="4294967295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18" name="Google Shape;218;g1ad845abccc_0_37"/>
          <p:cNvSpPr txBox="1"/>
          <p:nvPr>
            <p:ph type="body" idx="1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on Political Tweets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(MALIK, Ayeena; KAPOOR, Divya; PRAKASH)</a:t>
            </a:r>
            <a:endParaRPr lang="pt-BR"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Resultados e discussão </a:t>
            </a:r>
            <a:endParaRPr sz="1600"/>
          </a:p>
          <a:p>
            <a:pPr marL="342900" lvl="0" indent="-26162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26162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  <p:pic>
        <p:nvPicPr>
          <p:cNvPr id="219" name="Google Shape;219;g1ad845abccc_0_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45650" y="1751100"/>
            <a:ext cx="4170051" cy="25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d845abccc_0_45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225" name="Google Shape;225;g1ad845abccc_0_45"/>
          <p:cNvSpPr txBox="1"/>
          <p:nvPr>
            <p:ph type="sldNum" idx="4294967295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26" name="Google Shape;226;g1ad845abccc_0_45"/>
          <p:cNvSpPr txBox="1"/>
          <p:nvPr>
            <p:ph type="body" idx="1"/>
          </p:nvPr>
        </p:nvSpPr>
        <p:spPr>
          <a:xfrm>
            <a:off x="323528" y="735546"/>
            <a:ext cx="8496900" cy="3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Analysis of Portuguese Political Parties Communication 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(COSTA, Carlos; APARICIO, Manuela)</a:t>
            </a:r>
            <a:endParaRPr lang="pt-BR"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Conclusão</a:t>
            </a:r>
            <a:endParaRPr sz="160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Os métodos utilizados foram bem sucedidos e os autores acreditam que os partidos políticos futuramente irão utilizar amplamente desta tecnologia para realizar pesquisas de satisfação.</a:t>
            </a:r>
            <a:endParaRPr sz="1330"/>
          </a:p>
          <a:p>
            <a:pPr marL="342900" lvl="0" indent="-26162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d845abccc_0_65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Metodologia</a:t>
            </a:r>
            <a:endParaRPr lang="pt-BR"/>
          </a:p>
        </p:txBody>
      </p:sp>
      <p:sp>
        <p:nvSpPr>
          <p:cNvPr id="232" name="Google Shape;232;g1ad845abccc_0_65"/>
          <p:cNvSpPr txBox="1"/>
          <p:nvPr>
            <p:ph type="sldNum" idx="4294967295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33" name="Google Shape;233;g1ad845abccc_0_65"/>
          <p:cNvSpPr txBox="1"/>
          <p:nvPr>
            <p:ph type="body" idx="1"/>
          </p:nvPr>
        </p:nvSpPr>
        <p:spPr>
          <a:xfrm>
            <a:off x="323525" y="735550"/>
            <a:ext cx="84969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Estudo das ferramentas existentes </a:t>
            </a:r>
            <a:endParaRPr lang="pt-BR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Coleta de dados</a:t>
            </a:r>
            <a:endParaRPr lang="pt-BR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pt-BR"/>
              <a:t>Treinamento da IA</a:t>
            </a:r>
            <a:endParaRPr lang="pt-BR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pt-BR"/>
              <a:t>Aplicação da IA</a:t>
            </a:r>
            <a:endParaRPr lang="pt-BR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pt-BR"/>
              <a:t>Apresentação dos resultados</a:t>
            </a:r>
            <a:endParaRPr lang="pt-BR"/>
          </a:p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Roteiro</a:t>
            </a:r>
            <a:endParaRPr lang="pt-BR"/>
          </a:p>
        </p:txBody>
      </p:sp>
      <p:sp>
        <p:nvSpPr>
          <p:cNvPr id="105" name="Google Shape;105;p2"/>
          <p:cNvSpPr txBox="1"/>
          <p:nvPr>
            <p:ph type="body" idx="1"/>
          </p:nvPr>
        </p:nvSpPr>
        <p:spPr>
          <a:xfrm>
            <a:off x="323525" y="789550"/>
            <a:ext cx="84969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/>
              <a:buAutoNum type="arabicPeriod"/>
            </a:pPr>
            <a:r>
              <a:rPr lang="pt-BR" sz="3200"/>
              <a:t>Introdução</a:t>
            </a:r>
            <a:endParaRPr sz="3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/>
              <a:buAutoNum type="arabicPeriod"/>
            </a:pPr>
            <a:r>
              <a:rPr lang="pt-BR" sz="3200"/>
              <a:t>Justificativa</a:t>
            </a:r>
            <a:endParaRPr sz="3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/>
              <a:buAutoNum type="arabicPeriod"/>
            </a:pPr>
            <a:r>
              <a:rPr lang="pt-BR" sz="3200"/>
              <a:t>Objetivo</a:t>
            </a:r>
            <a:endParaRPr sz="3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/>
              <a:buAutoNum type="arabicPeriod"/>
            </a:pPr>
            <a:r>
              <a:rPr lang="pt-BR" sz="3200"/>
              <a:t>Fundamentação Teórica</a:t>
            </a:r>
            <a:endParaRPr sz="3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/>
              <a:buAutoNum type="arabicPeriod"/>
            </a:pPr>
            <a:r>
              <a:rPr lang="pt-BR" sz="3200"/>
              <a:t>Trabalhos Similares</a:t>
            </a:r>
            <a:endParaRPr sz="3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/>
              <a:buAutoNum type="arabicPeriod"/>
            </a:pPr>
            <a:r>
              <a:rPr lang="pt-BR" sz="3200"/>
              <a:t>Metodologia</a:t>
            </a:r>
            <a:endParaRPr sz="3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/>
              <a:buAutoNum type="arabicPeriod"/>
            </a:pPr>
            <a:r>
              <a:rPr lang="pt-BR" sz="3200"/>
              <a:t>Desenvolvimento</a:t>
            </a:r>
            <a:endParaRPr sz="3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/>
              <a:buAutoNum type="arabicPeriod"/>
            </a:pPr>
            <a:r>
              <a:rPr lang="pt-BR" sz="3200"/>
              <a:t>Conclusão</a:t>
            </a:r>
            <a:endParaRPr sz="32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/>
              <a:buAutoNum type="arabicPeriod"/>
            </a:pPr>
            <a:r>
              <a:rPr lang="pt-BR" sz="3200"/>
              <a:t>Referências</a:t>
            </a:r>
            <a:endParaRPr sz="3200"/>
          </a:p>
          <a:p>
            <a:pPr marL="571500" lvl="0" indent="-457200" algn="l" rtl="0"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514350" lvl="0" indent="-400050" algn="l" rtl="0">
              <a:spcBef>
                <a:spcPts val="2600"/>
              </a:spcBef>
              <a:spcAft>
                <a:spcPts val="0"/>
              </a:spcAft>
              <a:buSzPct val="100000"/>
              <a:buFont typeface="Arial" panose="020B0604020202020204"/>
              <a:buNone/>
            </a:pPr>
            <a:endParaRPr sz="2000"/>
          </a:p>
          <a:p>
            <a:pPr marL="342900" lvl="0" indent="-25146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 panose="020B0502040504020204"/>
              <a:buNone/>
            </a:pPr>
            <a:endParaRPr sz="2000"/>
          </a:p>
          <a:p>
            <a:pPr marL="342900" lvl="0" indent="-25146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 panose="020B0502040504020204"/>
              <a:buNone/>
            </a:pPr>
            <a:endParaRPr sz="2000"/>
          </a:p>
          <a:p>
            <a:pPr marL="342900" lvl="0" indent="-25146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 panose="020B0502040504020204"/>
              <a:buNone/>
            </a:pPr>
            <a:endParaRPr sz="2000"/>
          </a:p>
        </p:txBody>
      </p:sp>
      <p:sp>
        <p:nvSpPr>
          <p:cNvPr id="106" name="Google Shape;106;p2"/>
          <p:cNvSpPr txBox="1"/>
          <p:nvPr>
            <p:ph type="sldNum" idx="4294967295"/>
          </p:nvPr>
        </p:nvSpPr>
        <p:spPr>
          <a:xfrm>
            <a:off x="7010404" y="478587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Desenvolvimento</a:t>
            </a:r>
            <a:endParaRPr lang="pt-BR"/>
          </a:p>
        </p:txBody>
      </p:sp>
      <p:sp>
        <p:nvSpPr>
          <p:cNvPr id="239" name="Google Shape;239;p13"/>
          <p:cNvSpPr txBox="1"/>
          <p:nvPr>
            <p:ph type="sldNum" idx="4294967295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40" name="Google Shape;240;p13"/>
          <p:cNvSpPr txBox="1"/>
          <p:nvPr>
            <p:ph type="body" idx="1"/>
          </p:nvPr>
        </p:nvSpPr>
        <p:spPr>
          <a:xfrm>
            <a:off x="323525" y="735550"/>
            <a:ext cx="84969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Coleta de Twittes através da API</a:t>
            </a:r>
            <a:endParaRPr lang="pt-BR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Pré-processamento dos dados (</a:t>
            </a:r>
            <a:r>
              <a:rPr lang="pt-BR"/>
              <a:t>lemmatization, steming)</a:t>
            </a:r>
            <a:endParaRPr lang="pt-BR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pt-BR"/>
              <a:t>Organização de dois corpus com metodologias distintas</a:t>
            </a:r>
            <a:endParaRPr lang="pt-BR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pt-BR"/>
              <a:t>Treinamento da </a:t>
            </a:r>
            <a:r>
              <a:rPr lang="pt-BR"/>
              <a:t>inteligência</a:t>
            </a:r>
            <a:r>
              <a:rPr lang="pt-BR"/>
              <a:t> artificial</a:t>
            </a:r>
            <a:endParaRPr lang="pt-BR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pt-BR"/>
              <a:t>Utilização da IA treinada para processamento em tempo real sobre assuntos políticos</a:t>
            </a:r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d845abccc_0_71"/>
          <p:cNvSpPr txBox="1"/>
          <p:nvPr>
            <p:ph type="title"/>
          </p:nvPr>
        </p:nvSpPr>
        <p:spPr>
          <a:xfrm>
            <a:off x="0" y="1"/>
            <a:ext cx="9144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Conclusão</a:t>
            </a:r>
            <a:endParaRPr lang="pt-BR"/>
          </a:p>
        </p:txBody>
      </p:sp>
      <p:sp>
        <p:nvSpPr>
          <p:cNvPr id="246" name="Google Shape;246;g1ad845abccc_0_71"/>
          <p:cNvSpPr txBox="1"/>
          <p:nvPr>
            <p:ph type="sldNum" idx="4294967295"/>
          </p:nvPr>
        </p:nvSpPr>
        <p:spPr>
          <a:xfrm>
            <a:off x="6974904" y="478599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47" name="Google Shape;247;g1ad845abccc_0_71"/>
          <p:cNvSpPr txBox="1"/>
          <p:nvPr>
            <p:ph type="body" idx="1"/>
          </p:nvPr>
        </p:nvSpPr>
        <p:spPr>
          <a:xfrm>
            <a:off x="323525" y="735550"/>
            <a:ext cx="84969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Etapa atual</a:t>
            </a:r>
            <a:endParaRPr lang="pt-BR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Dificuldades</a:t>
            </a:r>
            <a:endParaRPr lang="pt-BR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pt-BR"/>
              <a:t>Viabilidade</a:t>
            </a:r>
            <a:endParaRPr lang="pt-BR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pt-BR"/>
              <a:t>Alterações</a:t>
            </a:r>
            <a:endParaRPr lang="pt-BR"/>
          </a:p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Referências</a:t>
            </a:r>
            <a:endParaRPr lang="pt-BR"/>
          </a:p>
        </p:txBody>
      </p:sp>
      <p:sp>
        <p:nvSpPr>
          <p:cNvPr id="253" name="Google Shape;253;p14"/>
          <p:cNvSpPr txBox="1"/>
          <p:nvPr>
            <p:ph type="sldNum" idx="4294967295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254" name="Google Shape;254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2150" y="1011950"/>
            <a:ext cx="8665525" cy="31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Introdução</a:t>
            </a:r>
            <a:endParaRPr lang="pt-BR"/>
          </a:p>
        </p:txBody>
      </p:sp>
      <p:sp>
        <p:nvSpPr>
          <p:cNvPr id="112" name="Google Shape;112;p3"/>
          <p:cNvSpPr txBox="1"/>
          <p:nvPr>
            <p:ph type="sldNum" idx="4294967295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13" name="Google Shape;113;p3"/>
          <p:cNvSpPr txBox="1"/>
          <p:nvPr>
            <p:ph type="body" idx="1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Eleição Presidencial 2022</a:t>
            </a:r>
            <a:endParaRPr lang="pt-BR"/>
          </a:p>
          <a:p>
            <a:pPr marL="342900" lvl="0" indent="-34290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Redes Sociais no contexto político</a:t>
            </a:r>
            <a:endParaRPr lang="pt-BR"/>
          </a:p>
          <a:p>
            <a:pPr marL="342900" lvl="0" indent="-34290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Inteligência Artificial</a:t>
            </a:r>
            <a:endParaRPr lang="pt-BR"/>
          </a:p>
          <a:p>
            <a:pPr marL="342900" lvl="0" indent="-34290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Processamento de Linguagem Natural</a:t>
            </a:r>
            <a:endParaRPr lang="pt-BR"/>
          </a:p>
          <a:p>
            <a:pPr marL="342900" lvl="0" indent="-34290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Análise de Sentimentos</a:t>
            </a: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Justificativa</a:t>
            </a:r>
            <a:endParaRPr lang="pt-BR"/>
          </a:p>
        </p:txBody>
      </p:sp>
      <p:sp>
        <p:nvSpPr>
          <p:cNvPr id="119" name="Google Shape;119;p4"/>
          <p:cNvSpPr txBox="1"/>
          <p:nvPr>
            <p:ph type="sldNum" idx="4294967295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20" name="Google Shape;120;p4"/>
          <p:cNvSpPr txBox="1"/>
          <p:nvPr>
            <p:ph type="body" idx="1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Contexto Político</a:t>
            </a:r>
            <a:endParaRPr lang="pt-BR"/>
          </a:p>
          <a:p>
            <a:pPr marL="342900" lvl="0" indent="-34290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Análise Estatística</a:t>
            </a:r>
            <a:endParaRPr lang="pt-BR"/>
          </a:p>
          <a:p>
            <a:pPr marL="342900" lvl="0" indent="-34290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Estudo e Adaptação de Ferramentas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Objetivo</a:t>
            </a:r>
            <a:endParaRPr lang="pt-BR"/>
          </a:p>
        </p:txBody>
      </p:sp>
      <p:sp>
        <p:nvSpPr>
          <p:cNvPr id="126" name="Google Shape;126;p5"/>
          <p:cNvSpPr txBox="1"/>
          <p:nvPr>
            <p:ph type="sldNum" idx="4294967295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27" name="Google Shape;127;p5"/>
          <p:cNvSpPr txBox="1"/>
          <p:nvPr>
            <p:ph type="body" idx="1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2000"/>
              <a:t>Desenvolver um sistema de inteligência artificial para realizar análise de sentimentos de comentários da rede social Twitter em relação à comentários sobre política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▪"/>
            </a:pPr>
            <a:r>
              <a:rPr lang="pt-BR" sz="1800"/>
              <a:t>Avaliar as ferramentas atuais disponíveis para realizar análise de sentimentos</a:t>
            </a: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▪"/>
            </a:pPr>
            <a:r>
              <a:rPr lang="pt-BR" sz="1800"/>
              <a:t>Desenvolver um algoritmo para coletar comentários do Twitter relacionados à eleição presidencial</a:t>
            </a: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▪"/>
            </a:pPr>
            <a:r>
              <a:rPr lang="pt-BR" sz="1800"/>
              <a:t>Desenvolver um sistema que realiza análise de sentimentos em tempo real dos comentários coletados</a:t>
            </a: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▪"/>
            </a:pPr>
            <a:r>
              <a:rPr lang="pt-BR" sz="1800"/>
              <a:t>Realizar a análise estatística dos dados obtidos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Fundamentação Teórica</a:t>
            </a:r>
            <a:endParaRPr lang="pt-BR"/>
          </a:p>
        </p:txBody>
      </p:sp>
      <p:sp>
        <p:nvSpPr>
          <p:cNvPr id="133" name="Google Shape;133;p6"/>
          <p:cNvSpPr txBox="1"/>
          <p:nvPr>
            <p:ph type="sldNum" idx="4294967295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34" name="Google Shape;134;p6"/>
          <p:cNvSpPr txBox="1"/>
          <p:nvPr>
            <p:ph type="body" idx="1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Inteligência Artificial</a:t>
            </a:r>
            <a:endParaRPr lang="pt-BR"/>
          </a:p>
          <a:p>
            <a:pPr marL="342900" lvl="0" indent="-34290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Processamento de Linguagem Natural</a:t>
            </a:r>
            <a:endParaRPr lang="pt-BR"/>
          </a:p>
          <a:p>
            <a:pPr marL="342900" lvl="0" indent="-34290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Análise de Sentimentos</a:t>
            </a:r>
            <a:endParaRPr lang="pt-BR"/>
          </a:p>
          <a:p>
            <a:pPr marL="342900" lvl="0" indent="-342900" algn="l" rtl="0">
              <a:spcBef>
                <a:spcPts val="260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 panose="020B0502040504020204"/>
              <a:buChar char="▪"/>
            </a:pPr>
            <a:r>
              <a:rPr lang="pt-BR"/>
              <a:t>Twitter API</a:t>
            </a: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140" name="Google Shape;140;p7"/>
          <p:cNvSpPr txBox="1"/>
          <p:nvPr>
            <p:ph type="sldNum" idx="4294967295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41" name="Google Shape;141;p7"/>
          <p:cNvSpPr txBox="1"/>
          <p:nvPr>
            <p:ph type="body" idx="1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Prediction and analysis of Indonesia Presidential election from Twitter using sentiment analysis 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(MEILIANA , Meiliana; BUDIHARTO, Widodo)</a:t>
            </a:r>
            <a:endParaRPr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Objetivos</a:t>
            </a:r>
            <a:endParaRPr sz="160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Prever o resultado das eleições presidenciais da Indonésia em 2019</a:t>
            </a:r>
            <a:endParaRPr sz="133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Justificativa</a:t>
            </a:r>
            <a:endParaRPr sz="160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SzPts val="1330"/>
              <a:buChar char="–"/>
            </a:pPr>
            <a:r>
              <a:rPr lang="pt-BR" sz="1330"/>
              <a:t>Processamento de big data para cenários políticos</a:t>
            </a:r>
            <a:endParaRPr sz="133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147" name="Google Shape;147;p8"/>
          <p:cNvSpPr txBox="1"/>
          <p:nvPr>
            <p:ph type="sldNum" idx="4294967295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48" name="Google Shape;148;p8"/>
          <p:cNvSpPr txBox="1"/>
          <p:nvPr>
            <p:ph type="body" idx="1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Prediction and analysis of Indonesia Presidential election from Twitter using sentiment analysis 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(MEILIANA , Meiliana; BUDIHARTO, Widodo)</a:t>
            </a:r>
            <a:endParaRPr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Metodologia</a:t>
            </a:r>
            <a:endParaRPr sz="1600"/>
          </a:p>
          <a:p>
            <a:pPr marL="742950" lvl="1" indent="-18415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pic>
        <p:nvPicPr>
          <p:cNvPr id="149" name="Google Shape;149;p8" descr="40537_2018_164_Fig2_HTML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80945" y="2139950"/>
            <a:ext cx="4431030" cy="233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0" y="1"/>
            <a:ext cx="9144000" cy="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pt-BR"/>
              <a:t>Trabalhos Similares</a:t>
            </a:r>
            <a:endParaRPr lang="pt-BR"/>
          </a:p>
        </p:txBody>
      </p:sp>
      <p:sp>
        <p:nvSpPr>
          <p:cNvPr id="155" name="Google Shape;155;p9"/>
          <p:cNvSpPr txBox="1"/>
          <p:nvPr>
            <p:ph type="sldNum" idx="4294967295"/>
          </p:nvPr>
        </p:nvSpPr>
        <p:spPr>
          <a:xfrm>
            <a:off x="6974904" y="478599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156" name="Google Shape;156;p9"/>
          <p:cNvSpPr txBox="1"/>
          <p:nvPr>
            <p:ph type="body" idx="1"/>
          </p:nvPr>
        </p:nvSpPr>
        <p:spPr>
          <a:xfrm>
            <a:off x="323528" y="735546"/>
            <a:ext cx="8496944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Prediction and analysis of Indonesia Presidential election from Twitter using sentiment analysis </a:t>
            </a: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(MEILIANA , Meiliana; BUDIHARTO, Widodo)</a:t>
            </a:r>
            <a:endParaRPr sz="14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280"/>
              <a:buChar char="▪"/>
            </a:pPr>
            <a:r>
              <a:rPr lang="pt-BR" sz="1600"/>
              <a:t>Resultados e discussão </a:t>
            </a:r>
            <a:endParaRPr sz="1600"/>
          </a:p>
          <a:p>
            <a:pPr marL="342900" lvl="0" indent="-26162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261620" algn="l" rtl="0">
              <a:spcBef>
                <a:spcPts val="120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650" y="2355850"/>
            <a:ext cx="3108960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56100" y="2715895"/>
            <a:ext cx="4062730" cy="79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4163</Words>
  <Application>WPS Presentation</Application>
  <PresentationFormat/>
  <Paragraphs>224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Arial</vt:lpstr>
      <vt:lpstr>Times New Roman</vt:lpstr>
      <vt:lpstr>Noto Sans Symbols</vt:lpstr>
      <vt:lpstr>Calibri</vt:lpstr>
      <vt:lpstr>Microsoft YaHei</vt:lpstr>
      <vt:lpstr>Droid Sans Fallback</vt:lpstr>
      <vt:lpstr>Arial Unicode MS</vt:lpstr>
      <vt:lpstr>Tema do Office</vt:lpstr>
      <vt:lpstr>Trabalho de Graduação</vt:lpstr>
      <vt:lpstr>Roteiro</vt:lpstr>
      <vt:lpstr>Introdução</vt:lpstr>
      <vt:lpstr>Justificativa</vt:lpstr>
      <vt:lpstr>Objetivo</vt:lpstr>
      <vt:lpstr>Fundamentação Teórica</vt:lpstr>
      <vt:lpstr>Trabalhos Similares</vt:lpstr>
      <vt:lpstr>Trabalhos Similares</vt:lpstr>
      <vt:lpstr>Trabalhos Similares</vt:lpstr>
      <vt:lpstr>Trabalhos Similares</vt:lpstr>
      <vt:lpstr>Trabalhos Similares</vt:lpstr>
      <vt:lpstr>Trabalhos Similares</vt:lpstr>
      <vt:lpstr>Trabalhos Similares</vt:lpstr>
      <vt:lpstr>Trabalhos Similares</vt:lpstr>
      <vt:lpstr>Trabalhos Similares</vt:lpstr>
      <vt:lpstr>Trabalhos Similares</vt:lpstr>
      <vt:lpstr>Trabalhos Similares</vt:lpstr>
      <vt:lpstr>Trabalhos Similares</vt:lpstr>
      <vt:lpstr>Metodologia</vt:lpstr>
      <vt:lpstr>Desenvolvimento</vt:lpstr>
      <vt:lpstr>Conclusão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Graduação</dc:title>
  <dc:creator>Jr2</dc:creator>
  <cp:lastModifiedBy>garcia</cp:lastModifiedBy>
  <cp:revision>1</cp:revision>
  <dcterms:created xsi:type="dcterms:W3CDTF">2022-12-12T18:06:54Z</dcterms:created>
  <dcterms:modified xsi:type="dcterms:W3CDTF">2022-12-12T18:06:54Z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0x0101001E4BD4297FFC314F8B3DBDFC9F0F77C7</vt:lpwstr>
  </property>
  <property fmtid="{D5CDD505-2E9C-101B-9397-08002B2CF9AE}" pid="3" name="ICV">
    <vt:lpwstr>31641E943AC04004A7E987C829C853F8</vt:lpwstr>
  </property>
  <property fmtid="{D5CDD505-2E9C-101B-9397-08002B2CF9AE}" pid="4" name="KSOProductBuildVer">
    <vt:lpwstr>1033-11.1.0.10976</vt:lpwstr>
  </property>
</Properties>
</file>