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947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6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qGfLYwcXMx5YDQACLEsRuAtl7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d782ae304_0_0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ad782ae304_0_0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d845abccc_0_0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ad845abccc_0_0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d845abccc_0_14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d845abccc_0_14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845abccc_0_8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ad845abccc_0_8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d845abccc_0_24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ad845abccc_0_24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d845abccc_0_30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ad845abccc_0_30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d845abccc_0_37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ad845abccc_0_37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d845abccc_0_45:notes"/>
          <p:cNvSpPr txBox="1"/>
          <p:nvPr>
            <p:ph idx="1" type="body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ad845abccc_0_45:notes"/>
          <p:cNvSpPr/>
          <p:nvPr>
            <p:ph idx="2" type="sldImg"/>
          </p:nvPr>
        </p:nvSpPr>
        <p:spPr>
          <a:xfrm>
            <a:off x="114300" y="746125"/>
            <a:ext cx="6629400" cy="37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" y="746125"/>
            <a:ext cx="6629400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16"/>
          <p:cNvSpPr/>
          <p:nvPr/>
        </p:nvSpPr>
        <p:spPr>
          <a:xfrm>
            <a:off x="0" y="4731990"/>
            <a:ext cx="9144000" cy="421779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 txBox="1"/>
          <p:nvPr>
            <p:ph type="ctrTitle"/>
          </p:nvPr>
        </p:nvSpPr>
        <p:spPr>
          <a:xfrm>
            <a:off x="1" y="4731990"/>
            <a:ext cx="9144001" cy="421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/>
          <p:nvPr/>
        </p:nvSpPr>
        <p:spPr>
          <a:xfrm>
            <a:off x="0" y="0"/>
            <a:ext cx="9144000" cy="141480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651" y="357505"/>
            <a:ext cx="2344205" cy="634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r2\Documents\2. Trabalho\+ IES\Fatec\Logo e Cabeçalho\FATEC.png" id="23" name="Google Shape;23;p16"/>
          <p:cNvPicPr preferRelativeResize="0"/>
          <p:nvPr/>
        </p:nvPicPr>
        <p:blipFill rotWithShape="1">
          <a:blip r:embed="rId3">
            <a:alphaModFix/>
          </a:blip>
          <a:srcRect b="0" l="32161" r="0" t="0"/>
          <a:stretch/>
        </p:blipFill>
        <p:spPr>
          <a:xfrm>
            <a:off x="2255788" y="982443"/>
            <a:ext cx="876052" cy="39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4">
            <a:alphaModFix/>
          </a:blip>
          <a:srcRect b="0" l="0" r="29258" t="0"/>
          <a:stretch/>
        </p:blipFill>
        <p:spPr>
          <a:xfrm>
            <a:off x="6732240" y="357504"/>
            <a:ext cx="1120676" cy="55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0" y="0"/>
            <a:ext cx="9144000" cy="519522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0" y="4697701"/>
            <a:ext cx="9195274" cy="44147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b="1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  <a:defRPr b="1"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⮚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/>
          <p:nvPr/>
        </p:nvSpPr>
        <p:spPr>
          <a:xfrm>
            <a:off x="0" y="573529"/>
            <a:ext cx="9144000" cy="34289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57432" y="4785951"/>
            <a:ext cx="1152128" cy="31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7"/>
          <p:cNvPicPr preferRelativeResize="0"/>
          <p:nvPr/>
        </p:nvPicPr>
        <p:blipFill rotWithShape="1">
          <a:blip r:embed="rId3">
            <a:alphaModFix/>
          </a:blip>
          <a:srcRect b="0" l="0" r="24464" t="0"/>
          <a:stretch/>
        </p:blipFill>
        <p:spPr>
          <a:xfrm>
            <a:off x="8336568" y="4833424"/>
            <a:ext cx="483905" cy="222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r2\Documents\2. Trabalho\+ IES\Fatec\Logo e Cabeçalho\FATEC.png" id="33" name="Google Shape;33;p17"/>
          <p:cNvPicPr preferRelativeResize="0"/>
          <p:nvPr/>
        </p:nvPicPr>
        <p:blipFill rotWithShape="1">
          <a:blip r:embed="rId4">
            <a:alphaModFix/>
          </a:blip>
          <a:srcRect b="0" l="32161" r="0" t="0"/>
          <a:stretch/>
        </p:blipFill>
        <p:spPr>
          <a:xfrm>
            <a:off x="323529" y="4747158"/>
            <a:ext cx="806897" cy="3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" y="4731990"/>
            <a:ext cx="9144001" cy="421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sz="1800"/>
              <a:t>Trabalho de Graduação</a:t>
            </a:r>
            <a:endParaRPr sz="1800"/>
          </a:p>
        </p:txBody>
      </p:sp>
      <p:sp>
        <p:nvSpPr>
          <p:cNvPr id="96" name="Google Shape;96;p1"/>
          <p:cNvSpPr txBox="1"/>
          <p:nvPr/>
        </p:nvSpPr>
        <p:spPr>
          <a:xfrm>
            <a:off x="1164590" y="1491615"/>
            <a:ext cx="676783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2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DE SENTIMENTOS DE COMENTÁRIOS DO TWITTER SOBRE A ELEIÇÃO PRESIDENCIAL DO BRASIL EM 2022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99889" y="2571750"/>
            <a:ext cx="849694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Bruno Garcia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99889" y="3165816"/>
            <a:ext cx="849694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Dr. Henrique Dezani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99889" y="4083918"/>
            <a:ext cx="849694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Dezembro de 2022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64" name="Google Shape;164;p10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pt-BR" sz="1400"/>
              <a:t>(</a:t>
            </a:r>
            <a:r>
              <a:rPr lang="pt-BR" sz="1400"/>
              <a:t>MEILIANA , Meiliana; BUDIHARTO, Widodo</a:t>
            </a:r>
            <a:r>
              <a:rPr lang="pt-BR" sz="1400"/>
              <a:t>)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Conclusão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Aplicação de outros métodos de ML no processo de análise de sentimentos (LSTM, CNN, CNN+LSTM, GRU+LSTM and Bidirectional LSTM)</a:t>
            </a:r>
            <a:endParaRPr sz="133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d782ae304_0_0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71" name="Google Shape;171;g1ad782ae304_0_0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g1ad782ae304_0_0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Sentiment Analysis of Portuguese Political Parties Communication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pt-BR" sz="1400"/>
              <a:t>(</a:t>
            </a:r>
            <a:r>
              <a:rPr lang="pt-BR" sz="1400"/>
              <a:t>COSTA, Carlos; APARICIO, Manuela</a:t>
            </a:r>
            <a:r>
              <a:rPr lang="pt-BR" sz="1400"/>
              <a:t>)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Objetivos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Comparar a diferença de comunicação de políticos dentro de redes sociais e nos seus sites oficiais.</a:t>
            </a:r>
            <a:endParaRPr sz="133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Justificativa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Aplicação de inteligência artificial em comunicações de contexto social complexo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d845abccc_0_0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78" name="Google Shape;178;g1ad845abccc_0_0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g1ad845abccc_0_0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Metodologia</a:t>
            </a:r>
            <a:endParaRPr sz="1600"/>
          </a:p>
          <a:p>
            <a:pPr indent="-184150" lvl="1" marL="74295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80" name="Google Shape;180;g1ad845abc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2364263"/>
            <a:ext cx="85058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d845abccc_0_14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86" name="Google Shape;186;g1ad845abccc_0_14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g1ad845abccc_0_14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Resultados e discussão </a:t>
            </a:r>
            <a:endParaRPr sz="160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188" name="Google Shape;188;g1ad845abcc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075" y="1974925"/>
            <a:ext cx="2997000" cy="27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ad845abcc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925" y="2182087"/>
            <a:ext cx="2647974" cy="2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d845abccc_0_8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95" name="Google Shape;195;g1ad845abccc_0_8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g1ad845abccc_0_8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Conclusão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Diferença entre sites oficiais e tweets, mas semelhanças dentro dos meios de comunicação oficial entre partidos.</a:t>
            </a:r>
            <a:endParaRPr sz="133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d845abccc_0_24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202" name="Google Shape;202;g1ad845abccc_0_24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g1ad845abccc_0_24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S</a:t>
            </a:r>
            <a:r>
              <a:rPr lang="pt-BR"/>
              <a:t>entiment Analysis on Political Tweets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pt-BR" sz="1400"/>
              <a:t>(</a:t>
            </a:r>
            <a:r>
              <a:rPr lang="pt-BR" sz="1400"/>
              <a:t>MALIK, Ayeena; KAPOOR, Divya; PRAKASH</a:t>
            </a:r>
            <a:r>
              <a:rPr lang="pt-BR" sz="1400"/>
              <a:t>)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Objetivos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Monitorar sentimentos de eleitores após grandes eventos políticos</a:t>
            </a:r>
            <a:endParaRPr sz="133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Justificativa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Estudo de ferramentas de análise de sentimentos aplicados em contexto político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d845abccc_0_30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209" name="Google Shape;209;g1ad845abccc_0_30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g1ad845abccc_0_30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on Political Tweets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(MALIK, Ayeena; KAPOOR, Divya; PRAKASH)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Metodologia</a:t>
            </a:r>
            <a:endParaRPr sz="1600"/>
          </a:p>
          <a:p>
            <a:pPr indent="-184150" lvl="1" marL="74295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11" name="Google Shape;211;g1ad845abcc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638" y="1856838"/>
            <a:ext cx="54768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d845abccc_0_37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217" name="Google Shape;217;g1ad845abccc_0_37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g1ad845abccc_0_37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on Political Tweets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(MALIK, Ayeena; KAPOOR, Divya; PRAKASH)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Resultados e discussão </a:t>
            </a:r>
            <a:endParaRPr sz="160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219" name="Google Shape;219;g1ad845abcc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50" y="1751100"/>
            <a:ext cx="4170051" cy="25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d845abccc_0_45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225" name="Google Shape;225;g1ad845abccc_0_45"/>
          <p:cNvSpPr txBox="1"/>
          <p:nvPr>
            <p:ph idx="4294967295" type="sldNum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6" name="Google Shape;226;g1ad845abccc_0_45"/>
          <p:cNvSpPr txBox="1"/>
          <p:nvPr>
            <p:ph idx="1" type="body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Conclusão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Os métodos utilizados foram bem sucedidos e os autores acreditam que os partidos políticos futuramente irão utilizar amplamente desta tecnologia para realizar pesquisas de satisfação.</a:t>
            </a:r>
            <a:endParaRPr sz="133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32" name="Google Shape;232;p13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323525" y="735550"/>
            <a:ext cx="84969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Coleta de Twittes através da API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Pré-processamento dos dados (</a:t>
            </a:r>
            <a:r>
              <a:rPr lang="pt-BR"/>
              <a:t>lemmatization, steming)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Organização de dois corpus com metodologias distintas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Treinamento da </a:t>
            </a:r>
            <a:r>
              <a:rPr lang="pt-BR"/>
              <a:t>inteligência</a:t>
            </a:r>
            <a:r>
              <a:rPr lang="pt-BR"/>
              <a:t> artificial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Utilização da IA treinada para processamento em tempo real sobre assuntos políticos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323528" y="789552"/>
            <a:ext cx="84969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pt-BR" sz="7200"/>
              <a:t>Introdução</a:t>
            </a:r>
            <a:endParaRPr sz="7200"/>
          </a:p>
          <a:p>
            <a:pPr indent="-5143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pt-BR" sz="7200"/>
              <a:t>Justificativa</a:t>
            </a:r>
            <a:endParaRPr sz="7200"/>
          </a:p>
          <a:p>
            <a:pPr indent="-5143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pt-BR" sz="7200"/>
              <a:t>Objetivo</a:t>
            </a:r>
            <a:endParaRPr sz="7200"/>
          </a:p>
          <a:p>
            <a:pPr indent="-5143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pt-BR" sz="7200"/>
              <a:t>Fundamentação Teórica</a:t>
            </a:r>
            <a:endParaRPr sz="7200"/>
          </a:p>
          <a:p>
            <a:pPr indent="-5143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pt-BR" sz="7200"/>
              <a:t>Trabalhos Similares</a:t>
            </a:r>
            <a:endParaRPr sz="7200"/>
          </a:p>
          <a:p>
            <a:pPr indent="-5143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pt-BR" sz="7200"/>
              <a:t>Metodologia</a:t>
            </a:r>
            <a:endParaRPr sz="7200"/>
          </a:p>
          <a:p>
            <a:pPr indent="-5143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7200"/>
              <a:t>Referências</a:t>
            </a:r>
            <a:endParaRPr sz="7200"/>
          </a:p>
          <a:p>
            <a:pPr indent="-4000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400050" lvl="0" marL="514350" rtl="0" algn="l">
              <a:spcBef>
                <a:spcPts val="26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51459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None/>
            </a:pPr>
            <a:r>
              <a:t/>
            </a:r>
            <a:endParaRPr sz="2000"/>
          </a:p>
          <a:p>
            <a:pPr indent="-251459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None/>
            </a:pPr>
            <a:r>
              <a:t/>
            </a:r>
            <a:endParaRPr sz="2000"/>
          </a:p>
          <a:p>
            <a:pPr indent="-251459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2"/>
          <p:cNvSpPr txBox="1"/>
          <p:nvPr>
            <p:ph idx="4294967295" type="sldNum"/>
          </p:nvPr>
        </p:nvSpPr>
        <p:spPr>
          <a:xfrm>
            <a:off x="7010404" y="47858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9" name="Google Shape;239;p14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0" y="1011950"/>
            <a:ext cx="8665525" cy="3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2" name="Google Shape;112;p3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Eleição Presidencial 2022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Redes Sociais no contexto político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Inteligência Artificial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Processamento de Linguagem Natural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Análise de Sentimentos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19" name="Google Shape;119;p4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Contexto Político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Análise Estatística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Estudo e Adaptação de Ferramentas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26" name="Google Shape;126;p5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000"/>
              <a:t>Desenvolver um sistema de inteligência artificial para realizar análise de sentimentos de comentários da rede social Twitter em relação à comentários sobre política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Avaliar as ferramentas atuais disponíveis para realizar análise de sentimentos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Desenvolver um algoritmo para coletar comentários do Twitter relacionados à eleição presidencial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Desenvolver um sistema que realiza análise de sentimentos em tempo real dos comentários coletados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Realizar a análise estatística dos dados obtidos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33" name="Google Shape;133;p6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Inteligência Artificial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Processamento de Linguagem Natural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Análise de Sentimentos</a:t>
            </a:r>
            <a:endParaRPr/>
          </a:p>
          <a:p>
            <a:pPr indent="-342900" lvl="0" marL="342900" rtl="0" algn="l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▪"/>
            </a:pPr>
            <a:r>
              <a:rPr lang="pt-BR"/>
              <a:t>Twitter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40" name="Google Shape;140;p7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(MEILIANA , Meiliana; BUDIHARTO, Widodo)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Objetivos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Prever o resultado das eleições presidenciais da Indonésia em 2019</a:t>
            </a:r>
            <a:endParaRPr sz="133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Justificativa</a:t>
            </a:r>
            <a:endParaRPr sz="160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Processamento de big data para cenários políticos</a:t>
            </a:r>
            <a:endParaRPr sz="13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47" name="Google Shape;147;p8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(MEILIANA , Meiliana; BUDIHARTO, Widodo)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Metodologia</a:t>
            </a:r>
            <a:endParaRPr sz="1600"/>
          </a:p>
          <a:p>
            <a:pPr indent="-184150" lvl="1" marL="74295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40537_2018_164_Fig2_HTML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945" y="2139950"/>
            <a:ext cx="4431030" cy="233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pt-BR"/>
              <a:t>Trabalhos Similares</a:t>
            </a:r>
            <a:endParaRPr/>
          </a:p>
        </p:txBody>
      </p:sp>
      <p:sp>
        <p:nvSpPr>
          <p:cNvPr id="155" name="Google Shape;155;p9"/>
          <p:cNvSpPr txBox="1"/>
          <p:nvPr>
            <p:ph idx="4294967295" type="sldNum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(MEILIANA , Meiliana; BUDIHARTO, Widodo)</a:t>
            </a:r>
            <a:endParaRPr sz="1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Resultados e discussão </a:t>
            </a:r>
            <a:endParaRPr sz="160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61620" lvl="0" marL="342900" rtl="0" algn="l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355850"/>
            <a:ext cx="3108960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00" y="2715895"/>
            <a:ext cx="4062730" cy="79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2017-01-17T12:28:00Z</dcterms:created>
  <dc:creator>Jr2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0x0101001E4BD4297FFC314F8B3DBDFC9F0F77C7</vt:lpwstr>
  </property>
  <property fmtid="{D5CDD505-2E9C-101B-9397-08002B2CF9AE}" pid="3" name="ICV">
    <vt:lpwstr>31641E943AC04004A7E987C829C853F8</vt:lpwstr>
  </property>
  <property fmtid="{D5CDD505-2E9C-101B-9397-08002B2CF9AE}" pid="4" name="KSOProductBuildVer">
    <vt:lpwstr>1033-11.2.0.11417</vt:lpwstr>
  </property>
</Properties>
</file>