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cf80ab8db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cf80ab8d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cf80ab8db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cf80ab8d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2df8f73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2df8f7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f80ab8db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f80ab8d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cf80ab8db_3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cf80ab8d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cf80ab8db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cf80ab8d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cf80ab8d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cf80ab8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cf80ab8d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cf80ab8d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cf80ab8d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cf80ab8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cf80ab8db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cf80ab8d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0" y="519250"/>
            <a:ext cx="12192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pt-BR"/>
              <a:t>PROJETO DE 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pt-BR"/>
              <a:t>PROGRAMAÇÃO ESTRUTURADA: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pt-BR"/>
              <a:t> CHATBOT</a:t>
            </a:r>
            <a:br>
              <a:rPr lang="pt-BR"/>
            </a:b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2480150" y="3868159"/>
            <a:ext cx="87915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 sz="3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sz="3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 sz="3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3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Bruno Francisco Rodrigues Mafra</a:t>
            </a:r>
            <a:endParaRPr sz="3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Izabela Leão Gomes</a:t>
            </a:r>
            <a:endParaRPr sz="3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 sz="3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Ricardo da Silva</a:t>
            </a:r>
            <a:endParaRPr sz="3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1142988" y="-83832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RELACIONANDO AS PERGUNTAS NO CÓDIGO</a:t>
            </a:r>
            <a:endParaRPr b="1"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419850" y="1052400"/>
            <a:ext cx="11352300" cy="55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casa tem mais de um andar?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ANDARES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casa tem varanda? 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casa tem porão?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AREA_PORAO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casa já foi reformada alguma vez?</a:t>
            </a:r>
            <a:r>
              <a:rPr lang="pt-BR" sz="2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ANO_REFOR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casa foi </a:t>
            </a: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construída</a:t>
            </a: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depois do ano 2000?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ANO_CONST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casa tem pelo menos 4 quartos? 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QUARTOS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casa tem mais de 2 banheiros?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BANHEIROS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de convivência é maior que 232m² (2.500sqft)? 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AREA_CONVIV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 terreno tem área total maior que 1300m² (14.000sqft)?</a:t>
            </a:r>
            <a:r>
              <a:rPr lang="pt-BR" sz="2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AREA_LOTE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Numa escala de 0 a 5 o estado de conservação é pelo menos 4? 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NOTA_CONSERV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Numa escala de 0 a 10 a nota geral é maior que 8? </a:t>
            </a:r>
            <a:r>
              <a:rPr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== </a:t>
            </a:r>
            <a:r>
              <a:rPr b="1" lang="pt-B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NOTA_GERAL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1141413" y="3449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ÁRVORE</a:t>
            </a:r>
            <a:r>
              <a:rPr b="1" lang="pt-BR"/>
              <a:t> COMPLETA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25" y="2097231"/>
            <a:ext cx="11887202" cy="334843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 txBox="1"/>
          <p:nvPr>
            <p:ph type="title"/>
          </p:nvPr>
        </p:nvSpPr>
        <p:spPr>
          <a:xfrm>
            <a:off x="858450" y="1163300"/>
            <a:ext cx="108198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Com o sklearn e o gvedit obtivemos a seguinte árvore.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1142988" y="40366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ARQUIVO CSV</a:t>
            </a:r>
            <a:endParaRPr b="1"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1141437" y="174811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Gerando o caminho a partir do fluxograma da árvore de decisão.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50" y="2598050"/>
            <a:ext cx="10515899" cy="3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1142988" y="2789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ARQUIVO CSV</a:t>
            </a:r>
            <a:endParaRPr b="1"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1141425" y="1649772"/>
            <a:ext cx="9906000" cy="44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Dar um ID para cada nó da árvore;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Eliminar nós de redundância;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No nó folha, definir se está acima ou abaixo do valor de mercado;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Ajustes nos caracteres especiais que não são exibidos no código.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1142988" y="6969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ÁRVORE PÓS TRATAMENTO</a:t>
            </a:r>
            <a:endParaRPr b="1"/>
          </a:p>
        </p:txBody>
      </p:sp>
      <p:pic>
        <p:nvPicPr>
          <p:cNvPr id="323" name="Google Shape;323;p32"/>
          <p:cNvPicPr preferRelativeResize="0"/>
          <p:nvPr/>
        </p:nvPicPr>
        <p:blipFill rotWithShape="1">
          <a:blip r:embed="rId3">
            <a:alphaModFix/>
          </a:blip>
          <a:srcRect b="0" l="3166" r="0" t="0"/>
          <a:stretch/>
        </p:blipFill>
        <p:spPr>
          <a:xfrm>
            <a:off x="340338" y="2133275"/>
            <a:ext cx="11511327" cy="36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 txBox="1"/>
          <p:nvPr>
            <p:ph type="title"/>
          </p:nvPr>
        </p:nvSpPr>
        <p:spPr>
          <a:xfrm>
            <a:off x="1143000" y="8352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Árvore após eliminação de nós redundantes e numeração de cada folha.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1142988" y="-245782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FINAL DO CHATBOT</a:t>
            </a:r>
            <a:endParaRPr/>
          </a:p>
        </p:txBody>
      </p:sp>
      <p:sp>
        <p:nvSpPr>
          <p:cNvPr id="330" name="Google Shape;330;p33"/>
          <p:cNvSpPr txBox="1"/>
          <p:nvPr>
            <p:ph idx="1" type="body"/>
          </p:nvPr>
        </p:nvSpPr>
        <p:spPr>
          <a:xfrm>
            <a:off x="1143012" y="84391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É o mesmo </a:t>
            </a:r>
            <a:r>
              <a:rPr lang="pt-BR"/>
              <a:t>código</a:t>
            </a:r>
            <a:r>
              <a:rPr lang="pt-BR"/>
              <a:t> </a:t>
            </a:r>
            <a:r>
              <a:rPr lang="pt-BR"/>
              <a:t>fornecido</a:t>
            </a:r>
            <a:r>
              <a:rPr lang="pt-BR"/>
              <a:t> pelo professor com pequenas alterações.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3" y="1506500"/>
            <a:ext cx="72675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/>
          <p:nvPr>
            <p:ph type="title"/>
          </p:nvPr>
        </p:nvSpPr>
        <p:spPr>
          <a:xfrm>
            <a:off x="1141388" y="4306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COMPILANDO O CÓDIGO</a:t>
            </a:r>
            <a:endParaRPr b="1"/>
          </a:p>
        </p:txBody>
      </p:sp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1071200" y="1521775"/>
            <a:ext cx="100464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Testando o chatbot com os dez valores que ficaram de fora do treino da árvore: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Obtivemos uma taxa de 50% de acerto.</a:t>
            </a:r>
            <a:endParaRPr/>
          </a:p>
        </p:txBody>
      </p:sp>
      <p:pic>
        <p:nvPicPr>
          <p:cNvPr id="338" name="Google Shape;3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5" y="2568764"/>
            <a:ext cx="11326551" cy="19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1141413" y="18876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CONCLUSÃO</a:t>
            </a:r>
            <a:endParaRPr b="1"/>
          </a:p>
        </p:txBody>
      </p:sp>
      <p:sp>
        <p:nvSpPr>
          <p:cNvPr id="344" name="Google Shape;344;p35"/>
          <p:cNvSpPr txBox="1"/>
          <p:nvPr>
            <p:ph idx="1" type="body"/>
          </p:nvPr>
        </p:nvSpPr>
        <p:spPr>
          <a:xfrm>
            <a:off x="805775" y="1264625"/>
            <a:ext cx="10671900" cy="559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A árvore de decisões é o cérebro do programa;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Não foi necessário o uso de todas as colunas da planilha de dados;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Dificuldades: </a:t>
            </a:r>
            <a:endParaRPr/>
          </a:p>
          <a:p>
            <a:pPr indent="-371475" lvl="0" marL="13716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Utilizar a média como critério para definir se as casas tem preço compatível;</a:t>
            </a:r>
            <a:endParaRPr/>
          </a:p>
          <a:p>
            <a:pPr indent="-371475" lvl="0" marL="13716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 Reduzir a </a:t>
            </a:r>
            <a:r>
              <a:rPr lang="pt-BR"/>
              <a:t>árvore manualmente.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O código obteve 50% de acerto nas análises a partir da árvore de decisões.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143000" y="3072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OBJETIVO</a:t>
            </a:r>
            <a:endParaRPr b="1"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141425" y="1889562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um chatbot que verifica, </a:t>
            </a:r>
            <a:r>
              <a:rPr lang="pt-BR"/>
              <a:t>através</a:t>
            </a:r>
            <a:r>
              <a:rPr lang="pt-BR"/>
              <a:t> de perguntas sobre um imóvel, se </a:t>
            </a:r>
            <a:r>
              <a:rPr lang="pt-BR"/>
              <a:t>este</a:t>
            </a:r>
            <a:r>
              <a:rPr lang="pt-BR"/>
              <a:t> está acima ou abaixo do valor de mercado.</a:t>
            </a:r>
            <a:endParaRPr/>
          </a:p>
          <a:p>
            <a:pPr indent="-381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Funcionamento: O </a:t>
            </a:r>
            <a:r>
              <a:rPr lang="pt-BR"/>
              <a:t>usuário</a:t>
            </a:r>
            <a:r>
              <a:rPr lang="pt-BR"/>
              <a:t> deve responder as perguntas que aparecem no chat com base nas informações tabeladas do imóvel. As perguntas variam, de acordo com as respostas, segundo uma </a:t>
            </a:r>
            <a:r>
              <a:rPr lang="pt-BR"/>
              <a:t>árvore</a:t>
            </a:r>
            <a:r>
              <a:rPr lang="pt-BR"/>
              <a:t> de decisões que é como o “cérebro” do programa.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143001" y="18466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TRATAMENTO DE DADOS – (CEP 98059)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269372" y="2072513"/>
            <a:ext cx="4504888" cy="420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Estado de Conservação (condition)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Nota (grade)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acima (sqft_above)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do porão (sqft_basement)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 da construção (yr_built)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 da última reforma (yr_renovated)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Latitude (lat)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Longitude (long)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do convivência 2015 (sqft_living15)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do terreno 2015 (sqft_lot15)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1417740" y="2013790"/>
            <a:ext cx="35633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(date) 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Preço (price)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Quartos (bedrooms)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Banheiros (bathrooms)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de convivência (sqft_living)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Área do terreno (sqft_lot)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Andares (floors)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Vista pra água (waterfront)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Varanda (view)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1417740" y="1478570"/>
            <a:ext cx="57436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Todas as 20 colunas de possíveis dados de entrada: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1143001" y="18466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TRATAMENTO DE DADOS – (CEP 98059)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6269372" y="2072513"/>
            <a:ext cx="4504888" cy="420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Estado de Conservação (condition)</a:t>
            </a:r>
            <a:r>
              <a:rPr b="1"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Nota (grade)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Área acima (sqft</a:t>
            </a:r>
            <a:r>
              <a:rPr b="1" lang="pt-BR" sz="1800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_above)</a:t>
            </a:r>
            <a:endParaRPr b="1" i="0" sz="1800" u="none" strike="noStrike">
              <a:solidFill>
                <a:srgbClr val="E796A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Área do porão (sqft_</a:t>
            </a:r>
            <a:r>
              <a:rPr b="1"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basement</a:t>
            </a: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Ano da construção (yr_built)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Ano da última reforma (yr_renovated)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Latitude</a:t>
            </a:r>
            <a:r>
              <a:rPr b="1" lang="pt-BR" sz="1800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 (lat)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Longitude (long)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lang="pt-BR" sz="1800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Área de convivência 2015 (sqft_living15)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lang="pt-BR" sz="1800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Área do terreno 2015 (sqft_lot15)</a:t>
            </a:r>
            <a:endParaRPr b="1" sz="1800">
              <a:solidFill>
                <a:srgbClr val="E796A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1417740" y="2013790"/>
            <a:ext cx="356334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lang="pt-BR" sz="1800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Data (date)</a:t>
            </a:r>
            <a:endParaRPr b="1" sz="1800">
              <a:solidFill>
                <a:srgbClr val="E796A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Preço (</a:t>
            </a:r>
            <a:r>
              <a:rPr b="1"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rice)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Quartos (</a:t>
            </a:r>
            <a:r>
              <a:rPr b="1"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edrooms)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Banheiros (</a:t>
            </a:r>
            <a:r>
              <a:rPr b="1"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athrooms)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Área de convivência (sqft_living)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Área do terreno (sqft_lot)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Andares (floors)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796AF"/>
              </a:buClr>
              <a:buSzPts val="1800"/>
              <a:buFont typeface="Noto Sans Symbols"/>
              <a:buChar char="▪"/>
            </a:pPr>
            <a:r>
              <a:rPr b="1" i="0" lang="pt-BR" sz="1800" u="none" strike="noStrike">
                <a:solidFill>
                  <a:srgbClr val="E796AF"/>
                </a:solidFill>
                <a:latin typeface="Calibri"/>
                <a:ea typeface="Calibri"/>
                <a:cs typeface="Calibri"/>
                <a:sym typeface="Calibri"/>
              </a:rPr>
              <a:t>Vista pra água (waterfront)</a:t>
            </a:r>
            <a:endParaRPr/>
          </a:p>
          <a:p>
            <a:pPr indent="-284400" lvl="0" marL="288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Varanda (view)</a:t>
            </a:r>
            <a:endParaRPr b="1" i="0" sz="1800" u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1417740" y="1478570"/>
            <a:ext cx="57436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Todas as 20 colunas de possíveis dados de entrada: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1141413" y="117446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COLUNAS NÃO UTILIZADAS</a:t>
            </a:r>
            <a:endParaRPr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1143000" y="1346520"/>
            <a:ext cx="9906000" cy="4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000"/>
              <a:buChar char="•"/>
            </a:pPr>
            <a:r>
              <a:rPr b="1" lang="pt-BR">
                <a:solidFill>
                  <a:srgbClr val="FFC000"/>
                </a:solidFill>
              </a:rPr>
              <a:t>ID e Data </a:t>
            </a:r>
            <a:r>
              <a:rPr lang="pt-BR"/>
              <a:t>– Interpretamos como dados de identificação individual das casas.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000"/>
              <a:buChar char="•"/>
            </a:pPr>
            <a:r>
              <a:rPr b="1" lang="pt-BR">
                <a:solidFill>
                  <a:srgbClr val="FFC000"/>
                </a:solidFill>
              </a:rPr>
              <a:t>Vista para água </a:t>
            </a:r>
            <a:r>
              <a:rPr lang="pt-BR"/>
              <a:t>– Todos os dados eram zero. 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000"/>
              <a:buChar char="•"/>
            </a:pPr>
            <a:r>
              <a:rPr b="1" lang="pt-BR">
                <a:solidFill>
                  <a:srgbClr val="FFC000"/>
                </a:solidFill>
              </a:rPr>
              <a:t>Área acima </a:t>
            </a:r>
            <a:r>
              <a:rPr lang="pt-BR"/>
              <a:t>– Muito semelhante aos dados da área de convivência.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000"/>
              <a:buChar char="•"/>
            </a:pPr>
            <a:r>
              <a:rPr b="1" lang="pt-BR">
                <a:solidFill>
                  <a:srgbClr val="FFC000"/>
                </a:solidFill>
              </a:rPr>
              <a:t>Latitude e Longitude </a:t>
            </a:r>
            <a:r>
              <a:rPr lang="pt-BR"/>
              <a:t>– Dados muito semelhantes entre si.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000"/>
              <a:buChar char="•"/>
            </a:pPr>
            <a:r>
              <a:rPr b="1" lang="pt-BR">
                <a:solidFill>
                  <a:srgbClr val="FFC000"/>
                </a:solidFill>
              </a:rPr>
              <a:t>Área de convivência e terreno de 2015 </a:t>
            </a:r>
            <a:r>
              <a:rPr lang="pt-BR"/>
              <a:t>– Dados antigos.</a:t>
            </a:r>
            <a:endParaRPr/>
          </a:p>
          <a:p>
            <a:pPr indent="-38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1141412" y="15973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TRATAMENTO DE DADOS</a:t>
            </a:r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408264" y="1638304"/>
            <a:ext cx="11190914" cy="505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Definir uma regra para acima ou abaixo do preço de mercado.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Calcular a média, pelo excel, de todos os “preços por área” das casas </a:t>
            </a:r>
            <a:r>
              <a:rPr i="1" lang="pt-BR"/>
              <a:t>(Função Média)</a:t>
            </a:r>
            <a:r>
              <a:rPr lang="pt-BR"/>
              <a:t>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Binarizar os dados: </a:t>
            </a:r>
            <a:r>
              <a:rPr lang="pt-BR">
                <a:solidFill>
                  <a:srgbClr val="FFC000"/>
                </a:solidFill>
              </a:rPr>
              <a:t>caro = 1 </a:t>
            </a:r>
            <a:r>
              <a:rPr lang="pt-BR"/>
              <a:t>// </a:t>
            </a:r>
            <a:r>
              <a:rPr lang="pt-BR">
                <a:solidFill>
                  <a:srgbClr val="FFC000"/>
                </a:solidFill>
              </a:rPr>
              <a:t>barato = 0.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3884611" y="2485236"/>
            <a:ext cx="3784690" cy="5359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3317084" y="4285118"/>
            <a:ext cx="5108400" cy="61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86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1143000" y="392123"/>
            <a:ext cx="9906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1" lang="pt-BR"/>
              <a:t>TRATAMENTO DE DADOS</a:t>
            </a:r>
            <a:endParaRPr/>
          </a:p>
        </p:txBody>
      </p:sp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1143000" y="1377325"/>
            <a:ext cx="9906000" cy="5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A mesma lógica da média foi usada nas colunas: quartos, banheiros, área de convivência, área do terreno, estado de conservação e nota geral.</a:t>
            </a:r>
            <a:endParaRPr/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Para outras colunas utilizamos critérios especiais: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>
                <a:solidFill>
                  <a:srgbClr val="FFC000"/>
                </a:solidFill>
              </a:rPr>
              <a:t>Andares -</a:t>
            </a:r>
            <a:r>
              <a:rPr lang="pt-BR">
                <a:solidFill>
                  <a:srgbClr val="FFC000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Casas com mais de um andar = 1;</a:t>
            </a:r>
            <a:endParaRPr>
              <a:solidFill>
                <a:srgbClr val="FFFFFF"/>
              </a:solidFill>
            </a:endParaRPr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>
                <a:solidFill>
                  <a:srgbClr val="FFC000"/>
                </a:solidFill>
              </a:rPr>
              <a:t>Varandas -</a:t>
            </a:r>
            <a:r>
              <a:rPr lang="pt-BR">
                <a:solidFill>
                  <a:srgbClr val="FFC000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Casas com varandas = 1;</a:t>
            </a:r>
            <a:endParaRPr>
              <a:solidFill>
                <a:srgbClr val="FFFFFF"/>
              </a:solidFill>
            </a:endParaRPr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>
                <a:solidFill>
                  <a:srgbClr val="FFC000"/>
                </a:solidFill>
              </a:rPr>
              <a:t>Área do porão -</a:t>
            </a:r>
            <a:r>
              <a:rPr lang="pt-BR">
                <a:solidFill>
                  <a:srgbClr val="FFC000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Casas com porão = 1;</a:t>
            </a:r>
            <a:endParaRPr>
              <a:solidFill>
                <a:srgbClr val="FFFFFF"/>
              </a:solidFill>
            </a:endParaRPr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>
                <a:solidFill>
                  <a:srgbClr val="FFC000"/>
                </a:solidFill>
              </a:rPr>
              <a:t>Ano de construção -</a:t>
            </a:r>
            <a:r>
              <a:rPr lang="pt-BR">
                <a:solidFill>
                  <a:srgbClr val="FFFFFF"/>
                </a:solidFill>
              </a:rPr>
              <a:t> Casas </a:t>
            </a:r>
            <a:r>
              <a:rPr lang="pt-BR">
                <a:solidFill>
                  <a:srgbClr val="FFFFFF"/>
                </a:solidFill>
              </a:rPr>
              <a:t>construídas depois do ano 2000 = 1;</a:t>
            </a:r>
            <a:endParaRPr>
              <a:solidFill>
                <a:srgbClr val="FFFFFF"/>
              </a:solidFill>
            </a:endParaRPr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>
                <a:solidFill>
                  <a:srgbClr val="FFC000"/>
                </a:solidFill>
              </a:rPr>
              <a:t>Ano da última reforma -</a:t>
            </a:r>
            <a:r>
              <a:rPr lang="pt-BR">
                <a:solidFill>
                  <a:srgbClr val="FFC000"/>
                </a:solidFill>
              </a:rPr>
              <a:t> </a:t>
            </a:r>
            <a:r>
              <a:rPr lang="pt-BR">
                <a:solidFill>
                  <a:srgbClr val="FFFFFF"/>
                </a:solidFill>
              </a:rPr>
              <a:t>Casas que tiveram alguma reforma =1.</a:t>
            </a:r>
            <a:endParaRPr>
              <a:solidFill>
                <a:srgbClr val="FFFFFF"/>
              </a:solidFill>
            </a:endParaRPr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8100" lvl="0" marL="2286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Caso contrário = 0.</a:t>
            </a:r>
            <a:endParaRPr/>
          </a:p>
          <a:p>
            <a:pPr indent="-381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1142988" y="138743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TABELA FINAL</a:t>
            </a:r>
            <a:endParaRPr b="1"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1090362" y="1658112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Recorte da estrutura da tabela, as primeiras 5 linhas.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Tabela posteriormente salva em formato “.csv”.</a:t>
            </a:r>
            <a:endParaRPr/>
          </a:p>
        </p:txBody>
      </p:sp>
      <p:pic>
        <p:nvPicPr>
          <p:cNvPr id="284" name="Google Shape;2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50" y="2696050"/>
            <a:ext cx="10972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1142988" y="-75482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USO DO SKLEARN</a:t>
            </a:r>
            <a:endParaRPr b="1"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1143000" y="1211770"/>
            <a:ext cx="9906000" cy="50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Código que gera o arquivo “.dot” da árvore.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Depois pela extensão gvedit foi gerado o arquivo “.png” da árvore.</a:t>
            </a:r>
            <a:endParaRPr/>
          </a:p>
        </p:txBody>
      </p:sp>
      <p:pic>
        <p:nvPicPr>
          <p:cNvPr id="291" name="Google Shape;2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2118263"/>
            <a:ext cx="66103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