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29" r:id="rId3"/>
    <p:sldId id="330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26" r:id="rId14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4" autoAdjust="0"/>
  </p:normalViewPr>
  <p:slideViewPr>
    <p:cSldViewPr>
      <p:cViewPr>
        <p:scale>
          <a:sx n="70" d="100"/>
          <a:sy n="70" d="100"/>
        </p:scale>
        <p:origin x="-822" y="-27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7F86D-F882-4F12-A8E3-F3FAC081DBF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884E1-A1C7-4C88-AB78-B9801C2568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A69E3-B245-4658-A9E0-34D2EFBFFFA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2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31102-1ECB-432F-844B-5F41AC574C5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7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32383-EAE7-4DAD-B9C1-046F22C6977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4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0CD1E-798E-439C-A0B2-39938753E2D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7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35CB4-60FC-4C34-827B-67303388E36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21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C741B-A990-4B83-8029-F6010A16473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3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86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FE0DBA-8C53-45EF-9C47-39CB416FF4C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48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6B41-8CFE-4CBB-A85A-2238EF76D75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1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7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5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0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9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180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4" descr="shutterstock_447406066.jpg"/>
          <p:cNvPicPr>
            <a:picLocks noChangeAspect="1"/>
          </p:cNvPicPr>
          <p:nvPr userDrawn="1"/>
        </p:nvPicPr>
        <p:blipFill rotWithShape="1">
          <a:blip r:embed="rId2" cstate="print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1708" r="811" b="3935"/>
          <a:stretch/>
        </p:blipFill>
        <p:spPr>
          <a:xfrm>
            <a:off x="0" y="-1"/>
            <a:ext cx="9144000" cy="5715001"/>
          </a:xfrm>
          <a:prstGeom prst="rect">
            <a:avLst/>
          </a:prstGeom>
        </p:spPr>
      </p:pic>
      <p:sp>
        <p:nvSpPr>
          <p:cNvPr id="9" name="Rectangle 6"/>
          <p:cNvSpPr/>
          <p:nvPr userDrawn="1"/>
        </p:nvSpPr>
        <p:spPr>
          <a:xfrm>
            <a:off x="0" y="0"/>
            <a:ext cx="5823186" cy="571500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2" descr="logo_faculdade_impacta_branco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94" y="4592247"/>
            <a:ext cx="2747004" cy="8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1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57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4" descr="shutterstock_447406066.jpg"/>
          <p:cNvPicPr>
            <a:picLocks noChangeAspect="1"/>
          </p:cNvPicPr>
          <p:nvPr userDrawn="1"/>
        </p:nvPicPr>
        <p:blipFill rotWithShape="1">
          <a:blip r:embed="rId2" cstate="print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1708" r="811" b="3935"/>
          <a:stretch/>
        </p:blipFill>
        <p:spPr>
          <a:xfrm>
            <a:off x="0" y="-1"/>
            <a:ext cx="9144000" cy="5715001"/>
          </a:xfrm>
          <a:prstGeom prst="rect">
            <a:avLst/>
          </a:prstGeom>
        </p:spPr>
      </p:pic>
      <p:sp>
        <p:nvSpPr>
          <p:cNvPr id="9" name="Rectangle 6"/>
          <p:cNvSpPr/>
          <p:nvPr userDrawn="1"/>
        </p:nvSpPr>
        <p:spPr>
          <a:xfrm>
            <a:off x="0" y="0"/>
            <a:ext cx="5823186" cy="571500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2" descr="logo_faculdade_impacta_branco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94" y="4592247"/>
            <a:ext cx="2747004" cy="8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D1DE-FE8C-4E52-ABFB-E61A0383D7E5}" type="datetimeFigureOut">
              <a:rPr lang="pt-BR" smtClean="0"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77" y="2228933"/>
            <a:ext cx="4037846" cy="12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130"/>
            <a:ext cx="8229600" cy="952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b="1" dirty="0"/>
              <a:t>Modelos de BD (Físico)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400" dirty="0"/>
              <a:t>Possuem foco na:</a:t>
            </a:r>
          </a:p>
          <a:p>
            <a:pPr lvl="1" eaLnBrk="1" hangingPunct="1"/>
            <a:r>
              <a:rPr lang="pt-BR" sz="2000" dirty="0"/>
              <a:t>Indexação e estrutura de arquivos</a:t>
            </a:r>
          </a:p>
          <a:p>
            <a:pPr lvl="1" eaLnBrk="1" hangingPunct="1"/>
            <a:r>
              <a:rPr lang="pt-BR" sz="2000" dirty="0"/>
              <a:t>Transações e controle de concorrência</a:t>
            </a:r>
          </a:p>
          <a:p>
            <a:pPr lvl="1" eaLnBrk="1" hangingPunct="1"/>
            <a:r>
              <a:rPr lang="pt-BR" sz="2000" dirty="0"/>
              <a:t>Otimização</a:t>
            </a:r>
          </a:p>
          <a:p>
            <a:pPr lvl="1" eaLnBrk="1" hangingPunct="1"/>
            <a:r>
              <a:rPr lang="pt-BR" sz="2000" dirty="0"/>
              <a:t>Recuperação em casos de falhas </a:t>
            </a:r>
          </a:p>
          <a:p>
            <a:pPr lvl="1" eaLnBrk="1" hangingPunct="1"/>
            <a:r>
              <a:rPr lang="pt-BR" sz="2000" dirty="0"/>
              <a:t>Mecanismos de proteção (segurança)</a:t>
            </a:r>
          </a:p>
          <a:p>
            <a:pPr lvl="1" eaLnBrk="1" hangingPunct="1"/>
            <a:r>
              <a:rPr lang="pt-BR" sz="2000" dirty="0"/>
              <a:t>Partição e agrupamento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B4367899-B042-4D2F-A101-9DEB066657C5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D81084E2-0BFD-431F-BBA5-71154F0D6022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277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12" y="392832"/>
            <a:ext cx="8229600" cy="95250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Projeto de Banco de Dados</a:t>
            </a:r>
            <a:endParaRPr lang="pt-BR" sz="3200" b="1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906310" y="4533742"/>
            <a:ext cx="448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59323" y="2602127"/>
            <a:ext cx="416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653695" y="3877934"/>
            <a:ext cx="416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213781" y="3213170"/>
            <a:ext cx="416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66" name="Retângulo 2065"/>
          <p:cNvSpPr/>
          <p:nvPr/>
        </p:nvSpPr>
        <p:spPr>
          <a:xfrm>
            <a:off x="2157483" y="2196176"/>
            <a:ext cx="1259827" cy="3181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17202" y="2894125"/>
            <a:ext cx="924576" cy="37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pt-BR" altLang="pt-BR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Esquema Conceitual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63000" y="4943837"/>
            <a:ext cx="848790" cy="43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pt-BR" altLang="pt-BR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Projeto Conceitual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059323" y="3146022"/>
            <a:ext cx="416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4669520" y="3528190"/>
            <a:ext cx="1259827" cy="184959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924773" y="4192427"/>
            <a:ext cx="749945" cy="39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pt-BR" altLang="pt-BR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Esquema </a:t>
            </a:r>
            <a:r>
              <a:rPr lang="pt-BR" altLang="pt-BR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Físico</a:t>
            </a:r>
            <a:endParaRPr lang="pt-BR" altLang="pt-BR" sz="14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012463" y="4943837"/>
            <a:ext cx="573938" cy="38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pt-BR" altLang="pt-BR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Projeto </a:t>
            </a:r>
            <a:r>
              <a:rPr lang="pt-BR" altLang="pt-BR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Físico</a:t>
            </a:r>
            <a:endParaRPr lang="pt-BR" altLang="pt-BR" sz="14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653695" y="4421830"/>
            <a:ext cx="416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pt-BR" altLang="pt-B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3413501" y="2721604"/>
            <a:ext cx="1259827" cy="2656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649619" y="3532353"/>
            <a:ext cx="788719" cy="3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pt-BR" altLang="pt-BR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Esquema Lógico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756445" y="4943837"/>
            <a:ext cx="573938" cy="36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pt-BR" altLang="pt-BR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Projeto </a:t>
            </a:r>
            <a:r>
              <a:rPr lang="pt-BR" altLang="pt-BR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Lógico</a:t>
            </a:r>
            <a:endParaRPr lang="pt-BR" altLang="pt-BR" sz="14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158049" y="2875194"/>
            <a:ext cx="1260557" cy="0"/>
          </a:xfrm>
          <a:prstGeom prst="line">
            <a:avLst/>
          </a:prstGeom>
          <a:noFill/>
          <a:ln w="28575">
            <a:solidFill>
              <a:srgbClr val="1F497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3401549" y="2877432"/>
            <a:ext cx="9477" cy="633428"/>
          </a:xfrm>
          <a:prstGeom prst="line">
            <a:avLst/>
          </a:prstGeom>
          <a:noFill/>
          <a:ln w="28575">
            <a:solidFill>
              <a:srgbClr val="1F497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400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3393341" y="3519812"/>
            <a:ext cx="1258030" cy="0"/>
          </a:xfrm>
          <a:prstGeom prst="line">
            <a:avLst/>
          </a:prstGeom>
          <a:noFill/>
          <a:ln w="28575">
            <a:solidFill>
              <a:srgbClr val="1F497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40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4648236" y="3519811"/>
            <a:ext cx="0" cy="660000"/>
          </a:xfrm>
          <a:prstGeom prst="line">
            <a:avLst/>
          </a:prstGeom>
          <a:noFill/>
          <a:ln w="28575">
            <a:solidFill>
              <a:srgbClr val="1F497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400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4664088" y="4169992"/>
            <a:ext cx="1258030" cy="0"/>
          </a:xfrm>
          <a:prstGeom prst="line">
            <a:avLst/>
          </a:prstGeom>
          <a:noFill/>
          <a:ln w="28575">
            <a:solidFill>
              <a:srgbClr val="1F497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400"/>
          </a:p>
        </p:txBody>
      </p:sp>
      <p:grpSp>
        <p:nvGrpSpPr>
          <p:cNvPr id="2080" name="Agrupar 2079"/>
          <p:cNvGrpSpPr/>
          <p:nvPr/>
        </p:nvGrpSpPr>
        <p:grpSpPr>
          <a:xfrm>
            <a:off x="-93832" y="3768327"/>
            <a:ext cx="1808734" cy="1289463"/>
            <a:chOff x="602392" y="1787961"/>
            <a:chExt cx="1808734" cy="1547354"/>
          </a:xfrm>
        </p:grpSpPr>
        <p:grpSp>
          <p:nvGrpSpPr>
            <p:cNvPr id="2060" name="Agrupar 2059"/>
            <p:cNvGrpSpPr/>
            <p:nvPr/>
          </p:nvGrpSpPr>
          <p:grpSpPr>
            <a:xfrm rot="16200000">
              <a:off x="1341568" y="1817212"/>
              <a:ext cx="244096" cy="185593"/>
              <a:chOff x="3940875" y="1772488"/>
              <a:chExt cx="244096" cy="185593"/>
            </a:xfrm>
          </p:grpSpPr>
          <p:sp>
            <p:nvSpPr>
              <p:cNvPr id="43" name="Freeform 39"/>
              <p:cNvSpPr>
                <a:spLocks/>
              </p:cNvSpPr>
              <p:nvPr/>
            </p:nvSpPr>
            <p:spPr bwMode="auto">
              <a:xfrm>
                <a:off x="3960142" y="1772488"/>
                <a:ext cx="224829" cy="177270"/>
              </a:xfrm>
              <a:custGeom>
                <a:avLst/>
                <a:gdLst>
                  <a:gd name="T0" fmla="*/ 0 w 179"/>
                  <a:gd name="T1" fmla="*/ 65 h 130"/>
                  <a:gd name="T2" fmla="*/ 44 w 179"/>
                  <a:gd name="T3" fmla="*/ 65 h 130"/>
                  <a:gd name="T4" fmla="*/ 44 w 179"/>
                  <a:gd name="T5" fmla="*/ 0 h 130"/>
                  <a:gd name="T6" fmla="*/ 135 w 179"/>
                  <a:gd name="T7" fmla="*/ 0 h 130"/>
                  <a:gd name="T8" fmla="*/ 135 w 179"/>
                  <a:gd name="T9" fmla="*/ 65 h 130"/>
                  <a:gd name="T10" fmla="*/ 179 w 179"/>
                  <a:gd name="T11" fmla="*/ 65 h 130"/>
                  <a:gd name="T12" fmla="*/ 91 w 179"/>
                  <a:gd name="T13" fmla="*/ 130 h 130"/>
                  <a:gd name="T14" fmla="*/ 0 w 179"/>
                  <a:gd name="T1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30">
                    <a:moveTo>
                      <a:pt x="0" y="65"/>
                    </a:moveTo>
                    <a:lnTo>
                      <a:pt x="44" y="65"/>
                    </a:lnTo>
                    <a:lnTo>
                      <a:pt x="44" y="0"/>
                    </a:lnTo>
                    <a:lnTo>
                      <a:pt x="135" y="0"/>
                    </a:lnTo>
                    <a:lnTo>
                      <a:pt x="135" y="65"/>
                    </a:lnTo>
                    <a:lnTo>
                      <a:pt x="179" y="65"/>
                    </a:lnTo>
                    <a:lnTo>
                      <a:pt x="91" y="13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400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auto">
              <a:xfrm>
                <a:off x="3940875" y="1780811"/>
                <a:ext cx="224829" cy="177270"/>
              </a:xfrm>
              <a:custGeom>
                <a:avLst/>
                <a:gdLst>
                  <a:gd name="T0" fmla="*/ 0 w 179"/>
                  <a:gd name="T1" fmla="*/ 65 h 130"/>
                  <a:gd name="T2" fmla="*/ 44 w 179"/>
                  <a:gd name="T3" fmla="*/ 65 h 130"/>
                  <a:gd name="T4" fmla="*/ 44 w 179"/>
                  <a:gd name="T5" fmla="*/ 0 h 130"/>
                  <a:gd name="T6" fmla="*/ 135 w 179"/>
                  <a:gd name="T7" fmla="*/ 0 h 130"/>
                  <a:gd name="T8" fmla="*/ 135 w 179"/>
                  <a:gd name="T9" fmla="*/ 65 h 130"/>
                  <a:gd name="T10" fmla="*/ 179 w 179"/>
                  <a:gd name="T11" fmla="*/ 65 h 130"/>
                  <a:gd name="T12" fmla="*/ 91 w 179"/>
                  <a:gd name="T13" fmla="*/ 130 h 130"/>
                  <a:gd name="T14" fmla="*/ 0 w 179"/>
                  <a:gd name="T1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30">
                    <a:moveTo>
                      <a:pt x="0" y="65"/>
                    </a:moveTo>
                    <a:lnTo>
                      <a:pt x="44" y="65"/>
                    </a:lnTo>
                    <a:lnTo>
                      <a:pt x="44" y="0"/>
                    </a:lnTo>
                    <a:lnTo>
                      <a:pt x="135" y="0"/>
                    </a:lnTo>
                    <a:lnTo>
                      <a:pt x="135" y="65"/>
                    </a:lnTo>
                    <a:lnTo>
                      <a:pt x="179" y="65"/>
                    </a:lnTo>
                    <a:lnTo>
                      <a:pt x="91" y="130"/>
                    </a:lnTo>
                    <a:lnTo>
                      <a:pt x="0" y="65"/>
                    </a:lnTo>
                    <a:close/>
                  </a:path>
                </a:pathLst>
              </a:custGeom>
              <a:noFill/>
              <a:ln w="25400">
                <a:solidFill>
                  <a:srgbClr val="385D8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400"/>
              </a:p>
            </p:txBody>
          </p:sp>
        </p:grpSp>
        <p:pic>
          <p:nvPicPr>
            <p:cNvPr id="2089" name="Picture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92" y="2612804"/>
              <a:ext cx="1808734" cy="72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042319" y="2866336"/>
              <a:ext cx="973023" cy="258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400" dirty="0">
                  <a:solidFill>
                    <a:srgbClr val="000000"/>
                  </a:solidFill>
                  <a:latin typeface="+mj-lt"/>
                </a:rPr>
                <a:t>MINIMUNDO</a:t>
              </a:r>
            </a:p>
          </p:txBody>
        </p:sp>
      </p:grpSp>
      <p:grpSp>
        <p:nvGrpSpPr>
          <p:cNvPr id="2079" name="Agrupar 2078"/>
          <p:cNvGrpSpPr/>
          <p:nvPr/>
        </p:nvGrpSpPr>
        <p:grpSpPr>
          <a:xfrm>
            <a:off x="506621" y="2452232"/>
            <a:ext cx="1120934" cy="1131459"/>
            <a:chOff x="2586970" y="2780928"/>
            <a:chExt cx="1120934" cy="1357751"/>
          </a:xfrm>
        </p:grpSpPr>
        <p:grpSp>
          <p:nvGrpSpPr>
            <p:cNvPr id="2075" name="Agrupar 2074"/>
            <p:cNvGrpSpPr/>
            <p:nvPr/>
          </p:nvGrpSpPr>
          <p:grpSpPr>
            <a:xfrm>
              <a:off x="2985437" y="2780928"/>
              <a:ext cx="324000" cy="727196"/>
              <a:chOff x="2957065" y="2960800"/>
              <a:chExt cx="324000" cy="727196"/>
            </a:xfrm>
          </p:grpSpPr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2995243" y="2960800"/>
                <a:ext cx="247644" cy="242466"/>
              </a:xfrm>
              <a:custGeom>
                <a:avLst/>
                <a:gdLst>
                  <a:gd name="T0" fmla="*/ 98 w 217"/>
                  <a:gd name="T1" fmla="*/ 2 h 216"/>
                  <a:gd name="T2" fmla="*/ 77 w 217"/>
                  <a:gd name="T3" fmla="*/ 6 h 216"/>
                  <a:gd name="T4" fmla="*/ 58 w 217"/>
                  <a:gd name="T5" fmla="*/ 14 h 216"/>
                  <a:gd name="T6" fmla="*/ 40 w 217"/>
                  <a:gd name="T7" fmla="*/ 25 h 216"/>
                  <a:gd name="T8" fmla="*/ 25 w 217"/>
                  <a:gd name="T9" fmla="*/ 41 h 216"/>
                  <a:gd name="T10" fmla="*/ 14 w 217"/>
                  <a:gd name="T11" fmla="*/ 58 h 216"/>
                  <a:gd name="T12" fmla="*/ 6 w 217"/>
                  <a:gd name="T13" fmla="*/ 77 h 216"/>
                  <a:gd name="T14" fmla="*/ 2 w 217"/>
                  <a:gd name="T15" fmla="*/ 98 h 216"/>
                  <a:gd name="T16" fmla="*/ 2 w 217"/>
                  <a:gd name="T17" fmla="*/ 120 h 216"/>
                  <a:gd name="T18" fmla="*/ 6 w 217"/>
                  <a:gd name="T19" fmla="*/ 141 h 216"/>
                  <a:gd name="T20" fmla="*/ 14 w 217"/>
                  <a:gd name="T21" fmla="*/ 160 h 216"/>
                  <a:gd name="T22" fmla="*/ 25 w 217"/>
                  <a:gd name="T23" fmla="*/ 177 h 216"/>
                  <a:gd name="T24" fmla="*/ 40 w 217"/>
                  <a:gd name="T25" fmla="*/ 192 h 216"/>
                  <a:gd name="T26" fmla="*/ 58 w 217"/>
                  <a:gd name="T27" fmla="*/ 204 h 216"/>
                  <a:gd name="T28" fmla="*/ 77 w 217"/>
                  <a:gd name="T29" fmla="*/ 212 h 216"/>
                  <a:gd name="T30" fmla="*/ 98 w 217"/>
                  <a:gd name="T31" fmla="*/ 216 h 216"/>
                  <a:gd name="T32" fmla="*/ 119 w 217"/>
                  <a:gd name="T33" fmla="*/ 216 h 216"/>
                  <a:gd name="T34" fmla="*/ 140 w 217"/>
                  <a:gd name="T35" fmla="*/ 212 h 216"/>
                  <a:gd name="T36" fmla="*/ 159 w 217"/>
                  <a:gd name="T37" fmla="*/ 204 h 216"/>
                  <a:gd name="T38" fmla="*/ 177 w 217"/>
                  <a:gd name="T39" fmla="*/ 192 h 216"/>
                  <a:gd name="T40" fmla="*/ 192 w 217"/>
                  <a:gd name="T41" fmla="*/ 177 h 216"/>
                  <a:gd name="T42" fmla="*/ 204 w 217"/>
                  <a:gd name="T43" fmla="*/ 160 h 216"/>
                  <a:gd name="T44" fmla="*/ 211 w 217"/>
                  <a:gd name="T45" fmla="*/ 141 h 216"/>
                  <a:gd name="T46" fmla="*/ 215 w 217"/>
                  <a:gd name="T47" fmla="*/ 120 h 216"/>
                  <a:gd name="T48" fmla="*/ 215 w 217"/>
                  <a:gd name="T49" fmla="*/ 98 h 216"/>
                  <a:gd name="T50" fmla="*/ 211 w 217"/>
                  <a:gd name="T51" fmla="*/ 77 h 216"/>
                  <a:gd name="T52" fmla="*/ 204 w 217"/>
                  <a:gd name="T53" fmla="*/ 58 h 216"/>
                  <a:gd name="T54" fmla="*/ 192 w 217"/>
                  <a:gd name="T55" fmla="*/ 41 h 216"/>
                  <a:gd name="T56" fmla="*/ 177 w 217"/>
                  <a:gd name="T57" fmla="*/ 25 h 216"/>
                  <a:gd name="T58" fmla="*/ 159 w 217"/>
                  <a:gd name="T59" fmla="*/ 14 h 216"/>
                  <a:gd name="T60" fmla="*/ 140 w 217"/>
                  <a:gd name="T61" fmla="*/ 6 h 216"/>
                  <a:gd name="T62" fmla="*/ 119 w 217"/>
                  <a:gd name="T63" fmla="*/ 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216">
                    <a:moveTo>
                      <a:pt x="110" y="0"/>
                    </a:moveTo>
                    <a:lnTo>
                      <a:pt x="98" y="2"/>
                    </a:lnTo>
                    <a:lnTo>
                      <a:pt x="86" y="4"/>
                    </a:lnTo>
                    <a:lnTo>
                      <a:pt x="77" y="6"/>
                    </a:lnTo>
                    <a:lnTo>
                      <a:pt x="67" y="10"/>
                    </a:lnTo>
                    <a:lnTo>
                      <a:pt x="58" y="14"/>
                    </a:lnTo>
                    <a:lnTo>
                      <a:pt x="48" y="20"/>
                    </a:lnTo>
                    <a:lnTo>
                      <a:pt x="40" y="25"/>
                    </a:lnTo>
                    <a:lnTo>
                      <a:pt x="33" y="33"/>
                    </a:lnTo>
                    <a:lnTo>
                      <a:pt x="25" y="41"/>
                    </a:lnTo>
                    <a:lnTo>
                      <a:pt x="19" y="48"/>
                    </a:lnTo>
                    <a:lnTo>
                      <a:pt x="14" y="58"/>
                    </a:lnTo>
                    <a:lnTo>
                      <a:pt x="10" y="68"/>
                    </a:lnTo>
                    <a:lnTo>
                      <a:pt x="6" y="77"/>
                    </a:lnTo>
                    <a:lnTo>
                      <a:pt x="4" y="87"/>
                    </a:lnTo>
                    <a:lnTo>
                      <a:pt x="2" y="98"/>
                    </a:lnTo>
                    <a:lnTo>
                      <a:pt x="0" y="108"/>
                    </a:lnTo>
                    <a:lnTo>
                      <a:pt x="2" y="120"/>
                    </a:lnTo>
                    <a:lnTo>
                      <a:pt x="4" y="131"/>
                    </a:lnTo>
                    <a:lnTo>
                      <a:pt x="6" y="141"/>
                    </a:lnTo>
                    <a:lnTo>
                      <a:pt x="10" y="150"/>
                    </a:lnTo>
                    <a:lnTo>
                      <a:pt x="14" y="160"/>
                    </a:lnTo>
                    <a:lnTo>
                      <a:pt x="19" y="169"/>
                    </a:lnTo>
                    <a:lnTo>
                      <a:pt x="25" y="177"/>
                    </a:lnTo>
                    <a:lnTo>
                      <a:pt x="33" y="185"/>
                    </a:lnTo>
                    <a:lnTo>
                      <a:pt x="40" y="192"/>
                    </a:lnTo>
                    <a:lnTo>
                      <a:pt x="48" y="198"/>
                    </a:lnTo>
                    <a:lnTo>
                      <a:pt x="58" y="204"/>
                    </a:lnTo>
                    <a:lnTo>
                      <a:pt x="67" y="208"/>
                    </a:lnTo>
                    <a:lnTo>
                      <a:pt x="77" y="212"/>
                    </a:lnTo>
                    <a:lnTo>
                      <a:pt x="86" y="214"/>
                    </a:lnTo>
                    <a:lnTo>
                      <a:pt x="98" y="216"/>
                    </a:lnTo>
                    <a:lnTo>
                      <a:pt x="110" y="216"/>
                    </a:lnTo>
                    <a:lnTo>
                      <a:pt x="119" y="216"/>
                    </a:lnTo>
                    <a:lnTo>
                      <a:pt x="131" y="214"/>
                    </a:lnTo>
                    <a:lnTo>
                      <a:pt x="140" y="212"/>
                    </a:lnTo>
                    <a:lnTo>
                      <a:pt x="150" y="208"/>
                    </a:lnTo>
                    <a:lnTo>
                      <a:pt x="159" y="204"/>
                    </a:lnTo>
                    <a:lnTo>
                      <a:pt x="169" y="198"/>
                    </a:lnTo>
                    <a:lnTo>
                      <a:pt x="177" y="192"/>
                    </a:lnTo>
                    <a:lnTo>
                      <a:pt x="184" y="185"/>
                    </a:lnTo>
                    <a:lnTo>
                      <a:pt x="192" y="177"/>
                    </a:lnTo>
                    <a:lnTo>
                      <a:pt x="198" y="169"/>
                    </a:lnTo>
                    <a:lnTo>
                      <a:pt x="204" y="160"/>
                    </a:lnTo>
                    <a:lnTo>
                      <a:pt x="207" y="150"/>
                    </a:lnTo>
                    <a:lnTo>
                      <a:pt x="211" y="141"/>
                    </a:lnTo>
                    <a:lnTo>
                      <a:pt x="213" y="131"/>
                    </a:lnTo>
                    <a:lnTo>
                      <a:pt x="215" y="120"/>
                    </a:lnTo>
                    <a:lnTo>
                      <a:pt x="217" y="108"/>
                    </a:lnTo>
                    <a:lnTo>
                      <a:pt x="215" y="98"/>
                    </a:lnTo>
                    <a:lnTo>
                      <a:pt x="213" y="87"/>
                    </a:lnTo>
                    <a:lnTo>
                      <a:pt x="211" y="77"/>
                    </a:lnTo>
                    <a:lnTo>
                      <a:pt x="207" y="68"/>
                    </a:lnTo>
                    <a:lnTo>
                      <a:pt x="204" y="58"/>
                    </a:lnTo>
                    <a:lnTo>
                      <a:pt x="198" y="48"/>
                    </a:lnTo>
                    <a:lnTo>
                      <a:pt x="192" y="41"/>
                    </a:lnTo>
                    <a:lnTo>
                      <a:pt x="184" y="33"/>
                    </a:lnTo>
                    <a:lnTo>
                      <a:pt x="177" y="25"/>
                    </a:lnTo>
                    <a:lnTo>
                      <a:pt x="169" y="20"/>
                    </a:lnTo>
                    <a:lnTo>
                      <a:pt x="159" y="14"/>
                    </a:lnTo>
                    <a:lnTo>
                      <a:pt x="150" y="10"/>
                    </a:lnTo>
                    <a:lnTo>
                      <a:pt x="140" y="6"/>
                    </a:lnTo>
                    <a:lnTo>
                      <a:pt x="131" y="4"/>
                    </a:lnTo>
                    <a:lnTo>
                      <a:pt x="119" y="2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400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2994884" y="3002667"/>
                <a:ext cx="252000" cy="252000"/>
              </a:xfrm>
              <a:custGeom>
                <a:avLst/>
                <a:gdLst>
                  <a:gd name="T0" fmla="*/ 98 w 217"/>
                  <a:gd name="T1" fmla="*/ 2 h 216"/>
                  <a:gd name="T2" fmla="*/ 77 w 217"/>
                  <a:gd name="T3" fmla="*/ 6 h 216"/>
                  <a:gd name="T4" fmla="*/ 58 w 217"/>
                  <a:gd name="T5" fmla="*/ 14 h 216"/>
                  <a:gd name="T6" fmla="*/ 40 w 217"/>
                  <a:gd name="T7" fmla="*/ 25 h 216"/>
                  <a:gd name="T8" fmla="*/ 25 w 217"/>
                  <a:gd name="T9" fmla="*/ 41 h 216"/>
                  <a:gd name="T10" fmla="*/ 14 w 217"/>
                  <a:gd name="T11" fmla="*/ 58 h 216"/>
                  <a:gd name="T12" fmla="*/ 6 w 217"/>
                  <a:gd name="T13" fmla="*/ 77 h 216"/>
                  <a:gd name="T14" fmla="*/ 2 w 217"/>
                  <a:gd name="T15" fmla="*/ 98 h 216"/>
                  <a:gd name="T16" fmla="*/ 2 w 217"/>
                  <a:gd name="T17" fmla="*/ 120 h 216"/>
                  <a:gd name="T18" fmla="*/ 6 w 217"/>
                  <a:gd name="T19" fmla="*/ 141 h 216"/>
                  <a:gd name="T20" fmla="*/ 14 w 217"/>
                  <a:gd name="T21" fmla="*/ 160 h 216"/>
                  <a:gd name="T22" fmla="*/ 25 w 217"/>
                  <a:gd name="T23" fmla="*/ 177 h 216"/>
                  <a:gd name="T24" fmla="*/ 40 w 217"/>
                  <a:gd name="T25" fmla="*/ 192 h 216"/>
                  <a:gd name="T26" fmla="*/ 58 w 217"/>
                  <a:gd name="T27" fmla="*/ 204 h 216"/>
                  <a:gd name="T28" fmla="*/ 77 w 217"/>
                  <a:gd name="T29" fmla="*/ 212 h 216"/>
                  <a:gd name="T30" fmla="*/ 98 w 217"/>
                  <a:gd name="T31" fmla="*/ 216 h 216"/>
                  <a:gd name="T32" fmla="*/ 119 w 217"/>
                  <a:gd name="T33" fmla="*/ 216 h 216"/>
                  <a:gd name="T34" fmla="*/ 140 w 217"/>
                  <a:gd name="T35" fmla="*/ 212 h 216"/>
                  <a:gd name="T36" fmla="*/ 159 w 217"/>
                  <a:gd name="T37" fmla="*/ 204 h 216"/>
                  <a:gd name="T38" fmla="*/ 177 w 217"/>
                  <a:gd name="T39" fmla="*/ 192 h 216"/>
                  <a:gd name="T40" fmla="*/ 192 w 217"/>
                  <a:gd name="T41" fmla="*/ 177 h 216"/>
                  <a:gd name="T42" fmla="*/ 204 w 217"/>
                  <a:gd name="T43" fmla="*/ 160 h 216"/>
                  <a:gd name="T44" fmla="*/ 211 w 217"/>
                  <a:gd name="T45" fmla="*/ 141 h 216"/>
                  <a:gd name="T46" fmla="*/ 215 w 217"/>
                  <a:gd name="T47" fmla="*/ 120 h 216"/>
                  <a:gd name="T48" fmla="*/ 215 w 217"/>
                  <a:gd name="T49" fmla="*/ 98 h 216"/>
                  <a:gd name="T50" fmla="*/ 211 w 217"/>
                  <a:gd name="T51" fmla="*/ 77 h 216"/>
                  <a:gd name="T52" fmla="*/ 204 w 217"/>
                  <a:gd name="T53" fmla="*/ 58 h 216"/>
                  <a:gd name="T54" fmla="*/ 192 w 217"/>
                  <a:gd name="T55" fmla="*/ 41 h 216"/>
                  <a:gd name="T56" fmla="*/ 177 w 217"/>
                  <a:gd name="T57" fmla="*/ 25 h 216"/>
                  <a:gd name="T58" fmla="*/ 159 w 217"/>
                  <a:gd name="T59" fmla="*/ 14 h 216"/>
                  <a:gd name="T60" fmla="*/ 140 w 217"/>
                  <a:gd name="T61" fmla="*/ 6 h 216"/>
                  <a:gd name="T62" fmla="*/ 119 w 217"/>
                  <a:gd name="T63" fmla="*/ 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" h="216">
                    <a:moveTo>
                      <a:pt x="110" y="0"/>
                    </a:moveTo>
                    <a:lnTo>
                      <a:pt x="98" y="2"/>
                    </a:lnTo>
                    <a:lnTo>
                      <a:pt x="86" y="4"/>
                    </a:lnTo>
                    <a:lnTo>
                      <a:pt x="77" y="6"/>
                    </a:lnTo>
                    <a:lnTo>
                      <a:pt x="67" y="10"/>
                    </a:lnTo>
                    <a:lnTo>
                      <a:pt x="58" y="14"/>
                    </a:lnTo>
                    <a:lnTo>
                      <a:pt x="48" y="20"/>
                    </a:lnTo>
                    <a:lnTo>
                      <a:pt x="40" y="25"/>
                    </a:lnTo>
                    <a:lnTo>
                      <a:pt x="33" y="33"/>
                    </a:lnTo>
                    <a:lnTo>
                      <a:pt x="25" y="41"/>
                    </a:lnTo>
                    <a:lnTo>
                      <a:pt x="19" y="48"/>
                    </a:lnTo>
                    <a:lnTo>
                      <a:pt x="14" y="58"/>
                    </a:lnTo>
                    <a:lnTo>
                      <a:pt x="10" y="68"/>
                    </a:lnTo>
                    <a:lnTo>
                      <a:pt x="6" y="77"/>
                    </a:lnTo>
                    <a:lnTo>
                      <a:pt x="4" y="87"/>
                    </a:lnTo>
                    <a:lnTo>
                      <a:pt x="2" y="98"/>
                    </a:lnTo>
                    <a:lnTo>
                      <a:pt x="0" y="108"/>
                    </a:lnTo>
                    <a:lnTo>
                      <a:pt x="2" y="120"/>
                    </a:lnTo>
                    <a:lnTo>
                      <a:pt x="4" y="131"/>
                    </a:lnTo>
                    <a:lnTo>
                      <a:pt x="6" y="141"/>
                    </a:lnTo>
                    <a:lnTo>
                      <a:pt x="10" y="150"/>
                    </a:lnTo>
                    <a:lnTo>
                      <a:pt x="14" y="160"/>
                    </a:lnTo>
                    <a:lnTo>
                      <a:pt x="19" y="169"/>
                    </a:lnTo>
                    <a:lnTo>
                      <a:pt x="25" y="177"/>
                    </a:lnTo>
                    <a:lnTo>
                      <a:pt x="33" y="185"/>
                    </a:lnTo>
                    <a:lnTo>
                      <a:pt x="40" y="192"/>
                    </a:lnTo>
                    <a:lnTo>
                      <a:pt x="48" y="198"/>
                    </a:lnTo>
                    <a:lnTo>
                      <a:pt x="58" y="204"/>
                    </a:lnTo>
                    <a:lnTo>
                      <a:pt x="67" y="208"/>
                    </a:lnTo>
                    <a:lnTo>
                      <a:pt x="77" y="212"/>
                    </a:lnTo>
                    <a:lnTo>
                      <a:pt x="86" y="214"/>
                    </a:lnTo>
                    <a:lnTo>
                      <a:pt x="98" y="216"/>
                    </a:lnTo>
                    <a:lnTo>
                      <a:pt x="110" y="216"/>
                    </a:lnTo>
                    <a:lnTo>
                      <a:pt x="119" y="216"/>
                    </a:lnTo>
                    <a:lnTo>
                      <a:pt x="131" y="214"/>
                    </a:lnTo>
                    <a:lnTo>
                      <a:pt x="140" y="212"/>
                    </a:lnTo>
                    <a:lnTo>
                      <a:pt x="150" y="208"/>
                    </a:lnTo>
                    <a:lnTo>
                      <a:pt x="159" y="204"/>
                    </a:lnTo>
                    <a:lnTo>
                      <a:pt x="169" y="198"/>
                    </a:lnTo>
                    <a:lnTo>
                      <a:pt x="177" y="192"/>
                    </a:lnTo>
                    <a:lnTo>
                      <a:pt x="184" y="185"/>
                    </a:lnTo>
                    <a:lnTo>
                      <a:pt x="192" y="177"/>
                    </a:lnTo>
                    <a:lnTo>
                      <a:pt x="198" y="169"/>
                    </a:lnTo>
                    <a:lnTo>
                      <a:pt x="204" y="160"/>
                    </a:lnTo>
                    <a:lnTo>
                      <a:pt x="207" y="150"/>
                    </a:lnTo>
                    <a:lnTo>
                      <a:pt x="211" y="141"/>
                    </a:lnTo>
                    <a:lnTo>
                      <a:pt x="213" y="131"/>
                    </a:lnTo>
                    <a:lnTo>
                      <a:pt x="215" y="120"/>
                    </a:lnTo>
                    <a:lnTo>
                      <a:pt x="217" y="108"/>
                    </a:lnTo>
                    <a:lnTo>
                      <a:pt x="215" y="98"/>
                    </a:lnTo>
                    <a:lnTo>
                      <a:pt x="213" y="87"/>
                    </a:lnTo>
                    <a:lnTo>
                      <a:pt x="211" y="77"/>
                    </a:lnTo>
                    <a:lnTo>
                      <a:pt x="207" y="68"/>
                    </a:lnTo>
                    <a:lnTo>
                      <a:pt x="204" y="58"/>
                    </a:lnTo>
                    <a:lnTo>
                      <a:pt x="198" y="48"/>
                    </a:lnTo>
                    <a:lnTo>
                      <a:pt x="192" y="41"/>
                    </a:lnTo>
                    <a:lnTo>
                      <a:pt x="184" y="33"/>
                    </a:lnTo>
                    <a:lnTo>
                      <a:pt x="177" y="25"/>
                    </a:lnTo>
                    <a:lnTo>
                      <a:pt x="169" y="20"/>
                    </a:lnTo>
                    <a:lnTo>
                      <a:pt x="159" y="14"/>
                    </a:lnTo>
                    <a:lnTo>
                      <a:pt x="150" y="10"/>
                    </a:lnTo>
                    <a:lnTo>
                      <a:pt x="140" y="6"/>
                    </a:lnTo>
                    <a:lnTo>
                      <a:pt x="131" y="4"/>
                    </a:lnTo>
                    <a:lnTo>
                      <a:pt x="119" y="2"/>
                    </a:lnTo>
                    <a:lnTo>
                      <a:pt x="110" y="0"/>
                    </a:lnTo>
                  </a:path>
                </a:pathLst>
              </a:custGeom>
              <a:noFill/>
              <a:ln w="19050">
                <a:solidFill>
                  <a:srgbClr val="DA25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400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3119065" y="3252981"/>
                <a:ext cx="0" cy="216000"/>
              </a:xfrm>
              <a:prstGeom prst="line">
                <a:avLst/>
              </a:prstGeom>
              <a:noFill/>
              <a:ln w="19050">
                <a:solidFill>
                  <a:srgbClr val="DA25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400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2957065" y="3347467"/>
                <a:ext cx="324000" cy="0"/>
              </a:xfrm>
              <a:prstGeom prst="line">
                <a:avLst/>
              </a:prstGeom>
              <a:noFill/>
              <a:ln w="19050">
                <a:solidFill>
                  <a:srgbClr val="DA25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400"/>
              </a:p>
            </p:txBody>
          </p:sp>
          <p:grpSp>
            <p:nvGrpSpPr>
              <p:cNvPr id="2074" name="Agrupar 2073"/>
              <p:cNvGrpSpPr/>
              <p:nvPr/>
            </p:nvGrpSpPr>
            <p:grpSpPr>
              <a:xfrm>
                <a:off x="2976334" y="3456754"/>
                <a:ext cx="293083" cy="231242"/>
                <a:chOff x="2967647" y="3468184"/>
                <a:chExt cx="293083" cy="231242"/>
              </a:xfrm>
            </p:grpSpPr>
            <p:sp>
              <p:nvSpPr>
                <p:cNvPr id="5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967647" y="3468184"/>
                  <a:ext cx="140861" cy="231242"/>
                </a:xfrm>
                <a:prstGeom prst="line">
                  <a:avLst/>
                </a:prstGeom>
                <a:noFill/>
                <a:ln w="19050">
                  <a:solidFill>
                    <a:srgbClr val="DA251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sz="1400"/>
                </a:p>
              </p:txBody>
            </p:sp>
            <p:sp>
              <p:nvSpPr>
                <p:cNvPr id="53" name="Line 50"/>
                <p:cNvSpPr>
                  <a:spLocks noChangeShapeType="1"/>
                </p:cNvSpPr>
                <p:nvPr/>
              </p:nvSpPr>
              <p:spPr bwMode="auto">
                <a:xfrm>
                  <a:off x="3108508" y="3468184"/>
                  <a:ext cx="152222" cy="231242"/>
                </a:xfrm>
                <a:prstGeom prst="line">
                  <a:avLst/>
                </a:prstGeom>
                <a:noFill/>
                <a:ln w="19050">
                  <a:solidFill>
                    <a:srgbClr val="DA251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sz="1400"/>
                </a:p>
              </p:txBody>
            </p:sp>
          </p:grpSp>
        </p:grp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2586970" y="3621615"/>
              <a:ext cx="1120934" cy="517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4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Projetista</a:t>
              </a:r>
              <a:r>
                <a:rPr kumimoji="0" lang="pt-BR" altLang="pt-B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anose="020B0606020202030204" pitchFamily="34" charset="0"/>
                </a:rPr>
                <a:t> de Banco de Dados</a:t>
              </a:r>
              <a:endPara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61" name="Texto Explicativo em Nuvem 2060"/>
          <p:cNvSpPr/>
          <p:nvPr/>
        </p:nvSpPr>
        <p:spPr>
          <a:xfrm>
            <a:off x="825992" y="1257617"/>
            <a:ext cx="895681" cy="510540"/>
          </a:xfrm>
          <a:prstGeom prst="cloudCallout">
            <a:avLst>
              <a:gd name="adj1" fmla="val -16557"/>
              <a:gd name="adj2" fmla="val 165079"/>
            </a:avLst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1400" dirty="0" smtClean="0">
                <a:solidFill>
                  <a:srgbClr val="000000"/>
                </a:solidFill>
                <a:latin typeface="+mj-lt"/>
              </a:rPr>
              <a:t>MER</a:t>
            </a:r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3042551" y="1917087"/>
            <a:ext cx="9792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mapeamento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083" name="Agrupar 2082"/>
          <p:cNvGrpSpPr/>
          <p:nvPr/>
        </p:nvGrpSpPr>
        <p:grpSpPr>
          <a:xfrm>
            <a:off x="4087572" y="2106980"/>
            <a:ext cx="973408" cy="777928"/>
            <a:chOff x="6167921" y="2366624"/>
            <a:chExt cx="973408" cy="933514"/>
          </a:xfrm>
        </p:grpSpPr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167921" y="2366624"/>
              <a:ext cx="973408" cy="258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normalização</a:t>
              </a:r>
              <a:endPara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65" name="Forma Livre 2064"/>
            <p:cNvSpPr/>
            <p:nvPr/>
          </p:nvSpPr>
          <p:spPr>
            <a:xfrm>
              <a:off x="6185338" y="2650356"/>
              <a:ext cx="583577" cy="649782"/>
            </a:xfrm>
            <a:custGeom>
              <a:avLst/>
              <a:gdLst>
                <a:gd name="connsiteX0" fmla="*/ 0 w 872698"/>
                <a:gd name="connsiteY0" fmla="*/ 729127 h 763961"/>
                <a:gd name="connsiteX1" fmla="*/ 365760 w 872698"/>
                <a:gd name="connsiteY1" fmla="*/ 6315 h 763961"/>
                <a:gd name="connsiteX2" fmla="*/ 870857 w 872698"/>
                <a:gd name="connsiteY2" fmla="*/ 398201 h 763961"/>
                <a:gd name="connsiteX3" fmla="*/ 174171 w 872698"/>
                <a:gd name="connsiteY3" fmla="*/ 763961 h 763961"/>
                <a:gd name="connsiteX0" fmla="*/ 0 w 876107"/>
                <a:gd name="connsiteY0" fmla="*/ 729201 h 790161"/>
                <a:gd name="connsiteX1" fmla="*/ 365760 w 876107"/>
                <a:gd name="connsiteY1" fmla="*/ 6389 h 790161"/>
                <a:gd name="connsiteX2" fmla="*/ 870857 w 876107"/>
                <a:gd name="connsiteY2" fmla="*/ 398275 h 790161"/>
                <a:gd name="connsiteX3" fmla="*/ 26125 w 876107"/>
                <a:gd name="connsiteY3" fmla="*/ 790161 h 790161"/>
                <a:gd name="connsiteX0" fmla="*/ 0 w 871221"/>
                <a:gd name="connsiteY0" fmla="*/ 789369 h 850329"/>
                <a:gd name="connsiteX1" fmla="*/ 130629 w 871221"/>
                <a:gd name="connsiteY1" fmla="*/ 5597 h 850329"/>
                <a:gd name="connsiteX2" fmla="*/ 870857 w 871221"/>
                <a:gd name="connsiteY2" fmla="*/ 458443 h 850329"/>
                <a:gd name="connsiteX3" fmla="*/ 26125 w 871221"/>
                <a:gd name="connsiteY3" fmla="*/ 850329 h 850329"/>
                <a:gd name="connsiteX0" fmla="*/ 0 w 601460"/>
                <a:gd name="connsiteY0" fmla="*/ 823265 h 884225"/>
                <a:gd name="connsiteX1" fmla="*/ 130629 w 601460"/>
                <a:gd name="connsiteY1" fmla="*/ 39493 h 884225"/>
                <a:gd name="connsiteX2" fmla="*/ 600892 w 601460"/>
                <a:gd name="connsiteY2" fmla="*/ 196247 h 884225"/>
                <a:gd name="connsiteX3" fmla="*/ 26125 w 601460"/>
                <a:gd name="connsiteY3" fmla="*/ 884225 h 884225"/>
                <a:gd name="connsiteX0" fmla="*/ 0 w 601091"/>
                <a:gd name="connsiteY0" fmla="*/ 823043 h 875295"/>
                <a:gd name="connsiteX1" fmla="*/ 130629 w 601091"/>
                <a:gd name="connsiteY1" fmla="*/ 39271 h 875295"/>
                <a:gd name="connsiteX2" fmla="*/ 600892 w 601091"/>
                <a:gd name="connsiteY2" fmla="*/ 196025 h 875295"/>
                <a:gd name="connsiteX3" fmla="*/ 69668 w 601091"/>
                <a:gd name="connsiteY3" fmla="*/ 875295 h 875295"/>
                <a:gd name="connsiteX0" fmla="*/ 0 w 601091"/>
                <a:gd name="connsiteY0" fmla="*/ 823043 h 875295"/>
                <a:gd name="connsiteX1" fmla="*/ 130629 w 601091"/>
                <a:gd name="connsiteY1" fmla="*/ 39271 h 875295"/>
                <a:gd name="connsiteX2" fmla="*/ 600892 w 601091"/>
                <a:gd name="connsiteY2" fmla="*/ 196025 h 875295"/>
                <a:gd name="connsiteX3" fmla="*/ 69668 w 601091"/>
                <a:gd name="connsiteY3" fmla="*/ 875295 h 875295"/>
                <a:gd name="connsiteX0" fmla="*/ 0 w 601091"/>
                <a:gd name="connsiteY0" fmla="*/ 823043 h 875295"/>
                <a:gd name="connsiteX1" fmla="*/ 130629 w 601091"/>
                <a:gd name="connsiteY1" fmla="*/ 39271 h 875295"/>
                <a:gd name="connsiteX2" fmla="*/ 600892 w 601091"/>
                <a:gd name="connsiteY2" fmla="*/ 196025 h 875295"/>
                <a:gd name="connsiteX3" fmla="*/ 69668 w 601091"/>
                <a:gd name="connsiteY3" fmla="*/ 875295 h 875295"/>
                <a:gd name="connsiteX0" fmla="*/ 0 w 600995"/>
                <a:gd name="connsiteY0" fmla="*/ 818236 h 818236"/>
                <a:gd name="connsiteX1" fmla="*/ 130629 w 600995"/>
                <a:gd name="connsiteY1" fmla="*/ 34464 h 818236"/>
                <a:gd name="connsiteX2" fmla="*/ 600892 w 600995"/>
                <a:gd name="connsiteY2" fmla="*/ 191218 h 818236"/>
                <a:gd name="connsiteX3" fmla="*/ 87085 w 600995"/>
                <a:gd name="connsiteY3" fmla="*/ 661483 h 818236"/>
                <a:gd name="connsiteX0" fmla="*/ 0 w 583577"/>
                <a:gd name="connsiteY0" fmla="*/ 669496 h 669496"/>
                <a:gd name="connsiteX1" fmla="*/ 113212 w 583577"/>
                <a:gd name="connsiteY1" fmla="*/ 25061 h 669496"/>
                <a:gd name="connsiteX2" fmla="*/ 583475 w 583577"/>
                <a:gd name="connsiteY2" fmla="*/ 181815 h 669496"/>
                <a:gd name="connsiteX3" fmla="*/ 69668 w 583577"/>
                <a:gd name="connsiteY3" fmla="*/ 652080 h 669496"/>
                <a:gd name="connsiteX0" fmla="*/ 0 w 583577"/>
                <a:gd name="connsiteY0" fmla="*/ 632363 h 649782"/>
                <a:gd name="connsiteX1" fmla="*/ 113212 w 583577"/>
                <a:gd name="connsiteY1" fmla="*/ 22763 h 649782"/>
                <a:gd name="connsiteX2" fmla="*/ 583475 w 583577"/>
                <a:gd name="connsiteY2" fmla="*/ 179517 h 649782"/>
                <a:gd name="connsiteX3" fmla="*/ 69668 w 583577"/>
                <a:gd name="connsiteY3" fmla="*/ 649782 h 649782"/>
                <a:gd name="connsiteX0" fmla="*/ 0 w 583577"/>
                <a:gd name="connsiteY0" fmla="*/ 632363 h 649782"/>
                <a:gd name="connsiteX1" fmla="*/ 113212 w 583577"/>
                <a:gd name="connsiteY1" fmla="*/ 22763 h 649782"/>
                <a:gd name="connsiteX2" fmla="*/ 583475 w 583577"/>
                <a:gd name="connsiteY2" fmla="*/ 179517 h 649782"/>
                <a:gd name="connsiteX3" fmla="*/ 69668 w 583577"/>
                <a:gd name="connsiteY3" fmla="*/ 649782 h 64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577" h="649782">
                  <a:moveTo>
                    <a:pt x="0" y="632363"/>
                  </a:moveTo>
                  <a:cubicBezTo>
                    <a:pt x="23222" y="333369"/>
                    <a:pt x="15966" y="98237"/>
                    <a:pt x="113212" y="22763"/>
                  </a:cubicBezTo>
                  <a:cubicBezTo>
                    <a:pt x="210458" y="-52711"/>
                    <a:pt x="590732" y="75014"/>
                    <a:pt x="583475" y="179517"/>
                  </a:cubicBezTo>
                  <a:cubicBezTo>
                    <a:pt x="576218" y="284020"/>
                    <a:pt x="323668" y="416827"/>
                    <a:pt x="69668" y="649782"/>
                  </a:cubicBezTo>
                </a:path>
              </a:pathLst>
            </a:custGeom>
            <a:noFill/>
            <a:ln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85" name="Agrupar 2084"/>
          <p:cNvGrpSpPr/>
          <p:nvPr/>
        </p:nvGrpSpPr>
        <p:grpSpPr>
          <a:xfrm>
            <a:off x="4520324" y="2318673"/>
            <a:ext cx="1580437" cy="1153696"/>
            <a:chOff x="6600672" y="2620655"/>
            <a:chExt cx="1580437" cy="1384435"/>
          </a:xfrm>
        </p:grpSpPr>
        <p:sp>
          <p:nvSpPr>
            <p:cNvPr id="97" name="Forma Livre 96"/>
            <p:cNvSpPr/>
            <p:nvPr/>
          </p:nvSpPr>
          <p:spPr>
            <a:xfrm>
              <a:off x="6600672" y="3057014"/>
              <a:ext cx="768864" cy="948076"/>
            </a:xfrm>
            <a:custGeom>
              <a:avLst/>
              <a:gdLst>
                <a:gd name="connsiteX0" fmla="*/ 0 w 893739"/>
                <a:gd name="connsiteY0" fmla="*/ 465857 h 1075457"/>
                <a:gd name="connsiteX1" fmla="*/ 809897 w 893739"/>
                <a:gd name="connsiteY1" fmla="*/ 21719 h 1075457"/>
                <a:gd name="connsiteX2" fmla="*/ 827315 w 893739"/>
                <a:gd name="connsiteY2" fmla="*/ 1075457 h 1075457"/>
                <a:gd name="connsiteX0" fmla="*/ 0 w 881870"/>
                <a:gd name="connsiteY0" fmla="*/ 471094 h 1176488"/>
                <a:gd name="connsiteX1" fmla="*/ 809897 w 881870"/>
                <a:gd name="connsiteY1" fmla="*/ 26956 h 1176488"/>
                <a:gd name="connsiteX2" fmla="*/ 801190 w 881870"/>
                <a:gd name="connsiteY2" fmla="*/ 1176488 h 1176488"/>
                <a:gd name="connsiteX0" fmla="*/ 0 w 956581"/>
                <a:gd name="connsiteY0" fmla="*/ 533344 h 1169069"/>
                <a:gd name="connsiteX1" fmla="*/ 879566 w 956581"/>
                <a:gd name="connsiteY1" fmla="*/ 19537 h 1169069"/>
                <a:gd name="connsiteX2" fmla="*/ 870859 w 956581"/>
                <a:gd name="connsiteY2" fmla="*/ 1169069 h 1169069"/>
                <a:gd name="connsiteX0" fmla="*/ 0 w 1183476"/>
                <a:gd name="connsiteY0" fmla="*/ 126807 h 762532"/>
                <a:gd name="connsiteX1" fmla="*/ 1149532 w 1183476"/>
                <a:gd name="connsiteY1" fmla="*/ 196474 h 762532"/>
                <a:gd name="connsiteX2" fmla="*/ 870859 w 1183476"/>
                <a:gd name="connsiteY2" fmla="*/ 762532 h 762532"/>
                <a:gd name="connsiteX0" fmla="*/ 0 w 1152041"/>
                <a:gd name="connsiteY0" fmla="*/ 187109 h 822834"/>
                <a:gd name="connsiteX1" fmla="*/ 1149532 w 1152041"/>
                <a:gd name="connsiteY1" fmla="*/ 256776 h 822834"/>
                <a:gd name="connsiteX2" fmla="*/ 870859 w 1152041"/>
                <a:gd name="connsiteY2" fmla="*/ 822834 h 822834"/>
                <a:gd name="connsiteX0" fmla="*/ 0 w 880732"/>
                <a:gd name="connsiteY0" fmla="*/ 592309 h 1228034"/>
                <a:gd name="connsiteX1" fmla="*/ 748938 w 880732"/>
                <a:gd name="connsiteY1" fmla="*/ 95919 h 1228034"/>
                <a:gd name="connsiteX2" fmla="*/ 870859 w 880732"/>
                <a:gd name="connsiteY2" fmla="*/ 1228034 h 1228034"/>
                <a:gd name="connsiteX0" fmla="*/ 0 w 900272"/>
                <a:gd name="connsiteY0" fmla="*/ 571845 h 1207570"/>
                <a:gd name="connsiteX1" fmla="*/ 748938 w 900272"/>
                <a:gd name="connsiteY1" fmla="*/ 75455 h 1207570"/>
                <a:gd name="connsiteX2" fmla="*/ 870859 w 900272"/>
                <a:gd name="connsiteY2" fmla="*/ 1207570 h 1207570"/>
                <a:gd name="connsiteX0" fmla="*/ 0 w 952524"/>
                <a:gd name="connsiteY0" fmla="*/ 432349 h 1163868"/>
                <a:gd name="connsiteX1" fmla="*/ 801190 w 952524"/>
                <a:gd name="connsiteY1" fmla="*/ 31753 h 1163868"/>
                <a:gd name="connsiteX2" fmla="*/ 923111 w 952524"/>
                <a:gd name="connsiteY2" fmla="*/ 1163868 h 1163868"/>
                <a:gd name="connsiteX0" fmla="*/ 0 w 1222705"/>
                <a:gd name="connsiteY0" fmla="*/ 521603 h 1253122"/>
                <a:gd name="connsiteX1" fmla="*/ 1184367 w 1222705"/>
                <a:gd name="connsiteY1" fmla="*/ 25212 h 1253122"/>
                <a:gd name="connsiteX2" fmla="*/ 923111 w 1222705"/>
                <a:gd name="connsiteY2" fmla="*/ 1253122 h 1253122"/>
                <a:gd name="connsiteX0" fmla="*/ 0 w 1222705"/>
                <a:gd name="connsiteY0" fmla="*/ 521603 h 1253122"/>
                <a:gd name="connsiteX1" fmla="*/ 1184367 w 1222705"/>
                <a:gd name="connsiteY1" fmla="*/ 25212 h 1253122"/>
                <a:gd name="connsiteX2" fmla="*/ 923111 w 1222705"/>
                <a:gd name="connsiteY2" fmla="*/ 1253122 h 1253122"/>
                <a:gd name="connsiteX0" fmla="*/ 0 w 1276293"/>
                <a:gd name="connsiteY0" fmla="*/ 521603 h 1253122"/>
                <a:gd name="connsiteX1" fmla="*/ 1184367 w 1276293"/>
                <a:gd name="connsiteY1" fmla="*/ 25212 h 1253122"/>
                <a:gd name="connsiteX2" fmla="*/ 1167373 w 1276293"/>
                <a:gd name="connsiteY2" fmla="*/ 391826 h 1253122"/>
                <a:gd name="connsiteX3" fmla="*/ 923111 w 1276293"/>
                <a:gd name="connsiteY3" fmla="*/ 1253122 h 1253122"/>
                <a:gd name="connsiteX0" fmla="*/ 0 w 1608899"/>
                <a:gd name="connsiteY0" fmla="*/ 496396 h 1227915"/>
                <a:gd name="connsiteX1" fmla="*/ 1184367 w 1608899"/>
                <a:gd name="connsiteY1" fmla="*/ 5 h 1227915"/>
                <a:gd name="connsiteX2" fmla="*/ 1602801 w 1608899"/>
                <a:gd name="connsiteY2" fmla="*/ 488539 h 1227915"/>
                <a:gd name="connsiteX3" fmla="*/ 923111 w 1608899"/>
                <a:gd name="connsiteY3" fmla="*/ 1227915 h 1227915"/>
                <a:gd name="connsiteX0" fmla="*/ 0 w 1605198"/>
                <a:gd name="connsiteY0" fmla="*/ 452854 h 1184373"/>
                <a:gd name="connsiteX1" fmla="*/ 818607 w 1605198"/>
                <a:gd name="connsiteY1" fmla="*/ 6 h 1184373"/>
                <a:gd name="connsiteX2" fmla="*/ 1602801 w 1605198"/>
                <a:gd name="connsiteY2" fmla="*/ 444997 h 1184373"/>
                <a:gd name="connsiteX3" fmla="*/ 923111 w 1605198"/>
                <a:gd name="connsiteY3" fmla="*/ 1184373 h 1184373"/>
                <a:gd name="connsiteX0" fmla="*/ 0 w 1259122"/>
                <a:gd name="connsiteY0" fmla="*/ 474198 h 1205717"/>
                <a:gd name="connsiteX1" fmla="*/ 818607 w 1259122"/>
                <a:gd name="connsiteY1" fmla="*/ 21350 h 1205717"/>
                <a:gd name="connsiteX2" fmla="*/ 1254458 w 1259122"/>
                <a:gd name="connsiteY2" fmla="*/ 196375 h 1205717"/>
                <a:gd name="connsiteX3" fmla="*/ 923111 w 1259122"/>
                <a:gd name="connsiteY3" fmla="*/ 1205717 h 1205717"/>
                <a:gd name="connsiteX0" fmla="*/ 0 w 1145649"/>
                <a:gd name="connsiteY0" fmla="*/ 191624 h 1201817"/>
                <a:gd name="connsiteX1" fmla="*/ 705395 w 1145649"/>
                <a:gd name="connsiteY1" fmla="*/ 17450 h 1201817"/>
                <a:gd name="connsiteX2" fmla="*/ 1141246 w 1145649"/>
                <a:gd name="connsiteY2" fmla="*/ 192475 h 1201817"/>
                <a:gd name="connsiteX3" fmla="*/ 809899 w 1145649"/>
                <a:gd name="connsiteY3" fmla="*/ 1201817 h 1201817"/>
                <a:gd name="connsiteX0" fmla="*/ 0 w 1145649"/>
                <a:gd name="connsiteY0" fmla="*/ 191624 h 897017"/>
                <a:gd name="connsiteX1" fmla="*/ 705395 w 1145649"/>
                <a:gd name="connsiteY1" fmla="*/ 17450 h 897017"/>
                <a:gd name="connsiteX2" fmla="*/ 1141246 w 1145649"/>
                <a:gd name="connsiteY2" fmla="*/ 192475 h 897017"/>
                <a:gd name="connsiteX3" fmla="*/ 740230 w 1145649"/>
                <a:gd name="connsiteY3" fmla="*/ 897017 h 897017"/>
                <a:gd name="connsiteX0" fmla="*/ 0 w 812923"/>
                <a:gd name="connsiteY0" fmla="*/ 206562 h 911955"/>
                <a:gd name="connsiteX1" fmla="*/ 705395 w 812923"/>
                <a:gd name="connsiteY1" fmla="*/ 32388 h 911955"/>
                <a:gd name="connsiteX2" fmla="*/ 784194 w 812923"/>
                <a:gd name="connsiteY2" fmla="*/ 416419 h 911955"/>
                <a:gd name="connsiteX3" fmla="*/ 740230 w 812923"/>
                <a:gd name="connsiteY3" fmla="*/ 911955 h 911955"/>
                <a:gd name="connsiteX0" fmla="*/ 0 w 768864"/>
                <a:gd name="connsiteY0" fmla="*/ 242683 h 948076"/>
                <a:gd name="connsiteX1" fmla="*/ 705395 w 768864"/>
                <a:gd name="connsiteY1" fmla="*/ 68509 h 948076"/>
                <a:gd name="connsiteX2" fmla="*/ 740230 w 768864"/>
                <a:gd name="connsiteY2" fmla="*/ 948076 h 94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864" h="948076">
                  <a:moveTo>
                    <a:pt x="0" y="242683"/>
                  </a:moveTo>
                  <a:cubicBezTo>
                    <a:pt x="336005" y="-30186"/>
                    <a:pt x="582023" y="-49056"/>
                    <a:pt x="705395" y="68509"/>
                  </a:cubicBezTo>
                  <a:cubicBezTo>
                    <a:pt x="828767" y="186074"/>
                    <a:pt x="732973" y="764833"/>
                    <a:pt x="740230" y="948076"/>
                  </a:cubicBezTo>
                </a:path>
              </a:pathLst>
            </a:custGeom>
            <a:noFill/>
            <a:ln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34"/>
            <p:cNvSpPr>
              <a:spLocks noChangeArrowheads="1"/>
            </p:cNvSpPr>
            <p:nvPr/>
          </p:nvSpPr>
          <p:spPr bwMode="auto">
            <a:xfrm>
              <a:off x="7145059" y="2620655"/>
              <a:ext cx="1036050" cy="517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padr</a:t>
              </a:r>
              <a:r>
                <a:rPr lang="pt-BR" altLang="pt-BR" sz="14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ões e tecnologia</a:t>
              </a:r>
              <a:endPara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086" name="Agrupar 2085"/>
          <p:cNvGrpSpPr/>
          <p:nvPr/>
        </p:nvGrpSpPr>
        <p:grpSpPr>
          <a:xfrm>
            <a:off x="1019903" y="3521666"/>
            <a:ext cx="4694302" cy="1207376"/>
            <a:chOff x="3100252" y="4064247"/>
            <a:chExt cx="4694302" cy="1448851"/>
          </a:xfrm>
        </p:grpSpPr>
        <p:sp>
          <p:nvSpPr>
            <p:cNvPr id="99" name="Fluxograma: Documento 98"/>
            <p:cNvSpPr>
              <a:spLocks noChangeAspect="1"/>
            </p:cNvSpPr>
            <p:nvPr/>
          </p:nvSpPr>
          <p:spPr>
            <a:xfrm>
              <a:off x="6965448" y="4064247"/>
              <a:ext cx="829106" cy="706778"/>
            </a:xfrm>
            <a:prstGeom prst="flowChartDocumen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Script de Criação de BD</a:t>
              </a:r>
              <a:endParaRPr lang="pt-BR" sz="1200" dirty="0"/>
            </a:p>
          </p:txBody>
        </p:sp>
        <p:sp>
          <p:nvSpPr>
            <p:cNvPr id="2076" name="Forma Livre 2075"/>
            <p:cNvSpPr/>
            <p:nvPr/>
          </p:nvSpPr>
          <p:spPr>
            <a:xfrm>
              <a:off x="3100252" y="4145280"/>
              <a:ext cx="3831772" cy="1367818"/>
            </a:xfrm>
            <a:custGeom>
              <a:avLst/>
              <a:gdLst>
                <a:gd name="connsiteX0" fmla="*/ 0 w 3779520"/>
                <a:gd name="connsiteY0" fmla="*/ 0 h 1366237"/>
                <a:gd name="connsiteX1" fmla="*/ 870858 w 3779520"/>
                <a:gd name="connsiteY1" fmla="*/ 1271451 h 1366237"/>
                <a:gd name="connsiteX2" fmla="*/ 3779520 w 3779520"/>
                <a:gd name="connsiteY2" fmla="*/ 1175657 h 1366237"/>
                <a:gd name="connsiteX0" fmla="*/ 0 w 3796937"/>
                <a:gd name="connsiteY0" fmla="*/ 0 h 1273080"/>
                <a:gd name="connsiteX1" fmla="*/ 870858 w 3796937"/>
                <a:gd name="connsiteY1" fmla="*/ 1271451 h 1273080"/>
                <a:gd name="connsiteX2" fmla="*/ 3796937 w 3796937"/>
                <a:gd name="connsiteY2" fmla="*/ 269966 h 1273080"/>
                <a:gd name="connsiteX0" fmla="*/ 0 w 3796937"/>
                <a:gd name="connsiteY0" fmla="*/ 0 h 1279562"/>
                <a:gd name="connsiteX1" fmla="*/ 870858 w 3796937"/>
                <a:gd name="connsiteY1" fmla="*/ 1271451 h 1279562"/>
                <a:gd name="connsiteX2" fmla="*/ 2860224 w 3796937"/>
                <a:gd name="connsiteY2" fmla="*/ 531223 h 1279562"/>
                <a:gd name="connsiteX3" fmla="*/ 3796937 w 3796937"/>
                <a:gd name="connsiteY3" fmla="*/ 269966 h 1279562"/>
                <a:gd name="connsiteX0" fmla="*/ 0 w 3853810"/>
                <a:gd name="connsiteY0" fmla="*/ 0 h 1273239"/>
                <a:gd name="connsiteX1" fmla="*/ 870858 w 3853810"/>
                <a:gd name="connsiteY1" fmla="*/ 1271451 h 1273239"/>
                <a:gd name="connsiteX2" fmla="*/ 3626578 w 3853810"/>
                <a:gd name="connsiteY2" fmla="*/ 278675 h 1273239"/>
                <a:gd name="connsiteX3" fmla="*/ 3796937 w 3853810"/>
                <a:gd name="connsiteY3" fmla="*/ 269966 h 1273239"/>
                <a:gd name="connsiteX0" fmla="*/ 0 w 3853810"/>
                <a:gd name="connsiteY0" fmla="*/ 0 h 1301800"/>
                <a:gd name="connsiteX1" fmla="*/ 870858 w 3853810"/>
                <a:gd name="connsiteY1" fmla="*/ 1271451 h 1301800"/>
                <a:gd name="connsiteX2" fmla="*/ 2302875 w 3853810"/>
                <a:gd name="connsiteY2" fmla="*/ 853441 h 1301800"/>
                <a:gd name="connsiteX3" fmla="*/ 3626578 w 3853810"/>
                <a:gd name="connsiteY3" fmla="*/ 278675 h 1301800"/>
                <a:gd name="connsiteX4" fmla="*/ 3796937 w 3853810"/>
                <a:gd name="connsiteY4" fmla="*/ 269966 h 1301800"/>
                <a:gd name="connsiteX0" fmla="*/ 0 w 3853810"/>
                <a:gd name="connsiteY0" fmla="*/ 0 h 1367818"/>
                <a:gd name="connsiteX1" fmla="*/ 870858 w 3853810"/>
                <a:gd name="connsiteY1" fmla="*/ 1271451 h 1367818"/>
                <a:gd name="connsiteX2" fmla="*/ 2964727 w 3853810"/>
                <a:gd name="connsiteY2" fmla="*/ 1166950 h 1367818"/>
                <a:gd name="connsiteX3" fmla="*/ 3626578 w 3853810"/>
                <a:gd name="connsiteY3" fmla="*/ 278675 h 1367818"/>
                <a:gd name="connsiteX4" fmla="*/ 3796937 w 3853810"/>
                <a:gd name="connsiteY4" fmla="*/ 269966 h 1367818"/>
                <a:gd name="connsiteX0" fmla="*/ 0 w 3796937"/>
                <a:gd name="connsiteY0" fmla="*/ 0 h 1367818"/>
                <a:gd name="connsiteX1" fmla="*/ 870858 w 3796937"/>
                <a:gd name="connsiteY1" fmla="*/ 1271451 h 1367818"/>
                <a:gd name="connsiteX2" fmla="*/ 2964727 w 3796937"/>
                <a:gd name="connsiteY2" fmla="*/ 1166950 h 1367818"/>
                <a:gd name="connsiteX3" fmla="*/ 3495949 w 3796937"/>
                <a:gd name="connsiteY3" fmla="*/ 296092 h 1367818"/>
                <a:gd name="connsiteX4" fmla="*/ 3796937 w 3796937"/>
                <a:gd name="connsiteY4" fmla="*/ 269966 h 1367818"/>
                <a:gd name="connsiteX0" fmla="*/ 0 w 3796937"/>
                <a:gd name="connsiteY0" fmla="*/ 0 h 1367818"/>
                <a:gd name="connsiteX1" fmla="*/ 870858 w 3796937"/>
                <a:gd name="connsiteY1" fmla="*/ 1271451 h 1367818"/>
                <a:gd name="connsiteX2" fmla="*/ 2964727 w 3796937"/>
                <a:gd name="connsiteY2" fmla="*/ 1166950 h 1367818"/>
                <a:gd name="connsiteX3" fmla="*/ 3434989 w 3796937"/>
                <a:gd name="connsiteY3" fmla="*/ 357052 h 1367818"/>
                <a:gd name="connsiteX4" fmla="*/ 3796937 w 3796937"/>
                <a:gd name="connsiteY4" fmla="*/ 269966 h 1367818"/>
                <a:gd name="connsiteX0" fmla="*/ 0 w 3831772"/>
                <a:gd name="connsiteY0" fmla="*/ 0 h 1367818"/>
                <a:gd name="connsiteX1" fmla="*/ 870858 w 3831772"/>
                <a:gd name="connsiteY1" fmla="*/ 1271451 h 1367818"/>
                <a:gd name="connsiteX2" fmla="*/ 2964727 w 3831772"/>
                <a:gd name="connsiteY2" fmla="*/ 1166950 h 1367818"/>
                <a:gd name="connsiteX3" fmla="*/ 3434989 w 3831772"/>
                <a:gd name="connsiteY3" fmla="*/ 357052 h 1367818"/>
                <a:gd name="connsiteX4" fmla="*/ 3831772 w 3831772"/>
                <a:gd name="connsiteY4" fmla="*/ 261257 h 136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1772" h="1367818">
                  <a:moveTo>
                    <a:pt x="0" y="0"/>
                  </a:moveTo>
                  <a:cubicBezTo>
                    <a:pt x="120469" y="537754"/>
                    <a:pt x="376737" y="1076959"/>
                    <a:pt x="870858" y="1271451"/>
                  </a:cubicBezTo>
                  <a:cubicBezTo>
                    <a:pt x="1364979" y="1465943"/>
                    <a:pt x="2505440" y="1332413"/>
                    <a:pt x="2964727" y="1166950"/>
                  </a:cubicBezTo>
                  <a:cubicBezTo>
                    <a:pt x="3424014" y="1001487"/>
                    <a:pt x="3185979" y="454298"/>
                    <a:pt x="3434989" y="357052"/>
                  </a:cubicBezTo>
                  <a:cubicBezTo>
                    <a:pt x="3922669" y="190138"/>
                    <a:pt x="3675653" y="304800"/>
                    <a:pt x="3831772" y="261257"/>
                  </a:cubicBezTo>
                </a:path>
              </a:pathLst>
            </a:custGeom>
            <a:noFill/>
            <a:ln>
              <a:solidFill>
                <a:srgbClr val="FF5050"/>
              </a:solidFill>
              <a:prstDash val="sysDash"/>
              <a:headEnd type="oval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84" name="Agrupar 2083"/>
          <p:cNvGrpSpPr/>
          <p:nvPr/>
        </p:nvGrpSpPr>
        <p:grpSpPr>
          <a:xfrm>
            <a:off x="1019903" y="2939544"/>
            <a:ext cx="3462140" cy="1059321"/>
            <a:chOff x="3100252" y="3365701"/>
            <a:chExt cx="3462140" cy="1271185"/>
          </a:xfrm>
        </p:grpSpPr>
        <p:sp>
          <p:nvSpPr>
            <p:cNvPr id="92" name="Fluxograma: Documento 91"/>
            <p:cNvSpPr>
              <a:spLocks noChangeAspect="1"/>
            </p:cNvSpPr>
            <p:nvPr/>
          </p:nvSpPr>
          <p:spPr>
            <a:xfrm>
              <a:off x="5698469" y="3365701"/>
              <a:ext cx="863923" cy="619009"/>
            </a:xfrm>
            <a:prstGeom prst="flowChartDocumen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Esquema Relacional</a:t>
              </a:r>
              <a:endParaRPr lang="pt-BR" sz="1200" dirty="0"/>
            </a:p>
          </p:txBody>
        </p:sp>
        <p:sp>
          <p:nvSpPr>
            <p:cNvPr id="2077" name="Forma Livre 2076"/>
            <p:cNvSpPr/>
            <p:nvPr/>
          </p:nvSpPr>
          <p:spPr>
            <a:xfrm>
              <a:off x="3100252" y="3675017"/>
              <a:ext cx="2551612" cy="961869"/>
            </a:xfrm>
            <a:custGeom>
              <a:avLst/>
              <a:gdLst>
                <a:gd name="connsiteX0" fmla="*/ 0 w 2508069"/>
                <a:gd name="connsiteY0" fmla="*/ 0 h 481902"/>
                <a:gd name="connsiteX1" fmla="*/ 574766 w 2508069"/>
                <a:gd name="connsiteY1" fmla="*/ 461554 h 481902"/>
                <a:gd name="connsiteX2" fmla="*/ 2508069 w 2508069"/>
                <a:gd name="connsiteY2" fmla="*/ 357051 h 481902"/>
                <a:gd name="connsiteX0" fmla="*/ 0 w 2516778"/>
                <a:gd name="connsiteY0" fmla="*/ 470263 h 943367"/>
                <a:gd name="connsiteX1" fmla="*/ 574766 w 2516778"/>
                <a:gd name="connsiteY1" fmla="*/ 931817 h 943367"/>
                <a:gd name="connsiteX2" fmla="*/ 2516778 w 2516778"/>
                <a:gd name="connsiteY2" fmla="*/ 0 h 943367"/>
                <a:gd name="connsiteX0" fmla="*/ 0 w 2516778"/>
                <a:gd name="connsiteY0" fmla="*/ 470263 h 943367"/>
                <a:gd name="connsiteX1" fmla="*/ 574766 w 2516778"/>
                <a:gd name="connsiteY1" fmla="*/ 931817 h 943367"/>
                <a:gd name="connsiteX2" fmla="*/ 1684566 w 2516778"/>
                <a:gd name="connsiteY2" fmla="*/ 313510 h 943367"/>
                <a:gd name="connsiteX3" fmla="*/ 2516778 w 2516778"/>
                <a:gd name="connsiteY3" fmla="*/ 0 h 943367"/>
                <a:gd name="connsiteX0" fmla="*/ 0 w 2516778"/>
                <a:gd name="connsiteY0" fmla="*/ 470263 h 939381"/>
                <a:gd name="connsiteX1" fmla="*/ 574766 w 2516778"/>
                <a:gd name="connsiteY1" fmla="*/ 931817 h 939381"/>
                <a:gd name="connsiteX2" fmla="*/ 2154829 w 2516778"/>
                <a:gd name="connsiteY2" fmla="*/ 104504 h 939381"/>
                <a:gd name="connsiteX3" fmla="*/ 2516778 w 2516778"/>
                <a:gd name="connsiteY3" fmla="*/ 0 h 939381"/>
                <a:gd name="connsiteX0" fmla="*/ 0 w 2516778"/>
                <a:gd name="connsiteY0" fmla="*/ 470263 h 939381"/>
                <a:gd name="connsiteX1" fmla="*/ 574766 w 2516778"/>
                <a:gd name="connsiteY1" fmla="*/ 931817 h 939381"/>
                <a:gd name="connsiteX2" fmla="*/ 1423309 w 2516778"/>
                <a:gd name="connsiteY2" fmla="*/ 522515 h 939381"/>
                <a:gd name="connsiteX3" fmla="*/ 2154829 w 2516778"/>
                <a:gd name="connsiteY3" fmla="*/ 104504 h 939381"/>
                <a:gd name="connsiteX4" fmla="*/ 2516778 w 2516778"/>
                <a:gd name="connsiteY4" fmla="*/ 0 h 939381"/>
                <a:gd name="connsiteX0" fmla="*/ 0 w 2516778"/>
                <a:gd name="connsiteY0" fmla="*/ 470263 h 979286"/>
                <a:gd name="connsiteX1" fmla="*/ 574766 w 2516778"/>
                <a:gd name="connsiteY1" fmla="*/ 931817 h 979286"/>
                <a:gd name="connsiteX2" fmla="*/ 1675857 w 2516778"/>
                <a:gd name="connsiteY2" fmla="*/ 870857 h 979286"/>
                <a:gd name="connsiteX3" fmla="*/ 2154829 w 2516778"/>
                <a:gd name="connsiteY3" fmla="*/ 104504 h 979286"/>
                <a:gd name="connsiteX4" fmla="*/ 2516778 w 2516778"/>
                <a:gd name="connsiteY4" fmla="*/ 0 h 979286"/>
                <a:gd name="connsiteX0" fmla="*/ 0 w 2551612"/>
                <a:gd name="connsiteY0" fmla="*/ 452846 h 961869"/>
                <a:gd name="connsiteX1" fmla="*/ 574766 w 2551612"/>
                <a:gd name="connsiteY1" fmla="*/ 914400 h 961869"/>
                <a:gd name="connsiteX2" fmla="*/ 1675857 w 2551612"/>
                <a:gd name="connsiteY2" fmla="*/ 853440 h 961869"/>
                <a:gd name="connsiteX3" fmla="*/ 2154829 w 2551612"/>
                <a:gd name="connsiteY3" fmla="*/ 87087 h 961869"/>
                <a:gd name="connsiteX4" fmla="*/ 2551612 w 2551612"/>
                <a:gd name="connsiteY4" fmla="*/ 0 h 96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612" h="961869">
                  <a:moveTo>
                    <a:pt x="0" y="452846"/>
                  </a:moveTo>
                  <a:cubicBezTo>
                    <a:pt x="78377" y="653869"/>
                    <a:pt x="295456" y="847634"/>
                    <a:pt x="574766" y="914400"/>
                  </a:cubicBezTo>
                  <a:cubicBezTo>
                    <a:pt x="854076" y="981166"/>
                    <a:pt x="1412513" y="991326"/>
                    <a:pt x="1675857" y="853440"/>
                  </a:cubicBezTo>
                  <a:cubicBezTo>
                    <a:pt x="1939201" y="715555"/>
                    <a:pt x="1972584" y="174173"/>
                    <a:pt x="2154829" y="87087"/>
                  </a:cubicBezTo>
                  <a:cubicBezTo>
                    <a:pt x="2478498" y="-68216"/>
                    <a:pt x="2412910" y="52252"/>
                    <a:pt x="2551612" y="0"/>
                  </a:cubicBezTo>
                </a:path>
              </a:pathLst>
            </a:custGeom>
            <a:noFill/>
            <a:ln>
              <a:solidFill>
                <a:srgbClr val="FF5050"/>
              </a:solidFill>
              <a:prstDash val="sysDash"/>
              <a:headEnd type="oval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81" name="Agrupar 2080"/>
          <p:cNvGrpSpPr/>
          <p:nvPr/>
        </p:nvGrpSpPr>
        <p:grpSpPr>
          <a:xfrm>
            <a:off x="1027558" y="2497724"/>
            <a:ext cx="2054262" cy="1087878"/>
            <a:chOff x="3100251" y="2835518"/>
            <a:chExt cx="2061918" cy="1303263"/>
          </a:xfrm>
        </p:grpSpPr>
        <p:sp>
          <p:nvSpPr>
            <p:cNvPr id="2071" name="Fluxograma: Documento 2070"/>
            <p:cNvSpPr>
              <a:spLocks noChangeAspect="1"/>
            </p:cNvSpPr>
            <p:nvPr/>
          </p:nvSpPr>
          <p:spPr>
            <a:xfrm>
              <a:off x="4586169" y="2835518"/>
              <a:ext cx="576000" cy="395620"/>
            </a:xfrm>
            <a:prstGeom prst="flowChartDocumen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DER</a:t>
              </a:r>
              <a:endParaRPr lang="pt-BR" sz="1200" dirty="0"/>
            </a:p>
          </p:txBody>
        </p:sp>
        <p:sp>
          <p:nvSpPr>
            <p:cNvPr id="2078" name="Forma Livre 2077"/>
            <p:cNvSpPr/>
            <p:nvPr/>
          </p:nvSpPr>
          <p:spPr>
            <a:xfrm>
              <a:off x="3100251" y="3027635"/>
              <a:ext cx="1393405" cy="1111146"/>
            </a:xfrm>
            <a:custGeom>
              <a:avLst/>
              <a:gdLst>
                <a:gd name="connsiteX0" fmla="*/ 0 w 1602378"/>
                <a:gd name="connsiteY0" fmla="*/ 235132 h 286720"/>
                <a:gd name="connsiteX1" fmla="*/ 1062446 w 1602378"/>
                <a:gd name="connsiteY1" fmla="*/ 269966 h 286720"/>
                <a:gd name="connsiteX2" fmla="*/ 1602378 w 1602378"/>
                <a:gd name="connsiteY2" fmla="*/ 0 h 286720"/>
                <a:gd name="connsiteX0" fmla="*/ 0 w 1384664"/>
                <a:gd name="connsiteY0" fmla="*/ 1158240 h 1278099"/>
                <a:gd name="connsiteX1" fmla="*/ 1062446 w 1384664"/>
                <a:gd name="connsiteY1" fmla="*/ 1193074 h 1278099"/>
                <a:gd name="connsiteX2" fmla="*/ 1384664 w 1384664"/>
                <a:gd name="connsiteY2" fmla="*/ 0 h 1278099"/>
                <a:gd name="connsiteX0" fmla="*/ 0 w 1384664"/>
                <a:gd name="connsiteY0" fmla="*/ 1158240 h 1159507"/>
                <a:gd name="connsiteX1" fmla="*/ 696686 w 1384664"/>
                <a:gd name="connsiteY1" fmla="*/ 217714 h 1159507"/>
                <a:gd name="connsiteX2" fmla="*/ 1384664 w 1384664"/>
                <a:gd name="connsiteY2" fmla="*/ 0 h 1159507"/>
                <a:gd name="connsiteX0" fmla="*/ 0 w 1384664"/>
                <a:gd name="connsiteY0" fmla="*/ 1158240 h 1159507"/>
                <a:gd name="connsiteX1" fmla="*/ 696686 w 1384664"/>
                <a:gd name="connsiteY1" fmla="*/ 217714 h 1159507"/>
                <a:gd name="connsiteX2" fmla="*/ 1384664 w 1384664"/>
                <a:gd name="connsiteY2" fmla="*/ 0 h 1159507"/>
                <a:gd name="connsiteX0" fmla="*/ 0 w 1384664"/>
                <a:gd name="connsiteY0" fmla="*/ 1158240 h 1158240"/>
                <a:gd name="connsiteX1" fmla="*/ 491493 w 1384664"/>
                <a:gd name="connsiteY1" fmla="*/ 609600 h 1158240"/>
                <a:gd name="connsiteX2" fmla="*/ 696686 w 1384664"/>
                <a:gd name="connsiteY2" fmla="*/ 217714 h 1158240"/>
                <a:gd name="connsiteX3" fmla="*/ 1384664 w 1384664"/>
                <a:gd name="connsiteY3" fmla="*/ 0 h 1158240"/>
                <a:gd name="connsiteX0" fmla="*/ 0 w 1384664"/>
                <a:gd name="connsiteY0" fmla="*/ 1158240 h 1169157"/>
                <a:gd name="connsiteX1" fmla="*/ 805002 w 1384664"/>
                <a:gd name="connsiteY1" fmla="*/ 1105989 h 1169157"/>
                <a:gd name="connsiteX2" fmla="*/ 696686 w 1384664"/>
                <a:gd name="connsiteY2" fmla="*/ 217714 h 1169157"/>
                <a:gd name="connsiteX3" fmla="*/ 1384664 w 1384664"/>
                <a:gd name="connsiteY3" fmla="*/ 0 h 1169157"/>
                <a:gd name="connsiteX0" fmla="*/ 0 w 1384664"/>
                <a:gd name="connsiteY0" fmla="*/ 1158863 h 1169780"/>
                <a:gd name="connsiteX1" fmla="*/ 805002 w 1384664"/>
                <a:gd name="connsiteY1" fmla="*/ 1106612 h 1169780"/>
                <a:gd name="connsiteX2" fmla="*/ 696686 w 1384664"/>
                <a:gd name="connsiteY2" fmla="*/ 218337 h 1169780"/>
                <a:gd name="connsiteX3" fmla="*/ 1384664 w 1384664"/>
                <a:gd name="connsiteY3" fmla="*/ 623 h 1169780"/>
                <a:gd name="connsiteX0" fmla="*/ 0 w 1393404"/>
                <a:gd name="connsiteY0" fmla="*/ 1100229 h 1111146"/>
                <a:gd name="connsiteX1" fmla="*/ 805002 w 1393404"/>
                <a:gd name="connsiteY1" fmla="*/ 1047978 h 1111146"/>
                <a:gd name="connsiteX2" fmla="*/ 696686 w 1393404"/>
                <a:gd name="connsiteY2" fmla="*/ 159703 h 1111146"/>
                <a:gd name="connsiteX3" fmla="*/ 1393404 w 1393404"/>
                <a:gd name="connsiteY3" fmla="*/ 2847 h 111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04" h="1111146">
                  <a:moveTo>
                    <a:pt x="0" y="1100229"/>
                  </a:moveTo>
                  <a:cubicBezTo>
                    <a:pt x="81915" y="1008789"/>
                    <a:pt x="688888" y="1204732"/>
                    <a:pt x="805002" y="1047978"/>
                  </a:cubicBezTo>
                  <a:cubicBezTo>
                    <a:pt x="921116" y="891224"/>
                    <a:pt x="598619" y="333891"/>
                    <a:pt x="696686" y="159703"/>
                  </a:cubicBezTo>
                  <a:cubicBezTo>
                    <a:pt x="794753" y="-14485"/>
                    <a:pt x="968515" y="-3480"/>
                    <a:pt x="1393404" y="2847"/>
                  </a:cubicBezTo>
                </a:path>
              </a:pathLst>
            </a:custGeom>
            <a:noFill/>
            <a:ln>
              <a:solidFill>
                <a:srgbClr val="FF5050"/>
              </a:solidFill>
              <a:prstDash val="sysDash"/>
              <a:headEnd type="oval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4" name="Texto Explicativo em Nuvem 103"/>
          <p:cNvSpPr/>
          <p:nvPr/>
        </p:nvSpPr>
        <p:spPr>
          <a:xfrm>
            <a:off x="2025967" y="1142861"/>
            <a:ext cx="2187814" cy="625296"/>
          </a:xfrm>
          <a:prstGeom prst="cloudCallout">
            <a:avLst>
              <a:gd name="adj1" fmla="val -86936"/>
              <a:gd name="adj2" fmla="val 156716"/>
            </a:avLst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1400" dirty="0" smtClean="0">
                <a:solidFill>
                  <a:srgbClr val="000000"/>
                </a:solidFill>
                <a:latin typeface="+mj-lt"/>
              </a:rPr>
              <a:t>Modelo de Dados Relacional</a:t>
            </a:r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87" name="Multiplicar 2086"/>
          <p:cNvSpPr/>
          <p:nvPr/>
        </p:nvSpPr>
        <p:spPr>
          <a:xfrm>
            <a:off x="5622166" y="4969189"/>
            <a:ext cx="303371" cy="3165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25" name="Picture 77" descr="Resultado de imagem para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11" y="4992484"/>
            <a:ext cx="324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77" descr="Resultado de imagem para ch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84" y="4992484"/>
            <a:ext cx="324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Freeform 17"/>
          <p:cNvSpPr>
            <a:spLocks/>
          </p:cNvSpPr>
          <p:nvPr/>
        </p:nvSpPr>
        <p:spPr bwMode="auto">
          <a:xfrm>
            <a:off x="6093743" y="4756744"/>
            <a:ext cx="998537" cy="555625"/>
          </a:xfrm>
          <a:custGeom>
            <a:avLst/>
            <a:gdLst>
              <a:gd name="T0" fmla="*/ 0 w 1183"/>
              <a:gd name="T1" fmla="*/ 599130240 h 741"/>
              <a:gd name="T2" fmla="*/ 842124441 w 1183"/>
              <a:gd name="T3" fmla="*/ 599130240 h 741"/>
              <a:gd name="T4" fmla="*/ 842124441 w 1183"/>
              <a:gd name="T5" fmla="*/ 0 h 741"/>
              <a:gd name="T6" fmla="*/ 0 w 1183"/>
              <a:gd name="T7" fmla="*/ 0 h 741"/>
              <a:gd name="T8" fmla="*/ 0 w 1183"/>
              <a:gd name="T9" fmla="*/ 599130240 h 741"/>
              <a:gd name="T10" fmla="*/ 0 w 1183"/>
              <a:gd name="T11" fmla="*/ 599130240 h 7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3"/>
              <a:gd name="T19" fmla="*/ 0 h 741"/>
              <a:gd name="T20" fmla="*/ 1183 w 1183"/>
              <a:gd name="T21" fmla="*/ 741 h 7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3" h="741">
                <a:moveTo>
                  <a:pt x="0" y="740"/>
                </a:moveTo>
                <a:lnTo>
                  <a:pt x="1182" y="740"/>
                </a:lnTo>
                <a:lnTo>
                  <a:pt x="1182" y="0"/>
                </a:lnTo>
                <a:lnTo>
                  <a:pt x="0" y="0"/>
                </a:lnTo>
                <a:lnTo>
                  <a:pt x="0" y="740"/>
                </a:lnTo>
              </a:path>
            </a:pathLst>
          </a:custGeom>
          <a:solidFill>
            <a:srgbClr val="FF0000"/>
          </a:solidFill>
          <a:ln w="1857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2091" name="Forma Livre 2090"/>
          <p:cNvSpPr/>
          <p:nvPr/>
        </p:nvSpPr>
        <p:spPr>
          <a:xfrm>
            <a:off x="5578300" y="3204568"/>
            <a:ext cx="1200421" cy="1502226"/>
          </a:xfrm>
          <a:custGeom>
            <a:avLst/>
            <a:gdLst>
              <a:gd name="connsiteX0" fmla="*/ 0 w 1255503"/>
              <a:gd name="connsiteY0" fmla="*/ 465354 h 1989354"/>
              <a:gd name="connsiteX1" fmla="*/ 940525 w 1255503"/>
              <a:gd name="connsiteY1" fmla="*/ 21217 h 1989354"/>
              <a:gd name="connsiteX2" fmla="*/ 1254034 w 1255503"/>
              <a:gd name="connsiteY2" fmla="*/ 1066245 h 1989354"/>
              <a:gd name="connsiteX3" fmla="*/ 1036320 w 1255503"/>
              <a:gd name="connsiteY3" fmla="*/ 1989354 h 1989354"/>
              <a:gd name="connsiteX0" fmla="*/ 0 w 1257379"/>
              <a:gd name="connsiteY0" fmla="*/ 170707 h 1694707"/>
              <a:gd name="connsiteX1" fmla="*/ 1071153 w 1257379"/>
              <a:gd name="connsiteY1" fmla="*/ 109747 h 1694707"/>
              <a:gd name="connsiteX2" fmla="*/ 1254034 w 1257379"/>
              <a:gd name="connsiteY2" fmla="*/ 771598 h 1694707"/>
              <a:gd name="connsiteX3" fmla="*/ 1036320 w 1257379"/>
              <a:gd name="connsiteY3" fmla="*/ 1694707 h 1694707"/>
              <a:gd name="connsiteX0" fmla="*/ 0 w 1282860"/>
              <a:gd name="connsiteY0" fmla="*/ 212237 h 1736237"/>
              <a:gd name="connsiteX1" fmla="*/ 1140822 w 1282860"/>
              <a:gd name="connsiteY1" fmla="*/ 72900 h 1736237"/>
              <a:gd name="connsiteX2" fmla="*/ 1254034 w 1282860"/>
              <a:gd name="connsiteY2" fmla="*/ 813128 h 1736237"/>
              <a:gd name="connsiteX3" fmla="*/ 1036320 w 1282860"/>
              <a:gd name="connsiteY3" fmla="*/ 1736237 h 1736237"/>
              <a:gd name="connsiteX0" fmla="*/ 0 w 1285883"/>
              <a:gd name="connsiteY0" fmla="*/ 187070 h 1711070"/>
              <a:gd name="connsiteX1" fmla="*/ 1140822 w 1285883"/>
              <a:gd name="connsiteY1" fmla="*/ 47733 h 1711070"/>
              <a:gd name="connsiteX2" fmla="*/ 1254034 w 1285883"/>
              <a:gd name="connsiteY2" fmla="*/ 787961 h 1711070"/>
              <a:gd name="connsiteX3" fmla="*/ 1036320 w 1285883"/>
              <a:gd name="connsiteY3" fmla="*/ 1711070 h 1711070"/>
              <a:gd name="connsiteX0" fmla="*/ 0 w 1200421"/>
              <a:gd name="connsiteY0" fmla="*/ 278671 h 1802671"/>
              <a:gd name="connsiteX1" fmla="*/ 1140822 w 1200421"/>
              <a:gd name="connsiteY1" fmla="*/ 139334 h 1802671"/>
              <a:gd name="connsiteX2" fmla="*/ 1036320 w 1200421"/>
              <a:gd name="connsiteY2" fmla="*/ 1802671 h 1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421" h="1802671">
                <a:moveTo>
                  <a:pt x="0" y="278671"/>
                </a:moveTo>
                <a:cubicBezTo>
                  <a:pt x="365759" y="6528"/>
                  <a:pt x="968102" y="-114666"/>
                  <a:pt x="1140822" y="139334"/>
                </a:cubicBezTo>
                <a:cubicBezTo>
                  <a:pt x="1313542" y="393334"/>
                  <a:pt x="1058091" y="1456143"/>
                  <a:pt x="1036320" y="1802671"/>
                </a:cubicBezTo>
              </a:path>
            </a:pathLst>
          </a:custGeom>
          <a:noFill/>
          <a:ln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ctangle 34"/>
          <p:cNvSpPr>
            <a:spLocks noChangeArrowheads="1"/>
          </p:cNvSpPr>
          <p:nvPr/>
        </p:nvSpPr>
        <p:spPr bwMode="auto">
          <a:xfrm>
            <a:off x="5798471" y="2823062"/>
            <a:ext cx="11874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Implementação de BD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93" name="Forma Livre 2092"/>
          <p:cNvSpPr/>
          <p:nvPr/>
        </p:nvSpPr>
        <p:spPr>
          <a:xfrm>
            <a:off x="2974433" y="2136683"/>
            <a:ext cx="903975" cy="734055"/>
          </a:xfrm>
          <a:custGeom>
            <a:avLst/>
            <a:gdLst>
              <a:gd name="connsiteX0" fmla="*/ 0 w 1097280"/>
              <a:gd name="connsiteY0" fmla="*/ 881179 h 1403693"/>
              <a:gd name="connsiteX1" fmla="*/ 757646 w 1097280"/>
              <a:gd name="connsiteY1" fmla="*/ 10322 h 1403693"/>
              <a:gd name="connsiteX2" fmla="*/ 1097280 w 1097280"/>
              <a:gd name="connsiteY2" fmla="*/ 1403693 h 1403693"/>
              <a:gd name="connsiteX0" fmla="*/ 0 w 1097280"/>
              <a:gd name="connsiteY0" fmla="*/ 457112 h 979626"/>
              <a:gd name="connsiteX1" fmla="*/ 888275 w 1097280"/>
              <a:gd name="connsiteY1" fmla="*/ 39101 h 979626"/>
              <a:gd name="connsiteX2" fmla="*/ 1097280 w 1097280"/>
              <a:gd name="connsiteY2" fmla="*/ 979626 h 979626"/>
              <a:gd name="connsiteX0" fmla="*/ 0 w 940526"/>
              <a:gd name="connsiteY0" fmla="*/ 450671 h 981893"/>
              <a:gd name="connsiteX1" fmla="*/ 731521 w 940526"/>
              <a:gd name="connsiteY1" fmla="*/ 41368 h 981893"/>
              <a:gd name="connsiteX2" fmla="*/ 940526 w 940526"/>
              <a:gd name="connsiteY2" fmla="*/ 981893 h 981893"/>
              <a:gd name="connsiteX0" fmla="*/ 0 w 758117"/>
              <a:gd name="connsiteY0" fmla="*/ 447510 h 935189"/>
              <a:gd name="connsiteX1" fmla="*/ 731521 w 758117"/>
              <a:gd name="connsiteY1" fmla="*/ 38207 h 935189"/>
              <a:gd name="connsiteX2" fmla="*/ 653143 w 758117"/>
              <a:gd name="connsiteY2" fmla="*/ 935189 h 935189"/>
              <a:gd name="connsiteX0" fmla="*/ 0 w 827903"/>
              <a:gd name="connsiteY0" fmla="*/ 447510 h 935189"/>
              <a:gd name="connsiteX1" fmla="*/ 731521 w 827903"/>
              <a:gd name="connsiteY1" fmla="*/ 38207 h 935189"/>
              <a:gd name="connsiteX2" fmla="*/ 653143 w 827903"/>
              <a:gd name="connsiteY2" fmla="*/ 935189 h 935189"/>
              <a:gd name="connsiteX0" fmla="*/ 0 w 972715"/>
              <a:gd name="connsiteY0" fmla="*/ 450038 h 972551"/>
              <a:gd name="connsiteX1" fmla="*/ 731521 w 972715"/>
              <a:gd name="connsiteY1" fmla="*/ 40735 h 972551"/>
              <a:gd name="connsiteX2" fmla="*/ 862148 w 972715"/>
              <a:gd name="connsiteY2" fmla="*/ 972551 h 972551"/>
              <a:gd name="connsiteX0" fmla="*/ 0 w 941830"/>
              <a:gd name="connsiteY0" fmla="*/ 450038 h 972551"/>
              <a:gd name="connsiteX1" fmla="*/ 731521 w 941830"/>
              <a:gd name="connsiteY1" fmla="*/ 40735 h 972551"/>
              <a:gd name="connsiteX2" fmla="*/ 862148 w 941830"/>
              <a:gd name="connsiteY2" fmla="*/ 972551 h 972551"/>
              <a:gd name="connsiteX0" fmla="*/ 0 w 989102"/>
              <a:gd name="connsiteY0" fmla="*/ 443057 h 965570"/>
              <a:gd name="connsiteX1" fmla="*/ 870858 w 989102"/>
              <a:gd name="connsiteY1" fmla="*/ 42463 h 965570"/>
              <a:gd name="connsiteX2" fmla="*/ 862148 w 989102"/>
              <a:gd name="connsiteY2" fmla="*/ 965570 h 965570"/>
              <a:gd name="connsiteX0" fmla="*/ 0 w 1026090"/>
              <a:gd name="connsiteY0" fmla="*/ 416501 h 939014"/>
              <a:gd name="connsiteX1" fmla="*/ 870858 w 1026090"/>
              <a:gd name="connsiteY1" fmla="*/ 15907 h 939014"/>
              <a:gd name="connsiteX2" fmla="*/ 862148 w 1026090"/>
              <a:gd name="connsiteY2" fmla="*/ 939014 h 939014"/>
              <a:gd name="connsiteX0" fmla="*/ 0 w 1026090"/>
              <a:gd name="connsiteY0" fmla="*/ 404922 h 927435"/>
              <a:gd name="connsiteX1" fmla="*/ 870858 w 1026090"/>
              <a:gd name="connsiteY1" fmla="*/ 4328 h 927435"/>
              <a:gd name="connsiteX2" fmla="*/ 862148 w 1026090"/>
              <a:gd name="connsiteY2" fmla="*/ 927435 h 927435"/>
              <a:gd name="connsiteX0" fmla="*/ 0 w 970274"/>
              <a:gd name="connsiteY0" fmla="*/ 363341 h 885854"/>
              <a:gd name="connsiteX1" fmla="*/ 748938 w 970274"/>
              <a:gd name="connsiteY1" fmla="*/ 6290 h 885854"/>
              <a:gd name="connsiteX2" fmla="*/ 862148 w 970274"/>
              <a:gd name="connsiteY2" fmla="*/ 885854 h 885854"/>
              <a:gd name="connsiteX0" fmla="*/ 0 w 956186"/>
              <a:gd name="connsiteY0" fmla="*/ 411479 h 933992"/>
              <a:gd name="connsiteX1" fmla="*/ 748938 w 956186"/>
              <a:gd name="connsiteY1" fmla="*/ 54428 h 933992"/>
              <a:gd name="connsiteX2" fmla="*/ 862148 w 956186"/>
              <a:gd name="connsiteY2" fmla="*/ 933992 h 933992"/>
              <a:gd name="connsiteX0" fmla="*/ 0 w 956186"/>
              <a:gd name="connsiteY0" fmla="*/ 411479 h 933992"/>
              <a:gd name="connsiteX1" fmla="*/ 748938 w 956186"/>
              <a:gd name="connsiteY1" fmla="*/ 54428 h 933992"/>
              <a:gd name="connsiteX2" fmla="*/ 862148 w 956186"/>
              <a:gd name="connsiteY2" fmla="*/ 933992 h 933992"/>
              <a:gd name="connsiteX0" fmla="*/ 0 w 898797"/>
              <a:gd name="connsiteY0" fmla="*/ 411479 h 933992"/>
              <a:gd name="connsiteX1" fmla="*/ 748938 w 898797"/>
              <a:gd name="connsiteY1" fmla="*/ 54428 h 933992"/>
              <a:gd name="connsiteX2" fmla="*/ 862148 w 898797"/>
              <a:gd name="connsiteY2" fmla="*/ 933992 h 933992"/>
              <a:gd name="connsiteX0" fmla="*/ 0 w 912462"/>
              <a:gd name="connsiteY0" fmla="*/ 379318 h 901831"/>
              <a:gd name="connsiteX1" fmla="*/ 748938 w 912462"/>
              <a:gd name="connsiteY1" fmla="*/ 22267 h 901831"/>
              <a:gd name="connsiteX2" fmla="*/ 862148 w 912462"/>
              <a:gd name="connsiteY2" fmla="*/ 901831 h 901831"/>
              <a:gd name="connsiteX0" fmla="*/ 0 w 903975"/>
              <a:gd name="connsiteY0" fmla="*/ 360025 h 882538"/>
              <a:gd name="connsiteX1" fmla="*/ 748938 w 903975"/>
              <a:gd name="connsiteY1" fmla="*/ 2974 h 882538"/>
              <a:gd name="connsiteX2" fmla="*/ 862148 w 903975"/>
              <a:gd name="connsiteY2" fmla="*/ 882538 h 882538"/>
              <a:gd name="connsiteX0" fmla="*/ 0 w 903975"/>
              <a:gd name="connsiteY0" fmla="*/ 358353 h 880866"/>
              <a:gd name="connsiteX1" fmla="*/ 748938 w 903975"/>
              <a:gd name="connsiteY1" fmla="*/ 1302 h 880866"/>
              <a:gd name="connsiteX2" fmla="*/ 862148 w 903975"/>
              <a:gd name="connsiteY2" fmla="*/ 880866 h 88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75" h="880866">
                <a:moveTo>
                  <a:pt x="0" y="358353"/>
                </a:moveTo>
                <a:cubicBezTo>
                  <a:pt x="409303" y="18718"/>
                  <a:pt x="544289" y="-7406"/>
                  <a:pt x="748938" y="1302"/>
                </a:cubicBezTo>
                <a:cubicBezTo>
                  <a:pt x="953587" y="10010"/>
                  <a:pt x="914399" y="236431"/>
                  <a:pt x="862148" y="880866"/>
                </a:cubicBezTo>
              </a:path>
            </a:pathLst>
          </a:custGeom>
          <a:noFill/>
          <a:ln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xmlns="" id="{B4367899-B042-4D2F-A101-9DEB066657C5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xmlns="" id="{D81084E2-0BFD-431F-BBA5-71154F0D6022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6003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" grpId="0" animBg="1"/>
      <p:bldP spid="11" grpId="0"/>
      <p:bldP spid="20" grpId="0"/>
      <p:bldP spid="86" grpId="0" animBg="1"/>
      <p:bldP spid="14" grpId="0"/>
      <p:bldP spid="23" grpId="0"/>
      <p:bldP spid="85" grpId="0" animBg="1"/>
      <p:bldP spid="17" grpId="0"/>
      <p:bldP spid="26" grpId="0"/>
      <p:bldP spid="32" grpId="0" animBg="1"/>
      <p:bldP spid="33" grpId="0" animBg="1"/>
      <p:bldP spid="34" grpId="0" animBg="1"/>
      <p:bldP spid="35" grpId="0" animBg="1"/>
      <p:bldP spid="36" grpId="0" animBg="1"/>
      <p:bldP spid="2061" grpId="0" animBg="1"/>
      <p:bldP spid="38" grpId="0"/>
      <p:bldP spid="104" grpId="0" animBg="1"/>
      <p:bldP spid="2087" grpId="0" animBg="1"/>
      <p:bldP spid="121" grpId="0" animBg="1"/>
      <p:bldP spid="2091" grpId="0" animBg="1"/>
      <p:bldP spid="125" grpId="0"/>
      <p:bldP spid="20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1252" y="1993404"/>
            <a:ext cx="8229600" cy="2679684"/>
          </a:xfrm>
        </p:spPr>
        <p:txBody>
          <a:bodyPr/>
          <a:lstStyle/>
          <a:p>
            <a:r>
              <a:rPr lang="pt-BR" dirty="0"/>
              <a:t>A leitura do arquivo PDF disponibilizado na plataforma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29919" y="1031044"/>
            <a:ext cx="781558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 algn="l"/>
            <a:r>
              <a:rPr lang="pt-BR" sz="3200" spc="-100" dirty="0">
                <a:solidFill>
                  <a:prstClr val="black"/>
                </a:solidFill>
                <a:latin typeface="Quicksand Bold"/>
                <a:cs typeface="Quicksand Bold"/>
              </a:rPr>
              <a:t>Atividades extraclasse</a:t>
            </a:r>
            <a:endParaRPr lang="pt-BR" sz="3200" dirty="0">
              <a:solidFill>
                <a:prstClr val="black"/>
              </a:solidFill>
              <a:latin typeface="Quicksand Bold"/>
              <a:ea typeface="+mn-ea"/>
              <a:cs typeface="Quicksand Bold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E4E5D61-51A1-491B-A2D5-2572991A16E1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DDC1196F-6FAA-48D2-8E43-BCF71E13BCA7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35917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323312" y="524310"/>
            <a:ext cx="3728521" cy="294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Quicksand Bold"/>
              </a:rPr>
              <a:t>Aula 2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Quicksand Bold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Quicksand Bold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Quicksand Bold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Quicksand Bold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Quicksand Bold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Quicksand Bold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SGBD e Modelos 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Bancos de Dados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62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1994"/>
            <a:ext cx="8229600" cy="952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b="1" dirty="0"/>
              <a:t>Principais Características dos </a:t>
            </a:r>
            <a:r>
              <a:rPr lang="pt-BR" sz="3200" b="1" dirty="0" err="1"/>
              <a:t>SGBDs</a:t>
            </a:r>
            <a:endParaRPr lang="pt-BR" sz="3200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64941" y="1632511"/>
            <a:ext cx="5476875" cy="3529542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Apoio a múltiplas visões de dados          (nível externo)</a:t>
            </a:r>
          </a:p>
          <a:p>
            <a:r>
              <a:rPr lang="pt-BR" sz="2400" dirty="0"/>
              <a:t>Capacidade de abstração de dados         (nível conceitual)</a:t>
            </a:r>
          </a:p>
          <a:p>
            <a:r>
              <a:rPr lang="pt-BR" sz="2400" dirty="0"/>
              <a:t>Capacidade de descrever a estrutura</a:t>
            </a:r>
          </a:p>
          <a:p>
            <a:pPr marL="0" indent="0">
              <a:buNone/>
            </a:pPr>
            <a:r>
              <a:rPr lang="pt-BR" sz="2400" dirty="0"/>
              <a:t>     de armazenamento físico dos dados</a:t>
            </a:r>
          </a:p>
          <a:p>
            <a:pPr marL="0" indent="0">
              <a:buNone/>
            </a:pPr>
            <a:r>
              <a:rPr lang="pt-BR" sz="2400" dirty="0"/>
              <a:t>     (nível interno)</a:t>
            </a:r>
          </a:p>
          <a:p>
            <a:endParaRPr lang="pt-BR" sz="1000" dirty="0"/>
          </a:p>
          <a:p>
            <a:r>
              <a:rPr lang="pt-BR" sz="2400" dirty="0"/>
              <a:t>Compartilhamento de dados e processamento de transações.</a:t>
            </a:r>
          </a:p>
        </p:txBody>
      </p:sp>
      <p:sp>
        <p:nvSpPr>
          <p:cNvPr id="18436" name="AutoShape 6"/>
          <p:cNvSpPr>
            <a:spLocks/>
          </p:cNvSpPr>
          <p:nvPr/>
        </p:nvSpPr>
        <p:spPr bwMode="auto">
          <a:xfrm>
            <a:off x="1433430" y="1673521"/>
            <a:ext cx="231511" cy="3488531"/>
          </a:xfrm>
          <a:prstGeom prst="leftBrace">
            <a:avLst>
              <a:gd name="adj1" fmla="val 6824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1400"/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-180528" y="2395835"/>
            <a:ext cx="1620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Arquitetura</a:t>
            </a:r>
            <a:r>
              <a:rPr lang="en-US"/>
              <a:t> “</a:t>
            </a:r>
            <a:r>
              <a:rPr lang="en-US" b="1"/>
              <a:t>Three-schema</a:t>
            </a:r>
            <a:r>
              <a:rPr lang="en-US"/>
              <a:t>”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4E4BB840-0906-4C50-BABE-0E470AA0C711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61373FE3-5077-4CD9-B7D5-D3D87EA1A432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70062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258"/>
            <a:ext cx="8229600" cy="952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b="1" dirty="0"/>
              <a:t>Arquitetura “</a:t>
            </a:r>
            <a:r>
              <a:rPr lang="pt-BR" sz="3200" b="1" dirty="0" err="1"/>
              <a:t>Three-schema</a:t>
            </a:r>
            <a:r>
              <a:rPr lang="pt-BR" sz="3200" b="1" dirty="0"/>
              <a:t>”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07578" y="3553878"/>
            <a:ext cx="3274350" cy="1980407"/>
          </a:xfrm>
          <a:prstGeom prst="roundRect">
            <a:avLst>
              <a:gd name="adj" fmla="val 706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 sz="15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07577" y="2683399"/>
            <a:ext cx="3274349" cy="71966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 sz="150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807577" y="1782494"/>
            <a:ext cx="3420607" cy="7209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 sz="12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51661" y="1185858"/>
            <a:ext cx="1571625" cy="305594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pt-BR" sz="1500" b="1" dirty="0"/>
              <a:t>Usuários Finais</a:t>
            </a:r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2868431" y="2323566"/>
            <a:ext cx="1079500" cy="22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833" b="1"/>
              <a:t>NÍVEL EXTERNO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667598" y="1537754"/>
            <a:ext cx="539750" cy="231511"/>
          </a:xfrm>
          <a:prstGeom prst="downArrow">
            <a:avLst>
              <a:gd name="adj1" fmla="val 50000"/>
              <a:gd name="adj2" fmla="val 6100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 sz="1500"/>
          </a:p>
        </p:txBody>
      </p:sp>
      <p:sp>
        <p:nvSpPr>
          <p:cNvPr id="19465" name="Text Box 14"/>
          <p:cNvSpPr txBox="1">
            <a:spLocks noChangeArrowheads="1"/>
          </p:cNvSpPr>
          <p:nvPr/>
        </p:nvSpPr>
        <p:spPr bwMode="auto">
          <a:xfrm>
            <a:off x="2868431" y="5354369"/>
            <a:ext cx="1136385" cy="2205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833" b="1"/>
              <a:t>NÍVEL INTERNO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107504" y="3553866"/>
            <a:ext cx="2640542" cy="2039938"/>
          </a:xfrm>
          <a:prstGeom prst="wedgeRoundRectCallout">
            <a:avLst>
              <a:gd name="adj1" fmla="val 64880"/>
              <a:gd name="adj2" fmla="val -27690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sz="1500" b="1" dirty="0"/>
              <a:t>Independência Física de Dados:</a:t>
            </a:r>
            <a:r>
              <a:rPr lang="pt-BR" sz="1667" dirty="0"/>
              <a:t> </a:t>
            </a:r>
          </a:p>
          <a:p>
            <a:pPr>
              <a:defRPr/>
            </a:pPr>
            <a:endParaRPr lang="pt-BR" sz="1667" dirty="0"/>
          </a:p>
          <a:p>
            <a:pPr algn="ctr">
              <a:defRPr/>
            </a:pPr>
            <a:r>
              <a:rPr lang="pt-BR" sz="1500" dirty="0"/>
              <a:t>É a capacidade de alterar o esquema interno sem ter que alterar o esquema conceitual e externo.</a:t>
            </a:r>
          </a:p>
        </p:txBody>
      </p:sp>
      <p:sp>
        <p:nvSpPr>
          <p:cNvPr id="15" name="AutoShape 53"/>
          <p:cNvSpPr>
            <a:spLocks noChangeArrowheads="1"/>
          </p:cNvSpPr>
          <p:nvPr/>
        </p:nvSpPr>
        <p:spPr bwMode="auto">
          <a:xfrm>
            <a:off x="107504" y="1154095"/>
            <a:ext cx="2640542" cy="2279386"/>
          </a:xfrm>
          <a:prstGeom prst="wedgeRoundRectCallout">
            <a:avLst>
              <a:gd name="adj1" fmla="val 65130"/>
              <a:gd name="adj2" fmla="val 31949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sz="1500" b="1" dirty="0"/>
              <a:t>Independência Lógica de Dados</a:t>
            </a:r>
            <a:r>
              <a:rPr lang="pt-BR" sz="1500" dirty="0"/>
              <a:t>:</a:t>
            </a:r>
          </a:p>
          <a:p>
            <a:pPr>
              <a:defRPr/>
            </a:pPr>
            <a:endParaRPr lang="pt-BR" sz="1500" dirty="0"/>
          </a:p>
          <a:p>
            <a:pPr algn="ctr">
              <a:defRPr/>
            </a:pPr>
            <a:r>
              <a:rPr lang="pt-BR" sz="1500" dirty="0"/>
              <a:t>É a capacidade de alterar o esquema conceitual sem ter que mudar os esquemas externos ou programas de aplicação. </a:t>
            </a: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3676494" y="2234931"/>
            <a:ext cx="559593" cy="59928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pt-BR" sz="1500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5237535" y="2234931"/>
            <a:ext cx="559593" cy="59928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pt-BR" sz="15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444115" y="3163619"/>
            <a:ext cx="5292" cy="62970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pt-BR" sz="150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446761" y="4101566"/>
            <a:ext cx="0" cy="4802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pt-BR" sz="15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576282" y="4595014"/>
            <a:ext cx="1739636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pt-BR" sz="150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347864" y="2863107"/>
            <a:ext cx="2160323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500" b="1"/>
              <a:t>Esquema Conceitual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915816" y="1933306"/>
            <a:ext cx="1620573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200" b="1" dirty="0"/>
              <a:t>Visão Externa 1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581369" y="1992837"/>
            <a:ext cx="357790" cy="34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667" b="1"/>
              <a:t>...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644009" y="1933306"/>
            <a:ext cx="1452100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200" b="1"/>
              <a:t>Visão Externa n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365938" y="3802587"/>
            <a:ext cx="2160323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500" b="1"/>
              <a:t>Esquema Interno</a:t>
            </a:r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>
            <a:off x="3096063" y="4827847"/>
            <a:ext cx="960438" cy="459052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pt-BR" sz="1500" b="1"/>
              <a:t>BD</a:t>
            </a:r>
            <a:r>
              <a:rPr lang="pt-BR" sz="1500" b="1" baseline="-25000"/>
              <a:t>1</a:t>
            </a:r>
          </a:p>
        </p:txBody>
      </p:sp>
      <p:sp>
        <p:nvSpPr>
          <p:cNvPr id="19483" name="Text Box 17"/>
          <p:cNvSpPr txBox="1">
            <a:spLocks noChangeArrowheads="1"/>
          </p:cNvSpPr>
          <p:nvPr/>
        </p:nvSpPr>
        <p:spPr bwMode="auto">
          <a:xfrm>
            <a:off x="4264198" y="4888702"/>
            <a:ext cx="391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/>
              <a:t>...</a:t>
            </a: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4835698" y="4827847"/>
            <a:ext cx="960438" cy="459052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pt-BR" sz="1500" b="1"/>
              <a:t>BD</a:t>
            </a:r>
            <a:r>
              <a:rPr lang="pt-BR" sz="1500" b="1" baseline="-25000"/>
              <a:t>n</a:t>
            </a:r>
          </a:p>
        </p:txBody>
      </p:sp>
      <p:sp>
        <p:nvSpPr>
          <p:cNvPr id="19485" name="Text Box 13"/>
          <p:cNvSpPr txBox="1">
            <a:spLocks noChangeArrowheads="1"/>
          </p:cNvSpPr>
          <p:nvPr/>
        </p:nvSpPr>
        <p:spPr bwMode="auto">
          <a:xfrm>
            <a:off x="2868432" y="3223149"/>
            <a:ext cx="1201208" cy="2205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833" b="1"/>
              <a:t>NÍVEL CONCEITUAL</a:t>
            </a:r>
          </a:p>
        </p:txBody>
      </p:sp>
      <p:sp>
        <p:nvSpPr>
          <p:cNvPr id="12" name="AutoShape 50"/>
          <p:cNvSpPr>
            <a:spLocks noChangeArrowheads="1"/>
          </p:cNvSpPr>
          <p:nvPr/>
        </p:nvSpPr>
        <p:spPr bwMode="auto">
          <a:xfrm flipH="1">
            <a:off x="4867608" y="3118775"/>
            <a:ext cx="1678782" cy="794802"/>
          </a:xfrm>
          <a:prstGeom prst="rightArrow">
            <a:avLst>
              <a:gd name="adj1" fmla="val 50000"/>
              <a:gd name="adj2" fmla="val 3765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pt-BR" sz="1000" b="1" dirty="0"/>
              <a:t>Mapeamento</a:t>
            </a:r>
          </a:p>
          <a:p>
            <a:pPr algn="r">
              <a:defRPr/>
            </a:pPr>
            <a:r>
              <a:rPr lang="pt-BR" sz="1000" b="1" dirty="0"/>
              <a:t> Conceitual-Interno</a:t>
            </a:r>
          </a:p>
        </p:txBody>
      </p:sp>
      <p:sp>
        <p:nvSpPr>
          <p:cNvPr id="13" name="AutoShape 51"/>
          <p:cNvSpPr>
            <a:spLocks noChangeArrowheads="1"/>
          </p:cNvSpPr>
          <p:nvPr/>
        </p:nvSpPr>
        <p:spPr bwMode="auto">
          <a:xfrm rot="20570248" flipH="1">
            <a:off x="6009639" y="1972164"/>
            <a:ext cx="1498865" cy="794802"/>
          </a:xfrm>
          <a:prstGeom prst="rightArrow">
            <a:avLst>
              <a:gd name="adj1" fmla="val 50000"/>
              <a:gd name="adj2" fmla="val 33619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pt-BR" sz="1000" b="1" dirty="0">
                <a:solidFill>
                  <a:schemeClr val="tx1"/>
                </a:solidFill>
              </a:rPr>
              <a:t>Mapeamento</a:t>
            </a:r>
          </a:p>
          <a:p>
            <a:pPr algn="r">
              <a:defRPr/>
            </a:pPr>
            <a:r>
              <a:rPr lang="pt-BR" sz="1000" b="1" dirty="0">
                <a:solidFill>
                  <a:schemeClr val="tx1"/>
                </a:solidFill>
              </a:rPr>
              <a:t>Conceitual-Externo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298719" y="4583108"/>
            <a:ext cx="0" cy="2764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pt-BR" sz="150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593480" y="4587077"/>
            <a:ext cx="0" cy="27648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pt-BR" sz="150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5B48564A-F438-4D8D-8E89-5D7589D24423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xmlns="" id="{C8542EF8-B48B-40E7-80E6-8B69D6854BA7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0371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498" y="529163"/>
            <a:ext cx="8229600" cy="952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b="1" dirty="0"/>
              <a:t>Modelos de Dados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333500"/>
            <a:ext cx="8579296" cy="3771636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Existem modelos para diferentes níveis de abstração de representação de dados</a:t>
            </a:r>
          </a:p>
          <a:p>
            <a:pPr lvl="1"/>
            <a:r>
              <a:rPr lang="pt-BR" sz="2000" dirty="0"/>
              <a:t>modelos conceituais</a:t>
            </a:r>
          </a:p>
          <a:p>
            <a:pPr lvl="1"/>
            <a:r>
              <a:rPr lang="pt-BR" sz="2000" dirty="0"/>
              <a:t>modelos lógicos</a:t>
            </a:r>
          </a:p>
          <a:p>
            <a:pPr lvl="1"/>
            <a:r>
              <a:rPr lang="pt-BR" sz="2000" dirty="0"/>
              <a:t>modelos físicos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pt-BR" sz="2000" dirty="0"/>
              <a:t>Referem-se:</a:t>
            </a:r>
          </a:p>
          <a:p>
            <a:pPr lvl="3">
              <a:lnSpc>
                <a:spcPct val="100000"/>
              </a:lnSpc>
              <a:spcBef>
                <a:spcPct val="0"/>
              </a:spcBef>
            </a:pPr>
            <a:r>
              <a:rPr lang="pt-BR" dirty="0"/>
              <a:t>organização dos arquivos de dados </a:t>
            </a:r>
          </a:p>
          <a:p>
            <a:pPr marL="1371600" lvl="3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dirty="0"/>
              <a:t>em disco </a:t>
            </a:r>
          </a:p>
          <a:p>
            <a:pPr lvl="3">
              <a:lnSpc>
                <a:spcPct val="100000"/>
              </a:lnSpc>
              <a:spcBef>
                <a:spcPct val="0"/>
              </a:spcBef>
            </a:pPr>
            <a:r>
              <a:rPr lang="pt-BR" dirty="0"/>
              <a:t>não são manipulados por usuários ou </a:t>
            </a:r>
          </a:p>
          <a:p>
            <a:pPr marL="1371600" lvl="3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dirty="0"/>
              <a:t>aplicações que acessam o BD</a:t>
            </a:r>
          </a:p>
          <a:p>
            <a:pPr lvl="3">
              <a:lnSpc>
                <a:spcPct val="100000"/>
              </a:lnSpc>
              <a:spcBef>
                <a:spcPct val="0"/>
              </a:spcBef>
            </a:pPr>
            <a:r>
              <a:rPr lang="pt-BR" dirty="0"/>
              <a:t>decisões de implementação </a:t>
            </a:r>
          </a:p>
          <a:p>
            <a:pPr marL="1371600" lvl="3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dirty="0"/>
              <a:t>são de cada SGBD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25988F2-DA92-44EA-8825-1BFDD063DAB4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1B38C134-A321-4178-AA79-4BB02045164C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307287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130"/>
            <a:ext cx="8229600" cy="952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b="1" dirty="0"/>
              <a:t>Modelos de Dados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000" dirty="0"/>
              <a:t>Redes</a:t>
            </a:r>
          </a:p>
          <a:p>
            <a:pPr eaLnBrk="1" hangingPunct="1"/>
            <a:r>
              <a:rPr lang="pt-BR" sz="2000" dirty="0"/>
              <a:t>Hierárquico</a:t>
            </a:r>
          </a:p>
          <a:p>
            <a:pPr eaLnBrk="1" hangingPunct="1"/>
            <a:r>
              <a:rPr lang="pt-BR" sz="2000" dirty="0"/>
              <a:t>Relacional</a:t>
            </a:r>
          </a:p>
          <a:p>
            <a:pPr eaLnBrk="1" hangingPunct="1"/>
            <a:r>
              <a:rPr lang="pt-BR" sz="2000" dirty="0"/>
              <a:t>Entidade-Relacionamento</a:t>
            </a:r>
          </a:p>
          <a:p>
            <a:pPr eaLnBrk="1" hangingPunct="1"/>
            <a:r>
              <a:rPr lang="pt-BR" sz="2000" dirty="0"/>
              <a:t>ER - Estendido</a:t>
            </a:r>
          </a:p>
          <a:p>
            <a:pPr eaLnBrk="1" hangingPunct="1"/>
            <a:r>
              <a:rPr lang="pt-BR" sz="2000" dirty="0"/>
              <a:t>Objeto</a:t>
            </a:r>
          </a:p>
          <a:p>
            <a:pPr eaLnBrk="1" hangingPunct="1"/>
            <a:r>
              <a:rPr lang="pt-BR" sz="2000" dirty="0"/>
              <a:t>Objeto - Relacional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133B67F6-A1BF-4C2E-A1CF-5BEBE9F13238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E1CA0543-6E2D-4E14-8E90-B8AD72DD8D41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6064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6703"/>
            <a:ext cx="8229600" cy="952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b="1" dirty="0"/>
              <a:t>Modelos de Dados Conceituais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000" dirty="0"/>
              <a:t>Representação com alto nível de abstração</a:t>
            </a:r>
          </a:p>
          <a:p>
            <a:pPr lvl="1" eaLnBrk="1" hangingPunct="1"/>
            <a:r>
              <a:rPr lang="pt-BR" sz="2000" dirty="0"/>
              <a:t>modelam de forma mais natural os fatos do mundo real, suas propriedades e seus relacionamentos</a:t>
            </a:r>
          </a:p>
          <a:p>
            <a:pPr lvl="1" eaLnBrk="1" hangingPunct="1"/>
            <a:r>
              <a:rPr lang="pt-BR" sz="2000" dirty="0"/>
              <a:t>são independentes de BD</a:t>
            </a:r>
          </a:p>
          <a:p>
            <a:pPr lvl="1" eaLnBrk="1" hangingPunct="1"/>
            <a:r>
              <a:rPr lang="pt-BR" sz="2000" dirty="0"/>
              <a:t>preocupam-se apenas com a semântica da aplicação</a:t>
            </a:r>
          </a:p>
          <a:p>
            <a:pPr lvl="1" eaLnBrk="1" hangingPunct="1"/>
            <a:r>
              <a:rPr lang="pt-BR" sz="2000" dirty="0"/>
              <a:t>exemplo: </a:t>
            </a:r>
          </a:p>
          <a:p>
            <a:pPr lvl="2" eaLnBrk="1" hangingPunct="1"/>
            <a:r>
              <a:rPr lang="pt-BR" sz="2000" dirty="0"/>
              <a:t>modelo entidade-relacionamento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BF274209-2691-42ED-9D5E-C1A6992BEA74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B4CA0A24-54B4-4E5C-849E-AF50BED18005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386069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3350"/>
            <a:ext cx="8229600" cy="952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b="1" dirty="0"/>
              <a:t>Modelos de Dados Lógicos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000" dirty="0"/>
              <a:t>Representa os dados em alguma estrutura (lógica) de armazenamento de dados</a:t>
            </a:r>
          </a:p>
          <a:p>
            <a:pPr lvl="1" eaLnBrk="1" hangingPunct="1"/>
            <a:r>
              <a:rPr lang="pt-BR" sz="2000" dirty="0"/>
              <a:t>também chamados de modelos de BD</a:t>
            </a:r>
          </a:p>
          <a:p>
            <a:pPr lvl="1" eaLnBrk="1" hangingPunct="1"/>
            <a:r>
              <a:rPr lang="pt-BR" sz="2000" dirty="0"/>
              <a:t>dependente de BD</a:t>
            </a:r>
          </a:p>
          <a:p>
            <a:pPr lvl="1" eaLnBrk="1" hangingPunct="1"/>
            <a:r>
              <a:rPr lang="pt-BR" sz="2000" dirty="0"/>
              <a:t>exemplos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sz="2000" dirty="0"/>
              <a:t>modelo relacional (tabelas)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sz="2000" dirty="0"/>
              <a:t>modelos hierárquico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877AA20-1650-49EB-B9C4-544399CEC965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E65BC10B-78A1-49C5-AE27-32C0248A6765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387510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6532"/>
            <a:ext cx="8229600" cy="952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b="1" dirty="0"/>
              <a:t>Modelos de BD (Lógicos)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000" dirty="0"/>
              <a:t>Apoiam:</a:t>
            </a:r>
          </a:p>
          <a:p>
            <a:pPr lvl="1" eaLnBrk="1" hangingPunct="1"/>
            <a:r>
              <a:rPr lang="pt-BR" sz="2000" dirty="0"/>
              <a:t>na especificação dos dados do modelo (DDL)</a:t>
            </a:r>
          </a:p>
          <a:p>
            <a:pPr lvl="2" eaLnBrk="1" hangingPunct="1"/>
            <a:r>
              <a:rPr lang="pt-BR" sz="2000" dirty="0"/>
              <a:t>dados, seus domínios e restrições</a:t>
            </a:r>
          </a:p>
          <a:p>
            <a:pPr lvl="1" eaLnBrk="1" hangingPunct="1"/>
            <a:r>
              <a:rPr lang="pt-BR" sz="2000" dirty="0"/>
              <a:t>na especificação de como manipular os dados (DML)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BF48456B-BD29-4AC1-8094-240A2C78E8F7}"/>
              </a:ext>
            </a:extLst>
          </p:cNvPr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25C705D-C4F4-4F8E-90BB-4CA3A31EA6DF}"/>
              </a:ext>
            </a:extLst>
          </p:cNvPr>
          <p:cNvSpPr txBox="1">
            <a:spLocks/>
          </p:cNvSpPr>
          <p:nvPr/>
        </p:nvSpPr>
        <p:spPr>
          <a:xfrm>
            <a:off x="0" y="121196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/>
            <a:r>
              <a:rPr lang="pt-BR" sz="3200" b="1" dirty="0">
                <a:solidFill>
                  <a:schemeClr val="bg1"/>
                </a:solidFill>
              </a:rPr>
              <a:t>Fundamentos de Banco de Dados</a:t>
            </a:r>
            <a:endParaRPr lang="pt-BR" sz="36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706843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464</Words>
  <Application>Microsoft Office PowerPoint</Application>
  <PresentationFormat>Apresentação na tela (16:10)</PresentationFormat>
  <Paragraphs>133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1_Tema do Office</vt:lpstr>
      <vt:lpstr>Apresentação do PowerPoint</vt:lpstr>
      <vt:lpstr>Apresentação do PowerPoint</vt:lpstr>
      <vt:lpstr>Principais Características dos SGBDs</vt:lpstr>
      <vt:lpstr>Arquitetura “Three-schema”</vt:lpstr>
      <vt:lpstr>Modelos de Dados</vt:lpstr>
      <vt:lpstr>Modelos de Dados</vt:lpstr>
      <vt:lpstr>Modelos de Dados Conceituais</vt:lpstr>
      <vt:lpstr>Modelos de Dados Lógicos</vt:lpstr>
      <vt:lpstr>Modelos de BD (Lógicos)</vt:lpstr>
      <vt:lpstr>Modelos de BD (Físico)</vt:lpstr>
      <vt:lpstr>Projeto de Banco de Dados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Marino Hilario Catarino</dc:creator>
  <cp:lastModifiedBy>Marino Hilario Catarino</cp:lastModifiedBy>
  <cp:revision>114</cp:revision>
  <dcterms:created xsi:type="dcterms:W3CDTF">2018-02-07T17:19:38Z</dcterms:created>
  <dcterms:modified xsi:type="dcterms:W3CDTF">2018-03-16T10:27:06Z</dcterms:modified>
</cp:coreProperties>
</file>