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5" r:id="rId2"/>
    <p:sldId id="260" r:id="rId3"/>
    <p:sldId id="322" r:id="rId4"/>
    <p:sldId id="324" r:id="rId5"/>
    <p:sldId id="323" r:id="rId6"/>
    <p:sldId id="331" r:id="rId7"/>
    <p:sldId id="332" r:id="rId8"/>
    <p:sldId id="333" r:id="rId9"/>
    <p:sldId id="326" r:id="rId10"/>
    <p:sldId id="334" r:id="rId11"/>
    <p:sldId id="338" r:id="rId12"/>
    <p:sldId id="328" r:id="rId13"/>
    <p:sldId id="336" r:id="rId14"/>
    <p:sldId id="337" r:id="rId15"/>
    <p:sldId id="329" r:id="rId16"/>
    <p:sldId id="339" r:id="rId17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94" autoAdjust="0"/>
  </p:normalViewPr>
  <p:slideViewPr>
    <p:cSldViewPr>
      <p:cViewPr varScale="1">
        <p:scale>
          <a:sx n="91" d="100"/>
          <a:sy n="91" d="100"/>
        </p:scale>
        <p:origin x="56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232BC-4FC7-4B7E-82AA-0C902046F5E6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791CF86D-3DFC-4CED-898F-78800A68A17D}">
      <dgm:prSet phldrT="[Texto]" custT="1"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1600" b="1" dirty="0">
            <a:solidFill>
              <a:srgbClr val="000000"/>
            </a:solidFill>
            <a:latin typeface="+mn-lt"/>
            <a:ea typeface="Times New Roman" panose="02020603050405020304" pitchFamily="18" charset="0"/>
            <a:cs typeface="Verdana" panose="020B0604030504040204" pitchFamily="34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1800" b="1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Comunicação</a:t>
          </a:r>
          <a:r>
            <a:rPr lang="pt-BR" sz="1600" b="1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 </a:t>
          </a:r>
        </a:p>
        <a:p>
          <a:pPr marL="0" marR="0" lvl="0" indent="0" algn="just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100" dirty="0">
            <a:solidFill>
              <a:srgbClr val="000000"/>
            </a:solidFill>
            <a:latin typeface="+mn-lt"/>
            <a:ea typeface="Times New Roman" panose="02020603050405020304" pitchFamily="18" charset="0"/>
            <a:cs typeface="Verdana" panose="020B0604030504040204" pitchFamily="34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16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palavra derivada do termo latino "</a:t>
          </a:r>
          <a:r>
            <a:rPr lang="af-ZA" sz="1600" b="1" i="1" noProof="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communicare</a:t>
          </a:r>
          <a:r>
            <a:rPr lang="pt-BR" sz="16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“ - significa  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1600" b="1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"partilhar, participar algo, tornar comum</a:t>
          </a:r>
          <a:r>
            <a:rPr lang="pt-BR" sz="16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".</a:t>
          </a:r>
        </a:p>
        <a:p>
          <a:pPr marL="0" lvl="0" defTabSz="2533650">
            <a:lnSpc>
              <a:spcPct val="90000"/>
            </a:lnSpc>
            <a:spcBef>
              <a:spcPct val="0"/>
            </a:spcBef>
            <a:buNone/>
          </a:pPr>
          <a:endParaRPr lang="pt-BR" sz="3600" dirty="0"/>
        </a:p>
      </dgm:t>
    </dgm:pt>
    <dgm:pt modelId="{B905E057-3784-452D-B717-ED287242F8C7}" type="parTrans" cxnId="{E3A85732-8C0B-4B88-A568-15252F6E36C2}">
      <dgm:prSet/>
      <dgm:spPr/>
      <dgm:t>
        <a:bodyPr/>
        <a:lstStyle/>
        <a:p>
          <a:endParaRPr lang="pt-BR"/>
        </a:p>
      </dgm:t>
    </dgm:pt>
    <dgm:pt modelId="{B6DE0B4F-AAE4-4374-8F88-09BA6ECEB969}" type="sibTrans" cxnId="{E3A85732-8C0B-4B88-A568-15252F6E36C2}">
      <dgm:prSet/>
      <dgm:spPr/>
      <dgm:t>
        <a:bodyPr/>
        <a:lstStyle/>
        <a:p>
          <a:endParaRPr lang="pt-BR"/>
        </a:p>
      </dgm:t>
    </dgm:pt>
    <dgm:pt modelId="{5961D02D-4A1E-46FC-A642-A4F28EC56A6A}">
      <dgm:prSet phldrT="[Texto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pt-BR" sz="1800" b="1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Expressão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pt-BR" sz="16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 entendida como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pt-BR" sz="16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 </a:t>
          </a:r>
          <a:r>
            <a:rPr lang="pt-BR" sz="1600" b="1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manifestação do pensamento por meio da palavra ou do gesto</a:t>
          </a:r>
          <a:r>
            <a:rPr lang="pt-BR" sz="16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.</a:t>
          </a:r>
          <a:endParaRPr lang="pt-BR" sz="1600" dirty="0">
            <a:latin typeface="+mn-lt"/>
          </a:endParaRPr>
        </a:p>
      </dgm:t>
    </dgm:pt>
    <dgm:pt modelId="{BBE5FD4F-9BB0-4936-A9FF-6B269AC0F928}" type="parTrans" cxnId="{4CE2E72A-BEF0-4B74-8AAB-EFE5840DE28E}">
      <dgm:prSet/>
      <dgm:spPr/>
      <dgm:t>
        <a:bodyPr/>
        <a:lstStyle/>
        <a:p>
          <a:endParaRPr lang="pt-BR"/>
        </a:p>
      </dgm:t>
    </dgm:pt>
    <dgm:pt modelId="{05CA9F8D-A726-4896-9EAB-2B1E55C6B690}" type="sibTrans" cxnId="{4CE2E72A-BEF0-4B74-8AAB-EFE5840DE28E}">
      <dgm:prSet/>
      <dgm:spPr/>
      <dgm:t>
        <a:bodyPr/>
        <a:lstStyle/>
        <a:p>
          <a:endParaRPr lang="pt-BR"/>
        </a:p>
      </dgm:t>
    </dgm:pt>
    <dgm:pt modelId="{DE44CE86-0809-4127-8779-6BAC3B6D55DF}" type="pres">
      <dgm:prSet presAssocID="{70D232BC-4FC7-4B7E-82AA-0C902046F5E6}" presName="Name0" presStyleCnt="0">
        <dgm:presLayoutVars>
          <dgm:dir/>
          <dgm:resizeHandles val="exact"/>
        </dgm:presLayoutVars>
      </dgm:prSet>
      <dgm:spPr/>
    </dgm:pt>
    <dgm:pt modelId="{AF3C1CA4-88D0-43A5-B772-64D3BECE5FF0}" type="pres">
      <dgm:prSet presAssocID="{70D232BC-4FC7-4B7E-82AA-0C902046F5E6}" presName="fgShape" presStyleLbl="fgShp" presStyleIdx="0" presStyleCnt="1"/>
      <dgm:spPr/>
    </dgm:pt>
    <dgm:pt modelId="{11D7DA03-8F14-4813-BC30-13A529344AC1}" type="pres">
      <dgm:prSet presAssocID="{70D232BC-4FC7-4B7E-82AA-0C902046F5E6}" presName="linComp" presStyleCnt="0"/>
      <dgm:spPr/>
    </dgm:pt>
    <dgm:pt modelId="{7EEA6AD4-A1DA-470B-9D93-274782116DDE}" type="pres">
      <dgm:prSet presAssocID="{791CF86D-3DFC-4CED-898F-78800A68A17D}" presName="compNode" presStyleCnt="0"/>
      <dgm:spPr/>
    </dgm:pt>
    <dgm:pt modelId="{7532FB5E-4F74-4450-AD34-48FA169D0CA8}" type="pres">
      <dgm:prSet presAssocID="{791CF86D-3DFC-4CED-898F-78800A68A17D}" presName="bkgdShape" presStyleLbl="node1" presStyleIdx="0" presStyleCnt="2"/>
      <dgm:spPr/>
    </dgm:pt>
    <dgm:pt modelId="{694930B8-E9DB-4581-B580-B9D8BE3EE47C}" type="pres">
      <dgm:prSet presAssocID="{791CF86D-3DFC-4CED-898F-78800A68A17D}" presName="nodeTx" presStyleLbl="node1" presStyleIdx="0" presStyleCnt="2">
        <dgm:presLayoutVars>
          <dgm:bulletEnabled val="1"/>
        </dgm:presLayoutVars>
      </dgm:prSet>
      <dgm:spPr/>
    </dgm:pt>
    <dgm:pt modelId="{590CD472-57DB-41EC-A548-78EE53F1CBC3}" type="pres">
      <dgm:prSet presAssocID="{791CF86D-3DFC-4CED-898F-78800A68A17D}" presName="invisiNode" presStyleLbl="node1" presStyleIdx="0" presStyleCnt="2"/>
      <dgm:spPr/>
    </dgm:pt>
    <dgm:pt modelId="{4B520460-1A2E-42F6-B56F-24A99BB24BCB}" type="pres">
      <dgm:prSet presAssocID="{791CF86D-3DFC-4CED-898F-78800A68A17D}" presName="imagNode" presStyleLbl="fgImgPlace1" presStyleIdx="0" presStyleCnt="2"/>
      <dgm:spPr>
        <a:blipFill>
          <a:blip xmlns:r="http://schemas.openxmlformats.org/officeDocument/2006/relationships"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4D88DA9A-3FA6-484A-A96D-585E6A9E9BD7}" type="pres">
      <dgm:prSet presAssocID="{B6DE0B4F-AAE4-4374-8F88-09BA6ECEB969}" presName="sibTrans" presStyleLbl="sibTrans2D1" presStyleIdx="0" presStyleCnt="0"/>
      <dgm:spPr/>
    </dgm:pt>
    <dgm:pt modelId="{7B42FC5A-B406-47F0-8736-C881EF795D90}" type="pres">
      <dgm:prSet presAssocID="{5961D02D-4A1E-46FC-A642-A4F28EC56A6A}" presName="compNode" presStyleCnt="0"/>
      <dgm:spPr/>
    </dgm:pt>
    <dgm:pt modelId="{2EF04835-C047-46E8-9634-AAC8089CEF68}" type="pres">
      <dgm:prSet presAssocID="{5961D02D-4A1E-46FC-A642-A4F28EC56A6A}" presName="bkgdShape" presStyleLbl="node1" presStyleIdx="1" presStyleCnt="2"/>
      <dgm:spPr/>
    </dgm:pt>
    <dgm:pt modelId="{27E255C3-92DD-468B-8A12-AA6D93F1CBD4}" type="pres">
      <dgm:prSet presAssocID="{5961D02D-4A1E-46FC-A642-A4F28EC56A6A}" presName="nodeTx" presStyleLbl="node1" presStyleIdx="1" presStyleCnt="2">
        <dgm:presLayoutVars>
          <dgm:bulletEnabled val="1"/>
        </dgm:presLayoutVars>
      </dgm:prSet>
      <dgm:spPr/>
    </dgm:pt>
    <dgm:pt modelId="{EA585903-0C5C-4AD6-9636-65566B76B3F1}" type="pres">
      <dgm:prSet presAssocID="{5961D02D-4A1E-46FC-A642-A4F28EC56A6A}" presName="invisiNode" presStyleLbl="node1" presStyleIdx="1" presStyleCnt="2"/>
      <dgm:spPr/>
    </dgm:pt>
    <dgm:pt modelId="{E28230ED-8BD7-4FE0-B95B-11396A439D2F}" type="pres">
      <dgm:prSet presAssocID="{5961D02D-4A1E-46FC-A642-A4F28EC56A6A}" presName="imagNode" presStyleLbl="fgImgPlace1" presStyleIdx="1" presStyleCnt="2"/>
      <dgm:spPr>
        <a:blipFill>
          <a:blip xmlns:r="http://schemas.openxmlformats.org/officeDocument/2006/relationships"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</dgm:ptLst>
  <dgm:cxnLst>
    <dgm:cxn modelId="{3000D405-655D-42CB-A25C-3B5B16B9799A}" type="presOf" srcId="{B6DE0B4F-AAE4-4374-8F88-09BA6ECEB969}" destId="{4D88DA9A-3FA6-484A-A96D-585E6A9E9BD7}" srcOrd="0" destOrd="0" presId="urn:microsoft.com/office/officeart/2005/8/layout/hList7"/>
    <dgm:cxn modelId="{9AC2D61A-C81D-46C5-B789-07D585A1CBFA}" type="presOf" srcId="{70D232BC-4FC7-4B7E-82AA-0C902046F5E6}" destId="{DE44CE86-0809-4127-8779-6BAC3B6D55DF}" srcOrd="0" destOrd="0" presId="urn:microsoft.com/office/officeart/2005/8/layout/hList7"/>
    <dgm:cxn modelId="{C762E11A-552F-414F-9C33-3A25D0A8C3DF}" type="presOf" srcId="{5961D02D-4A1E-46FC-A642-A4F28EC56A6A}" destId="{2EF04835-C047-46E8-9634-AAC8089CEF68}" srcOrd="0" destOrd="0" presId="urn:microsoft.com/office/officeart/2005/8/layout/hList7"/>
    <dgm:cxn modelId="{4CE2E72A-BEF0-4B74-8AAB-EFE5840DE28E}" srcId="{70D232BC-4FC7-4B7E-82AA-0C902046F5E6}" destId="{5961D02D-4A1E-46FC-A642-A4F28EC56A6A}" srcOrd="1" destOrd="0" parTransId="{BBE5FD4F-9BB0-4936-A9FF-6B269AC0F928}" sibTransId="{05CA9F8D-A726-4896-9EAB-2B1E55C6B690}"/>
    <dgm:cxn modelId="{E3A85732-8C0B-4B88-A568-15252F6E36C2}" srcId="{70D232BC-4FC7-4B7E-82AA-0C902046F5E6}" destId="{791CF86D-3DFC-4CED-898F-78800A68A17D}" srcOrd="0" destOrd="0" parTransId="{B905E057-3784-452D-B717-ED287242F8C7}" sibTransId="{B6DE0B4F-AAE4-4374-8F88-09BA6ECEB969}"/>
    <dgm:cxn modelId="{69C5C267-0B77-498A-96D3-DFF40124F520}" type="presOf" srcId="{5961D02D-4A1E-46FC-A642-A4F28EC56A6A}" destId="{27E255C3-92DD-468B-8A12-AA6D93F1CBD4}" srcOrd="1" destOrd="0" presId="urn:microsoft.com/office/officeart/2005/8/layout/hList7"/>
    <dgm:cxn modelId="{57F3436F-1759-4DA6-812C-28619E88FC1F}" type="presOf" srcId="{791CF86D-3DFC-4CED-898F-78800A68A17D}" destId="{694930B8-E9DB-4581-B580-B9D8BE3EE47C}" srcOrd="1" destOrd="0" presId="urn:microsoft.com/office/officeart/2005/8/layout/hList7"/>
    <dgm:cxn modelId="{7A2E6AF6-31F6-4DAA-BCC8-F7528876FF52}" type="presOf" srcId="{791CF86D-3DFC-4CED-898F-78800A68A17D}" destId="{7532FB5E-4F74-4450-AD34-48FA169D0CA8}" srcOrd="0" destOrd="0" presId="urn:microsoft.com/office/officeart/2005/8/layout/hList7"/>
    <dgm:cxn modelId="{C51AED11-B374-4C97-AF44-30B27F992606}" type="presParOf" srcId="{DE44CE86-0809-4127-8779-6BAC3B6D55DF}" destId="{AF3C1CA4-88D0-43A5-B772-64D3BECE5FF0}" srcOrd="0" destOrd="0" presId="urn:microsoft.com/office/officeart/2005/8/layout/hList7"/>
    <dgm:cxn modelId="{28A01A83-948F-4A3E-B00F-BF5F8CC8BC0E}" type="presParOf" srcId="{DE44CE86-0809-4127-8779-6BAC3B6D55DF}" destId="{11D7DA03-8F14-4813-BC30-13A529344AC1}" srcOrd="1" destOrd="0" presId="urn:microsoft.com/office/officeart/2005/8/layout/hList7"/>
    <dgm:cxn modelId="{7C23E27E-7FD5-456E-BD0B-791E6F854168}" type="presParOf" srcId="{11D7DA03-8F14-4813-BC30-13A529344AC1}" destId="{7EEA6AD4-A1DA-470B-9D93-274782116DDE}" srcOrd="0" destOrd="0" presId="urn:microsoft.com/office/officeart/2005/8/layout/hList7"/>
    <dgm:cxn modelId="{DC690CFF-C630-4AEE-ACD7-7C982E50AE49}" type="presParOf" srcId="{7EEA6AD4-A1DA-470B-9D93-274782116DDE}" destId="{7532FB5E-4F74-4450-AD34-48FA169D0CA8}" srcOrd="0" destOrd="0" presId="urn:microsoft.com/office/officeart/2005/8/layout/hList7"/>
    <dgm:cxn modelId="{326344F7-28E1-4091-A3BE-F46795B21FFA}" type="presParOf" srcId="{7EEA6AD4-A1DA-470B-9D93-274782116DDE}" destId="{694930B8-E9DB-4581-B580-B9D8BE3EE47C}" srcOrd="1" destOrd="0" presId="urn:microsoft.com/office/officeart/2005/8/layout/hList7"/>
    <dgm:cxn modelId="{3EBE2251-0D3F-4ADF-978C-05A7D4E780C3}" type="presParOf" srcId="{7EEA6AD4-A1DA-470B-9D93-274782116DDE}" destId="{590CD472-57DB-41EC-A548-78EE53F1CBC3}" srcOrd="2" destOrd="0" presId="urn:microsoft.com/office/officeart/2005/8/layout/hList7"/>
    <dgm:cxn modelId="{BE20B292-0DA4-4384-BD9F-7FADEE3FB580}" type="presParOf" srcId="{7EEA6AD4-A1DA-470B-9D93-274782116DDE}" destId="{4B520460-1A2E-42F6-B56F-24A99BB24BCB}" srcOrd="3" destOrd="0" presId="urn:microsoft.com/office/officeart/2005/8/layout/hList7"/>
    <dgm:cxn modelId="{AF2D239D-5480-4C2F-8B53-594BEF64AB5E}" type="presParOf" srcId="{11D7DA03-8F14-4813-BC30-13A529344AC1}" destId="{4D88DA9A-3FA6-484A-A96D-585E6A9E9BD7}" srcOrd="1" destOrd="0" presId="urn:microsoft.com/office/officeart/2005/8/layout/hList7"/>
    <dgm:cxn modelId="{E93D53F4-B2D0-4732-A313-44C84DC81E93}" type="presParOf" srcId="{11D7DA03-8F14-4813-BC30-13A529344AC1}" destId="{7B42FC5A-B406-47F0-8736-C881EF795D90}" srcOrd="2" destOrd="0" presId="urn:microsoft.com/office/officeart/2005/8/layout/hList7"/>
    <dgm:cxn modelId="{AF80B6FF-F0A7-427F-A0CE-B49151C84D29}" type="presParOf" srcId="{7B42FC5A-B406-47F0-8736-C881EF795D90}" destId="{2EF04835-C047-46E8-9634-AAC8089CEF68}" srcOrd="0" destOrd="0" presId="urn:microsoft.com/office/officeart/2005/8/layout/hList7"/>
    <dgm:cxn modelId="{DE3617A3-CFB5-400A-825C-D4AF1BA94AB1}" type="presParOf" srcId="{7B42FC5A-B406-47F0-8736-C881EF795D90}" destId="{27E255C3-92DD-468B-8A12-AA6D93F1CBD4}" srcOrd="1" destOrd="0" presId="urn:microsoft.com/office/officeart/2005/8/layout/hList7"/>
    <dgm:cxn modelId="{2885B359-86BA-429B-A8D6-4DAFB555C273}" type="presParOf" srcId="{7B42FC5A-B406-47F0-8736-C881EF795D90}" destId="{EA585903-0C5C-4AD6-9636-65566B76B3F1}" srcOrd="2" destOrd="0" presId="urn:microsoft.com/office/officeart/2005/8/layout/hList7"/>
    <dgm:cxn modelId="{C429CEBD-E9EB-409E-BA33-07D3F3D07370}" type="presParOf" srcId="{7B42FC5A-B406-47F0-8736-C881EF795D90}" destId="{E28230ED-8BD7-4FE0-B95B-11396A439D2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9475A4-4450-47B5-8F38-7227C9BF8787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81556976-D40A-46A7-9A7B-17A8A693A903}">
      <dgm:prSet phldrT="[Texto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pt-BR" b="1" dirty="0">
              <a:solidFill>
                <a:schemeClr val="tx2">
                  <a:lumMod val="75000"/>
                </a:schemeClr>
              </a:solidFill>
              <a:ea typeface="Times New Roman" panose="02020603050405020304" pitchFamily="18" charset="0"/>
              <a:cs typeface="Verdana" panose="020B0604030504040204" pitchFamily="34" charset="0"/>
            </a:rPr>
            <a:t>História e Teorias da Comunicação; Processo, Tipos, Elementos da Comunicação.</a:t>
          </a:r>
          <a:endParaRPr lang="pt-BR" dirty="0"/>
        </a:p>
      </dgm:t>
    </dgm:pt>
    <dgm:pt modelId="{1A777F9C-DCD2-4CBD-881A-8C1A22AE2D02}" type="parTrans" cxnId="{78277E5C-16BE-4EBE-9569-85A8223CA5EF}">
      <dgm:prSet/>
      <dgm:spPr/>
      <dgm:t>
        <a:bodyPr/>
        <a:lstStyle/>
        <a:p>
          <a:endParaRPr lang="pt-BR"/>
        </a:p>
      </dgm:t>
    </dgm:pt>
    <dgm:pt modelId="{27A5A69B-8B8E-49F9-BA78-7BABDB6A229F}" type="sibTrans" cxnId="{78277E5C-16BE-4EBE-9569-85A8223CA5EF}">
      <dgm:prSet/>
      <dgm:spPr/>
      <dgm:t>
        <a:bodyPr/>
        <a:lstStyle/>
        <a:p>
          <a:endParaRPr lang="pt-BR"/>
        </a:p>
      </dgm:t>
    </dgm:pt>
    <dgm:pt modelId="{62425B78-E751-4ED8-97F3-500A04A94085}" type="pres">
      <dgm:prSet presAssocID="{2D9475A4-4450-47B5-8F38-7227C9BF8787}" presName="Name0" presStyleCnt="0">
        <dgm:presLayoutVars>
          <dgm:dir/>
          <dgm:animLvl val="lvl"/>
          <dgm:resizeHandles val="exact"/>
        </dgm:presLayoutVars>
      </dgm:prSet>
      <dgm:spPr/>
    </dgm:pt>
    <dgm:pt modelId="{8758AD7C-E401-462F-8383-128EB77F1FA7}" type="pres">
      <dgm:prSet presAssocID="{2D9475A4-4450-47B5-8F38-7227C9BF8787}" presName="dummy" presStyleCnt="0"/>
      <dgm:spPr/>
    </dgm:pt>
    <dgm:pt modelId="{623B00E8-2AF1-42D0-AA40-64CB2E2AA4CF}" type="pres">
      <dgm:prSet presAssocID="{2D9475A4-4450-47B5-8F38-7227C9BF8787}" presName="linH" presStyleCnt="0"/>
      <dgm:spPr/>
    </dgm:pt>
    <dgm:pt modelId="{CAA9237A-7ED9-4782-BF0F-B390414CB94E}" type="pres">
      <dgm:prSet presAssocID="{2D9475A4-4450-47B5-8F38-7227C9BF8787}" presName="padding1" presStyleCnt="0"/>
      <dgm:spPr/>
    </dgm:pt>
    <dgm:pt modelId="{F2CBE8D2-3F90-436D-947C-A9103072C061}" type="pres">
      <dgm:prSet presAssocID="{81556976-D40A-46A7-9A7B-17A8A693A903}" presName="linV" presStyleCnt="0"/>
      <dgm:spPr/>
    </dgm:pt>
    <dgm:pt modelId="{F2501BC4-C889-4DF6-87FB-69486037E385}" type="pres">
      <dgm:prSet presAssocID="{81556976-D40A-46A7-9A7B-17A8A693A903}" presName="spVertical1" presStyleCnt="0"/>
      <dgm:spPr/>
    </dgm:pt>
    <dgm:pt modelId="{CA20A0BD-F788-44C7-9CAF-A71FAFC8F5A8}" type="pres">
      <dgm:prSet presAssocID="{81556976-D40A-46A7-9A7B-17A8A693A903}" presName="parTx" presStyleLbl="revTx" presStyleIdx="0" presStyleCnt="1" custAng="20225720" custLinFactNeighborX="-4226" custLinFactNeighborY="32097">
        <dgm:presLayoutVars>
          <dgm:chMax val="0"/>
          <dgm:chPref val="0"/>
          <dgm:bulletEnabled val="1"/>
        </dgm:presLayoutVars>
      </dgm:prSet>
      <dgm:spPr/>
    </dgm:pt>
    <dgm:pt modelId="{35A00A4C-D774-467E-B825-000B78C4EE97}" type="pres">
      <dgm:prSet presAssocID="{81556976-D40A-46A7-9A7B-17A8A693A903}" presName="spVertical2" presStyleCnt="0"/>
      <dgm:spPr/>
    </dgm:pt>
    <dgm:pt modelId="{9D0B7843-556A-493B-BF50-47F28EC90B69}" type="pres">
      <dgm:prSet presAssocID="{81556976-D40A-46A7-9A7B-17A8A693A903}" presName="spVertical3" presStyleCnt="0"/>
      <dgm:spPr/>
    </dgm:pt>
    <dgm:pt modelId="{CE461E7B-F7D5-445C-BF00-8CF0F4905071}" type="pres">
      <dgm:prSet presAssocID="{2D9475A4-4450-47B5-8F38-7227C9BF8787}" presName="padding2" presStyleCnt="0"/>
      <dgm:spPr/>
    </dgm:pt>
    <dgm:pt modelId="{AF662F60-0219-42AE-9E3A-ED3DE16B5EE4}" type="pres">
      <dgm:prSet presAssocID="{2D9475A4-4450-47B5-8F38-7227C9BF8787}" presName="negArrow" presStyleCnt="0"/>
      <dgm:spPr/>
    </dgm:pt>
    <dgm:pt modelId="{FF911D91-1DFF-42BC-BB7C-F94C29410271}" type="pres">
      <dgm:prSet presAssocID="{2D9475A4-4450-47B5-8F38-7227C9BF8787}" presName="backgroundArrow" presStyleLbl="node1" presStyleIdx="0" presStyleCnt="1" custAng="20220011"/>
      <dgm:spPr/>
    </dgm:pt>
  </dgm:ptLst>
  <dgm:cxnLst>
    <dgm:cxn modelId="{C8FEA405-3797-48BB-9C6F-6F30A0E41580}" type="presOf" srcId="{81556976-D40A-46A7-9A7B-17A8A693A903}" destId="{CA20A0BD-F788-44C7-9CAF-A71FAFC8F5A8}" srcOrd="0" destOrd="0" presId="urn:microsoft.com/office/officeart/2005/8/layout/hProcess3"/>
    <dgm:cxn modelId="{78277E5C-16BE-4EBE-9569-85A8223CA5EF}" srcId="{2D9475A4-4450-47B5-8F38-7227C9BF8787}" destId="{81556976-D40A-46A7-9A7B-17A8A693A903}" srcOrd="0" destOrd="0" parTransId="{1A777F9C-DCD2-4CBD-881A-8C1A22AE2D02}" sibTransId="{27A5A69B-8B8E-49F9-BA78-7BABDB6A229F}"/>
    <dgm:cxn modelId="{D11ED2AB-3195-45CA-94FC-42EAE865E077}" type="presOf" srcId="{2D9475A4-4450-47B5-8F38-7227C9BF8787}" destId="{62425B78-E751-4ED8-97F3-500A04A94085}" srcOrd="0" destOrd="0" presId="urn:microsoft.com/office/officeart/2005/8/layout/hProcess3"/>
    <dgm:cxn modelId="{3E5331E0-D1FC-46E9-A002-0C1FE0A5AA4D}" type="presParOf" srcId="{62425B78-E751-4ED8-97F3-500A04A94085}" destId="{8758AD7C-E401-462F-8383-128EB77F1FA7}" srcOrd="0" destOrd="0" presId="urn:microsoft.com/office/officeart/2005/8/layout/hProcess3"/>
    <dgm:cxn modelId="{1F0FECEC-BBD8-44F3-858D-AD6A7E26A1B0}" type="presParOf" srcId="{62425B78-E751-4ED8-97F3-500A04A94085}" destId="{623B00E8-2AF1-42D0-AA40-64CB2E2AA4CF}" srcOrd="1" destOrd="0" presId="urn:microsoft.com/office/officeart/2005/8/layout/hProcess3"/>
    <dgm:cxn modelId="{4C9448C6-C4AB-4163-839F-2CDFCEE32213}" type="presParOf" srcId="{623B00E8-2AF1-42D0-AA40-64CB2E2AA4CF}" destId="{CAA9237A-7ED9-4782-BF0F-B390414CB94E}" srcOrd="0" destOrd="0" presId="urn:microsoft.com/office/officeart/2005/8/layout/hProcess3"/>
    <dgm:cxn modelId="{F9E07629-5030-4480-B6B9-C97CBB9698B8}" type="presParOf" srcId="{623B00E8-2AF1-42D0-AA40-64CB2E2AA4CF}" destId="{F2CBE8D2-3F90-436D-947C-A9103072C061}" srcOrd="1" destOrd="0" presId="urn:microsoft.com/office/officeart/2005/8/layout/hProcess3"/>
    <dgm:cxn modelId="{DBB6F67E-7AA2-4FAB-968B-EA8133AD8D17}" type="presParOf" srcId="{F2CBE8D2-3F90-436D-947C-A9103072C061}" destId="{F2501BC4-C889-4DF6-87FB-69486037E385}" srcOrd="0" destOrd="0" presId="urn:microsoft.com/office/officeart/2005/8/layout/hProcess3"/>
    <dgm:cxn modelId="{2E56EFA9-793C-495C-B27F-72826FCEC915}" type="presParOf" srcId="{F2CBE8D2-3F90-436D-947C-A9103072C061}" destId="{CA20A0BD-F788-44C7-9CAF-A71FAFC8F5A8}" srcOrd="1" destOrd="0" presId="urn:microsoft.com/office/officeart/2005/8/layout/hProcess3"/>
    <dgm:cxn modelId="{E50D94EF-177D-49A3-893C-3FB7EA04F433}" type="presParOf" srcId="{F2CBE8D2-3F90-436D-947C-A9103072C061}" destId="{35A00A4C-D774-467E-B825-000B78C4EE97}" srcOrd="2" destOrd="0" presId="urn:microsoft.com/office/officeart/2005/8/layout/hProcess3"/>
    <dgm:cxn modelId="{55B4610F-CCBE-49A7-ADD4-639274AEA63E}" type="presParOf" srcId="{F2CBE8D2-3F90-436D-947C-A9103072C061}" destId="{9D0B7843-556A-493B-BF50-47F28EC90B69}" srcOrd="3" destOrd="0" presId="urn:microsoft.com/office/officeart/2005/8/layout/hProcess3"/>
    <dgm:cxn modelId="{13E9C846-EC85-461D-9DCF-4DB85FBF8D14}" type="presParOf" srcId="{623B00E8-2AF1-42D0-AA40-64CB2E2AA4CF}" destId="{CE461E7B-F7D5-445C-BF00-8CF0F4905071}" srcOrd="2" destOrd="0" presId="urn:microsoft.com/office/officeart/2005/8/layout/hProcess3"/>
    <dgm:cxn modelId="{7CEC1169-CBF4-4D31-B751-0679748E3942}" type="presParOf" srcId="{623B00E8-2AF1-42D0-AA40-64CB2E2AA4CF}" destId="{AF662F60-0219-42AE-9E3A-ED3DE16B5EE4}" srcOrd="3" destOrd="0" presId="urn:microsoft.com/office/officeart/2005/8/layout/hProcess3"/>
    <dgm:cxn modelId="{8DC31C21-6431-42D6-8585-EFD81EDA9C3B}" type="presParOf" srcId="{623B00E8-2AF1-42D0-AA40-64CB2E2AA4CF}" destId="{FF911D91-1DFF-42BC-BB7C-F94C29410271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2FB5E-4F74-4450-AD34-48FA169D0CA8}">
      <dsp:nvSpPr>
        <dsp:cNvPr id="0" name=""/>
        <dsp:cNvSpPr/>
      </dsp:nvSpPr>
      <dsp:spPr>
        <a:xfrm>
          <a:off x="2619" y="0"/>
          <a:ext cx="3000374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1600" b="1" kern="1200" dirty="0">
            <a:solidFill>
              <a:srgbClr val="000000"/>
            </a:solidFill>
            <a:latin typeface="+mn-lt"/>
            <a:ea typeface="Times New Roman" panose="02020603050405020304" pitchFamily="18" charset="0"/>
            <a:cs typeface="Verdana" panose="020B0604030504040204" pitchFamily="34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1800" b="1" kern="12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Comunicação</a:t>
          </a:r>
          <a:r>
            <a:rPr lang="pt-BR" sz="1600" b="1" kern="12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 </a:t>
          </a:r>
        </a:p>
        <a:p>
          <a:pPr marL="0" marR="0" lvl="0" indent="0" algn="just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pt-BR" sz="100" kern="1200" dirty="0">
            <a:solidFill>
              <a:srgbClr val="000000"/>
            </a:solidFill>
            <a:latin typeface="+mn-lt"/>
            <a:ea typeface="Times New Roman" panose="02020603050405020304" pitchFamily="18" charset="0"/>
            <a:cs typeface="Verdana" panose="020B0604030504040204" pitchFamily="34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1600" kern="12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palavra derivada do termo latino "</a:t>
          </a:r>
          <a:r>
            <a:rPr lang="af-ZA" sz="1600" b="1" i="1" kern="1200" noProof="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communicare</a:t>
          </a:r>
          <a:r>
            <a:rPr lang="pt-BR" sz="1600" kern="12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“ - significa  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1600" b="1" kern="12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"partilhar, participar algo, tornar comum</a:t>
          </a:r>
          <a:r>
            <a:rPr lang="pt-BR" sz="1600" kern="12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".</a:t>
          </a:r>
        </a:p>
        <a:p>
          <a:pPr marL="0" lvl="0" defTabSz="2533650">
            <a:lnSpc>
              <a:spcPct val="90000"/>
            </a:lnSpc>
            <a:spcBef>
              <a:spcPct val="0"/>
            </a:spcBef>
            <a:buNone/>
          </a:pPr>
          <a:endParaRPr lang="pt-BR" sz="3600" kern="1200" dirty="0"/>
        </a:p>
      </dsp:txBody>
      <dsp:txXfrm>
        <a:off x="2619" y="1625600"/>
        <a:ext cx="3000374" cy="1625600"/>
      </dsp:txXfrm>
    </dsp:sp>
    <dsp:sp modelId="{4B520460-1A2E-42F6-B56F-24A99BB24BCB}">
      <dsp:nvSpPr>
        <dsp:cNvPr id="0" name=""/>
        <dsp:cNvSpPr/>
      </dsp:nvSpPr>
      <dsp:spPr>
        <a:xfrm>
          <a:off x="826150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04835-C047-46E8-9634-AAC8089CEF68}">
      <dsp:nvSpPr>
        <dsp:cNvPr id="0" name=""/>
        <dsp:cNvSpPr/>
      </dsp:nvSpPr>
      <dsp:spPr>
        <a:xfrm>
          <a:off x="3093005" y="0"/>
          <a:ext cx="3000374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800" b="1" kern="12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Expressão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600" kern="12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 entendida como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BR" sz="1600" kern="12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 </a:t>
          </a:r>
          <a:r>
            <a:rPr lang="pt-BR" sz="1600" b="1" kern="12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manifestação do pensamento por meio da palavra ou do gesto</a:t>
          </a:r>
          <a:r>
            <a:rPr lang="pt-BR" sz="1600" kern="1200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Verdana" panose="020B0604030504040204" pitchFamily="34" charset="0"/>
            </a:rPr>
            <a:t>.</a:t>
          </a:r>
          <a:endParaRPr lang="pt-BR" sz="1600" kern="1200" dirty="0">
            <a:latin typeface="+mn-lt"/>
          </a:endParaRPr>
        </a:p>
      </dsp:txBody>
      <dsp:txXfrm>
        <a:off x="3093005" y="1625600"/>
        <a:ext cx="3000374" cy="1625600"/>
      </dsp:txXfrm>
    </dsp:sp>
    <dsp:sp modelId="{E28230ED-8BD7-4FE0-B95B-11396A439D2F}">
      <dsp:nvSpPr>
        <dsp:cNvPr id="0" name=""/>
        <dsp:cNvSpPr/>
      </dsp:nvSpPr>
      <dsp:spPr>
        <a:xfrm>
          <a:off x="3916537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C1CA4-88D0-43A5-B772-64D3BECE5FF0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11D91-1DFF-42BC-BB7C-F94C29410271}">
      <dsp:nvSpPr>
        <dsp:cNvPr id="0" name=""/>
        <dsp:cNvSpPr/>
      </dsp:nvSpPr>
      <dsp:spPr>
        <a:xfrm rot="20220011">
          <a:off x="0" y="439830"/>
          <a:ext cx="5231904" cy="1744178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0A0BD-F788-44C7-9CAF-A71FAFC8F5A8}">
      <dsp:nvSpPr>
        <dsp:cNvPr id="0" name=""/>
        <dsp:cNvSpPr/>
      </dsp:nvSpPr>
      <dsp:spPr>
        <a:xfrm rot="20225720">
          <a:off x="240871" y="1015832"/>
          <a:ext cx="4286686" cy="872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pt-BR" sz="1800" b="1" kern="1200" dirty="0">
              <a:solidFill>
                <a:schemeClr val="tx2">
                  <a:lumMod val="75000"/>
                </a:schemeClr>
              </a:solidFill>
              <a:ea typeface="Times New Roman" panose="02020603050405020304" pitchFamily="18" charset="0"/>
              <a:cs typeface="Verdana" panose="020B0604030504040204" pitchFamily="34" charset="0"/>
            </a:rPr>
            <a:t>História e Teorias da Comunicação; Processo, Tipos, Elementos da Comunicação.</a:t>
          </a:r>
          <a:endParaRPr lang="pt-BR" sz="1800" kern="1200" dirty="0"/>
        </a:p>
      </dsp:txBody>
      <dsp:txXfrm>
        <a:off x="240871" y="1015832"/>
        <a:ext cx="4286686" cy="872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7F86D-F882-4F12-A8E3-F3FAC081DBF5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884E1-A1C7-4C88-AB78-B9801C2568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5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475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84E1-A1C7-4C88-AB78-B9801C25685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60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84E1-A1C7-4C88-AB78-B9801C25685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122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84E1-A1C7-4C88-AB78-B9801C25685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86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84E1-A1C7-4C88-AB78-B9801C25685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15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04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84E1-A1C7-4C88-AB78-B9801C25685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6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84E1-A1C7-4C88-AB78-B9801C25685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84E1-A1C7-4C88-AB78-B9801C25685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11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84E1-A1C7-4C88-AB78-B9801C25685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23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84E1-A1C7-4C88-AB78-B9801C25685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5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84E1-A1C7-4C88-AB78-B9801C25685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621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884E1-A1C7-4C88-AB78-B9801C25685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8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1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57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22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0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7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8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ctangle 9"/>
          <p:cNvSpPr/>
          <p:nvPr userDrawn="1"/>
        </p:nvSpPr>
        <p:spPr>
          <a:xfrm>
            <a:off x="0" y="0"/>
            <a:ext cx="9144000" cy="643467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5" y="5168182"/>
            <a:ext cx="1419429" cy="4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3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63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4" descr="shutterstock_447406066.jpg"/>
          <p:cNvPicPr>
            <a:picLocks noChangeAspect="1"/>
          </p:cNvPicPr>
          <p:nvPr userDrawn="1"/>
        </p:nvPicPr>
        <p:blipFill rotWithShape="1">
          <a:blip r:embed="rId2" cstate="print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" t="1708" r="811" b="3935"/>
          <a:stretch/>
        </p:blipFill>
        <p:spPr>
          <a:xfrm>
            <a:off x="0" y="-1"/>
            <a:ext cx="9144000" cy="5715001"/>
          </a:xfrm>
          <a:prstGeom prst="rect">
            <a:avLst/>
          </a:prstGeom>
        </p:spPr>
      </p:pic>
      <p:sp>
        <p:nvSpPr>
          <p:cNvPr id="9" name="Rectangle 6"/>
          <p:cNvSpPr/>
          <p:nvPr userDrawn="1"/>
        </p:nvSpPr>
        <p:spPr>
          <a:xfrm>
            <a:off x="0" y="0"/>
            <a:ext cx="5823186" cy="571500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pic>
        <p:nvPicPr>
          <p:cNvPr id="10" name="Picture 2" descr="logo_faculdade_impacta_branco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94" y="4592247"/>
            <a:ext cx="2747004" cy="85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D1DE-FE8C-4E52-ABFB-E61A0383D7E5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4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0D1DE-FE8C-4E52-ABFB-E61A0383D7E5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00D6-C28F-4969-AB2D-20EBE7AA78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6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077" y="2228933"/>
            <a:ext cx="4037846" cy="125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2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251520" y="65314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+mj-lt"/>
                <a:cs typeface="Quicksand Bold"/>
              </a:rPr>
              <a:t>Bibliografia</a:t>
            </a:r>
            <a:r>
              <a:rPr lang="en-US" sz="3200" b="1" dirty="0">
                <a:solidFill>
                  <a:schemeClr val="bg1"/>
                </a:solidFill>
                <a:latin typeface="+mj-lt"/>
                <a:cs typeface="Quicksand Bold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+mj-lt"/>
                <a:cs typeface="Quicksand Bold"/>
              </a:rPr>
              <a:t>Complementar</a:t>
            </a:r>
            <a:endParaRPr lang="en-US" sz="3200" b="1" dirty="0">
              <a:solidFill>
                <a:schemeClr val="bg1"/>
              </a:solidFill>
              <a:latin typeface="+mj-lt"/>
              <a:cs typeface="Quicksand Bold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48" y="200203"/>
            <a:ext cx="1327935" cy="4134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766D8F2-2E41-4F2E-ADB5-9ADE98F18ED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r="15306"/>
          <a:stretch>
            <a:fillRect/>
          </a:stretch>
        </p:blipFill>
        <p:spPr bwMode="auto">
          <a:xfrm>
            <a:off x="323528" y="985292"/>
            <a:ext cx="1575673" cy="1896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ECECE09-CC81-4FB2-8158-830C609B3FF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13284"/>
            <a:ext cx="1440160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EAF2318-4EF0-4753-A383-0ECC8C0C2C7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9"/>
          <a:stretch>
            <a:fillRect/>
          </a:stretch>
        </p:blipFill>
        <p:spPr bwMode="auto">
          <a:xfrm>
            <a:off x="3707904" y="913284"/>
            <a:ext cx="1368152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B70833E-B6AB-487B-9C5B-1D810D7413A0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6" r="15227"/>
          <a:stretch>
            <a:fillRect/>
          </a:stretch>
        </p:blipFill>
        <p:spPr bwMode="auto">
          <a:xfrm>
            <a:off x="5364088" y="985292"/>
            <a:ext cx="1296144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FEA8827-0002-4622-B3B8-9A6D11085714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2" r="13244"/>
          <a:stretch/>
        </p:blipFill>
        <p:spPr>
          <a:xfrm>
            <a:off x="7130142" y="985292"/>
            <a:ext cx="111426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8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284992E-A273-4FB3-8203-3C8BCEED98D5}"/>
              </a:ext>
            </a:extLst>
          </p:cNvPr>
          <p:cNvSpPr/>
          <p:nvPr/>
        </p:nvSpPr>
        <p:spPr>
          <a:xfrm>
            <a:off x="611560" y="985292"/>
            <a:ext cx="439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Como assim? Para quê? Por quê?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8AF9232-E046-4983-8677-F33B2E6603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05372"/>
            <a:ext cx="3083317" cy="324036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D97B92E4-AD27-437E-9DBC-579E4084A1EE}"/>
              </a:ext>
            </a:extLst>
          </p:cNvPr>
          <p:cNvSpPr txBox="1"/>
          <p:nvPr/>
        </p:nvSpPr>
        <p:spPr>
          <a:xfrm>
            <a:off x="251520" y="17275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+mj-lt"/>
              </a:rPr>
              <a:t>Comunicação e Expressão... </a:t>
            </a:r>
            <a:endParaRPr lang="pt-BR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408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48" y="200203"/>
            <a:ext cx="1327935" cy="413436"/>
          </a:xfrm>
          <a:prstGeom prst="rect">
            <a:avLst/>
          </a:prstGeom>
        </p:spPr>
      </p:pic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C08A1E21-C0EB-49CE-8961-7F0B04988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6481900"/>
              </p:ext>
            </p:extLst>
          </p:nvPr>
        </p:nvGraphicFramePr>
        <p:xfrm>
          <a:off x="0" y="8412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2972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5000">
              <a:schemeClr val="bg1"/>
            </a:gs>
            <a:gs pos="50000">
              <a:schemeClr val="bg1"/>
            </a:gs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48" y="200203"/>
            <a:ext cx="1327935" cy="4134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88E9C10-EE45-4AE4-A827-5D593EDEC1FD}"/>
              </a:ext>
            </a:extLst>
          </p:cNvPr>
          <p:cNvPicPr/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41276"/>
            <a:ext cx="3528392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0C433C8-3935-4157-B90D-BD72876F30CE}"/>
              </a:ext>
            </a:extLst>
          </p:cNvPr>
          <p:cNvSpPr/>
          <p:nvPr/>
        </p:nvSpPr>
        <p:spPr>
          <a:xfrm rot="16200000">
            <a:off x="3513348" y="2403985"/>
            <a:ext cx="29076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pt-BR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em toda parte</a:t>
            </a:r>
          </a:p>
        </p:txBody>
      </p:sp>
    </p:spTree>
    <p:extLst>
      <p:ext uri="{BB962C8B-B14F-4D97-AF65-F5344CB8AC3E}">
        <p14:creationId xmlns:p14="http://schemas.microsoft.com/office/powerpoint/2010/main" val="413068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5000">
              <a:schemeClr val="bg1"/>
            </a:gs>
            <a:gs pos="50000">
              <a:schemeClr val="bg1"/>
            </a:gs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48" y="200203"/>
            <a:ext cx="1327935" cy="41343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264D8C5-B9F0-46DF-A25B-263614A23385}"/>
              </a:ext>
            </a:extLst>
          </p:cNvPr>
          <p:cNvSpPr/>
          <p:nvPr/>
        </p:nvSpPr>
        <p:spPr>
          <a:xfrm>
            <a:off x="0" y="769268"/>
            <a:ext cx="59401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/>
              <a:t>Partilhamos o que pensamos, aquilo que somos.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/>
              <a:t>Nós nos fazemos entender e entendemos os outros.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/>
              <a:t>Assim, </a:t>
            </a:r>
            <a:r>
              <a:rPr lang="pt-BR" sz="2400" b="1" dirty="0"/>
              <a:t>comunicar não é apenas transmitir informações, mas </a:t>
            </a:r>
            <a:r>
              <a:rPr lang="pt-BR" sz="2400" b="1" dirty="0">
                <a:highlight>
                  <a:srgbClr val="FFFF00"/>
                </a:highlight>
              </a:rPr>
              <a:t>imprimir significados</a:t>
            </a:r>
            <a:r>
              <a:rPr lang="pt-BR" sz="2400" dirty="0"/>
              <a:t>.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CECCA08-FBDC-4BC6-AFD3-DD9A006DF4A5}"/>
              </a:ext>
            </a:extLst>
          </p:cNvPr>
          <p:cNvSpPr txBox="1"/>
          <p:nvPr/>
        </p:nvSpPr>
        <p:spPr>
          <a:xfrm>
            <a:off x="251520" y="17275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+mj-lt"/>
              </a:rPr>
              <a:t>Comunicar </a:t>
            </a:r>
            <a:endParaRPr lang="pt-BR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177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48" y="200203"/>
            <a:ext cx="1327935" cy="413436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B61B6DE-622E-4FDF-A6B0-77D48E1F3B0E}"/>
              </a:ext>
            </a:extLst>
          </p:cNvPr>
          <p:cNvSpPr/>
          <p:nvPr/>
        </p:nvSpPr>
        <p:spPr>
          <a:xfrm>
            <a:off x="107504" y="841276"/>
            <a:ext cx="4968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0000"/>
                </a:solidFill>
                <a:ea typeface="Times New Roman" panose="02020603050405020304" pitchFamily="18" charset="0"/>
                <a:cs typeface="Verdana" panose="020B0604030504040204" pitchFamily="34" charset="0"/>
              </a:rPr>
              <a:t>Durante a Comunicação entre duas pessoas (A e B), o processo é permeado por uma série de mensagens e, muitas vezes, ocorrem algumas </a:t>
            </a:r>
            <a:r>
              <a:rPr lang="pt-BR" sz="2400" b="1" dirty="0">
                <a:solidFill>
                  <a:srgbClr val="000000"/>
                </a:solidFill>
                <a:ea typeface="Times New Roman" panose="02020603050405020304" pitchFamily="18" charset="0"/>
                <a:cs typeface="Verdana" panose="020B0604030504040204" pitchFamily="34" charset="0"/>
              </a:rPr>
              <a:t>perturbações</a:t>
            </a:r>
            <a:r>
              <a:rPr lang="pt-BR" sz="2400" dirty="0">
                <a:solidFill>
                  <a:srgbClr val="000000"/>
                </a:solidFill>
                <a:ea typeface="Times New Roman" panose="02020603050405020304" pitchFamily="18" charset="0"/>
                <a:cs typeface="Verdana" panose="020B0604030504040204" pitchFamily="34" charset="0"/>
              </a:rPr>
              <a:t>...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5E25FD-646D-4AED-AF05-8E693027D1DE}"/>
              </a:ext>
            </a:extLst>
          </p:cNvPr>
          <p:cNvSpPr/>
          <p:nvPr/>
        </p:nvSpPr>
        <p:spPr>
          <a:xfrm>
            <a:off x="611560" y="2929508"/>
            <a:ext cx="478802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400" b="1" dirty="0">
                <a:solidFill>
                  <a:srgbClr val="2F5496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Verdana" panose="020B0604030504040204" pitchFamily="34" charset="0"/>
              </a:rPr>
              <a:t>Ruído</a:t>
            </a:r>
            <a:r>
              <a:rPr lang="pt-BR" sz="2400" dirty="0">
                <a:solidFill>
                  <a:srgbClr val="000000"/>
                </a:solidFill>
                <a:ea typeface="Times New Roman" panose="02020603050405020304" pitchFamily="18" charset="0"/>
                <a:cs typeface="Verdana" panose="020B0604030504040204" pitchFamily="34" charset="0"/>
              </a:rPr>
              <a:t>: Qualquer perturbação do processo comunicativo. </a:t>
            </a:r>
          </a:p>
          <a:p>
            <a:pPr algn="just">
              <a:spcAft>
                <a:spcPts val="0"/>
              </a:spcAft>
            </a:pPr>
            <a:r>
              <a:rPr lang="pt-BR" sz="2400" b="1" dirty="0">
                <a:solidFill>
                  <a:srgbClr val="000000"/>
                </a:solidFill>
                <a:ea typeface="Times New Roman" panose="02020603050405020304" pitchFamily="18" charset="0"/>
                <a:cs typeface="Verdana" panose="020B0604030504040204" pitchFamily="34" charset="0"/>
              </a:rPr>
              <a:t>Exemplos</a:t>
            </a:r>
            <a:r>
              <a:rPr lang="pt-BR" sz="2400" dirty="0">
                <a:solidFill>
                  <a:srgbClr val="000000"/>
                </a:solidFill>
                <a:ea typeface="Times New Roman" panose="02020603050405020304" pitchFamily="18" charset="0"/>
                <a:cs typeface="Verdana" panose="020B0604030504040204" pitchFamily="34" charset="0"/>
              </a:rPr>
              <a:t>: Falta de atenção do receptor, barulho, linguagem inadequada etc.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5FE43173-0195-4B31-A711-19AB4DAD4763}"/>
              </a:ext>
            </a:extLst>
          </p:cNvPr>
          <p:cNvSpPr txBox="1"/>
          <p:nvPr/>
        </p:nvSpPr>
        <p:spPr>
          <a:xfrm>
            <a:off x="899592" y="121196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+mj-lt"/>
              </a:rPr>
              <a:t>Ruídos</a:t>
            </a:r>
            <a:endParaRPr lang="pt-BR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Imagem 13" descr="Uma imagem contendo clip-art&#10;&#10;Descrição gerada com muito alta confiança">
            <a:extLst>
              <a:ext uri="{FF2B5EF4-FFF2-40B4-BE49-F238E27FC236}">
                <a16:creationId xmlns:a16="http://schemas.microsoft.com/office/drawing/2014/main" id="{BE757B58-639D-429D-BC5F-CFC58E50D6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1196"/>
            <a:ext cx="500453" cy="5004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741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5000">
              <a:schemeClr val="bg1"/>
            </a:gs>
            <a:gs pos="50000">
              <a:schemeClr val="bg1"/>
            </a:gs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48" y="200203"/>
            <a:ext cx="1327935" cy="41343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264D8C5-B9F0-46DF-A25B-263614A23385}"/>
              </a:ext>
            </a:extLst>
          </p:cNvPr>
          <p:cNvSpPr/>
          <p:nvPr/>
        </p:nvSpPr>
        <p:spPr>
          <a:xfrm>
            <a:off x="395536" y="841276"/>
            <a:ext cx="55446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/>
              <a:t>Na apostila e no material de apoio, você irá encontrar </a:t>
            </a:r>
            <a:r>
              <a:rPr lang="pt-BR" sz="2400" b="1" dirty="0"/>
              <a:t>dicas</a:t>
            </a:r>
            <a:r>
              <a:rPr lang="pt-BR" sz="2400" dirty="0"/>
              <a:t> para se </a:t>
            </a:r>
            <a:r>
              <a:rPr lang="pt-BR" sz="2400" b="1" dirty="0"/>
              <a:t>evitar o ruído</a:t>
            </a:r>
            <a:r>
              <a:rPr lang="pt-BR" sz="2400" dirty="0"/>
              <a:t> na comunicação.</a:t>
            </a:r>
          </a:p>
          <a:p>
            <a:endParaRPr lang="pt-BR" sz="2400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CECCA08-FBDC-4BC6-AFD3-DD9A006DF4A5}"/>
              </a:ext>
            </a:extLst>
          </p:cNvPr>
          <p:cNvSpPr txBox="1"/>
          <p:nvPr/>
        </p:nvSpPr>
        <p:spPr>
          <a:xfrm>
            <a:off x="251520" y="17275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+mj-lt"/>
              </a:rPr>
              <a:t>Não deixe de ler! </a:t>
            </a:r>
            <a:endParaRPr lang="pt-BR" sz="32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67BD7D8-2517-4E1A-B1C0-9DC4F106F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869274"/>
              </p:ext>
            </p:extLst>
          </p:nvPr>
        </p:nvGraphicFramePr>
        <p:xfrm>
          <a:off x="683568" y="2353444"/>
          <a:ext cx="5231904" cy="262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4550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323312" y="524310"/>
            <a:ext cx="5112784" cy="294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+mj-lt"/>
                <a:cs typeface="Quicksand Bold"/>
              </a:rPr>
              <a:t>Aula 1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  <a:cs typeface="Quicksand Bold"/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  <a:cs typeface="Quicksand Bold"/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  <a:cs typeface="Quicksand Bold"/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  <a:cs typeface="Quicksand Bold"/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  <a:cs typeface="Quicksand Bold"/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  <a:cs typeface="Quicksand Bold"/>
            </a:endParaRPr>
          </a:p>
          <a:p>
            <a:pPr>
              <a:lnSpc>
                <a:spcPct val="80000"/>
              </a:lnSpc>
            </a:pPr>
            <a:r>
              <a:rPr lang="pt-BR" sz="3400">
                <a:solidFill>
                  <a:schemeClr val="bg1">
                    <a:lumMod val="95000"/>
                  </a:schemeClr>
                </a:solidFill>
                <a:latin typeface="+mj-lt"/>
              </a:rPr>
              <a:t>Aspectos da</a:t>
            </a:r>
          </a:p>
          <a:p>
            <a:pPr>
              <a:lnSpc>
                <a:spcPct val="80000"/>
              </a:lnSpc>
            </a:pPr>
            <a:r>
              <a:rPr lang="pt-BR" sz="3400">
                <a:solidFill>
                  <a:schemeClr val="bg1">
                    <a:lumMod val="95000"/>
                  </a:schemeClr>
                </a:solidFill>
                <a:latin typeface="+mj-lt"/>
              </a:rPr>
              <a:t>Comunicação e Expressão</a:t>
            </a:r>
            <a:endParaRPr lang="en-US" sz="3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61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7296" y="908644"/>
            <a:ext cx="8235144" cy="1156768"/>
          </a:xfrm>
        </p:spPr>
        <p:txBody>
          <a:bodyPr>
            <a:normAutofit/>
          </a:bodyPr>
          <a:lstStyle/>
          <a:p>
            <a:pPr marR="215900" lvl="0" algn="just">
              <a:buFont typeface="Wingdings" panose="05000000000000000000" pitchFamily="2" charset="2"/>
              <a:buChar char="§"/>
            </a:pPr>
            <a:r>
              <a:rPr lang="pt-BR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Introduzir as diretrizes para a </a:t>
            </a:r>
            <a:r>
              <a:rPr lang="pt-BR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elaboração de textos </a:t>
            </a:r>
            <a:r>
              <a:rPr lang="pt-BR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objetivos, concisos e claros, sem vícios de linguagem;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650B66D-236D-4B8E-BF94-91445CDAED6C}"/>
              </a:ext>
            </a:extLst>
          </p:cNvPr>
          <p:cNvSpPr txBox="1">
            <a:spLocks/>
          </p:cNvSpPr>
          <p:nvPr/>
        </p:nvSpPr>
        <p:spPr>
          <a:xfrm>
            <a:off x="179512" y="121196"/>
            <a:ext cx="6497125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 algn="l"/>
            <a:r>
              <a:rPr lang="pt-BR" sz="3200" b="1" dirty="0">
                <a:solidFill>
                  <a:schemeClr val="bg1"/>
                </a:solidFill>
              </a:rPr>
              <a:t>Objetivos da Disciplina</a:t>
            </a:r>
            <a:endParaRPr lang="pt-BR" sz="3200" b="1" dirty="0">
              <a:solidFill>
                <a:schemeClr val="bg1"/>
              </a:solidFill>
              <a:ea typeface="+mn-ea"/>
              <a:cs typeface="Quicksand Bold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48" y="200203"/>
            <a:ext cx="1327935" cy="41343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93563A-04C2-4C0A-8474-F8F9E760C558}"/>
              </a:ext>
            </a:extLst>
          </p:cNvPr>
          <p:cNvSpPr/>
          <p:nvPr/>
        </p:nvSpPr>
        <p:spPr>
          <a:xfrm>
            <a:off x="323528" y="1921396"/>
            <a:ext cx="64807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215900" lvl="0" indent="-342900" algn="just">
              <a:buFont typeface="Wingdings" panose="05000000000000000000" pitchFamily="2" charset="2"/>
              <a:buChar char="§"/>
            </a:pPr>
            <a:r>
              <a:rPr lang="pt-BR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Apresentar os </a:t>
            </a:r>
            <a:r>
              <a:rPr lang="pt-BR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aspectos fundamentais referentes à correção gramatical </a:t>
            </a:r>
            <a:r>
              <a:rPr lang="pt-BR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de textos, bem como os </a:t>
            </a:r>
            <a:r>
              <a:rPr lang="pt-BR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aspectos discursivos</a:t>
            </a:r>
            <a:r>
              <a:rPr lang="pt-BR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R="215900" lvl="0" algn="just"/>
            <a:endParaRPr lang="pt-BR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15900" lvl="0" indent="-342900" algn="just">
              <a:buFont typeface="Wingdings" panose="05000000000000000000" pitchFamily="2" charset="2"/>
              <a:buChar char="§"/>
            </a:pPr>
            <a:r>
              <a:rPr lang="pt-BR" sz="2400" dirty="0">
                <a:ea typeface="Times New Roman" panose="02020603050405020304" pitchFamily="18" charset="0"/>
              </a:rPr>
              <a:t>Preparar para </a:t>
            </a:r>
            <a:r>
              <a:rPr lang="pt-BR" sz="2400" b="1" dirty="0">
                <a:ea typeface="Times New Roman" panose="02020603050405020304" pitchFamily="18" charset="0"/>
              </a:rPr>
              <a:t>apresentações</a:t>
            </a:r>
            <a:r>
              <a:rPr lang="pt-BR" sz="2400" dirty="0">
                <a:ea typeface="Times New Roman" panose="02020603050405020304" pitchFamily="18" charset="0"/>
              </a:rPr>
              <a:t> </a:t>
            </a:r>
            <a:r>
              <a:rPr lang="pt-BR" sz="2400" b="1" dirty="0">
                <a:ea typeface="Times New Roman" panose="02020603050405020304" pitchFamily="18" charset="0"/>
              </a:rPr>
              <a:t>em público</a:t>
            </a:r>
            <a:r>
              <a:rPr lang="pt-BR" sz="2400" dirty="0">
                <a:ea typeface="Times New Roman" panose="02020603050405020304" pitchFamily="18" charset="0"/>
              </a:rPr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5799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75000">
              <a:schemeClr val="bg1"/>
            </a:gs>
            <a:gs pos="50000">
              <a:schemeClr val="bg1"/>
            </a:gs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7296" y="908644"/>
            <a:ext cx="5786872" cy="2740943"/>
          </a:xfrm>
        </p:spPr>
        <p:txBody>
          <a:bodyPr>
            <a:normAutofit fontScale="925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pt-BR" sz="2800" dirty="0"/>
              <a:t>Ser capaz de </a:t>
            </a:r>
            <a:r>
              <a:rPr lang="pt-BR" sz="2800" b="1" dirty="0"/>
              <a:t>redigir</a:t>
            </a:r>
            <a:r>
              <a:rPr lang="pt-BR" sz="2800" dirty="0"/>
              <a:t> um texto </a:t>
            </a:r>
            <a:r>
              <a:rPr lang="pt-BR" sz="2800" b="1" dirty="0"/>
              <a:t>coeso</a:t>
            </a:r>
            <a:r>
              <a:rPr lang="pt-BR" sz="2800" dirty="0"/>
              <a:t>, </a:t>
            </a:r>
            <a:r>
              <a:rPr lang="pt-BR" sz="2800" b="1" dirty="0"/>
              <a:t>coerente</a:t>
            </a:r>
            <a:r>
              <a:rPr lang="pt-BR" sz="2800" dirty="0"/>
              <a:t> e livre de erros gramaticais;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2800" dirty="0"/>
              <a:t>Ser capaz de </a:t>
            </a:r>
            <a:r>
              <a:rPr lang="pt-BR" sz="2800" b="1" dirty="0"/>
              <a:t>sintetizar</a:t>
            </a:r>
            <a:r>
              <a:rPr lang="pt-BR" sz="2800" dirty="0"/>
              <a:t> </a:t>
            </a:r>
            <a:r>
              <a:rPr lang="pt-BR" sz="2800" b="1" dirty="0"/>
              <a:t>ideias</a:t>
            </a:r>
            <a:r>
              <a:rPr lang="pt-BR" sz="2800" dirty="0"/>
              <a:t> em tópicos e redigir textos para </a:t>
            </a:r>
            <a:r>
              <a:rPr lang="pt-BR" sz="2800" b="1" dirty="0"/>
              <a:t>diferentes públicos</a:t>
            </a:r>
            <a:r>
              <a:rPr lang="pt-BR" sz="2800" dirty="0"/>
              <a:t>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650B66D-236D-4B8E-BF94-91445CDAED6C}"/>
              </a:ext>
            </a:extLst>
          </p:cNvPr>
          <p:cNvSpPr txBox="1">
            <a:spLocks/>
          </p:cNvSpPr>
          <p:nvPr/>
        </p:nvSpPr>
        <p:spPr>
          <a:xfrm>
            <a:off x="251520" y="121196"/>
            <a:ext cx="4209273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16" algn="l"/>
            <a:r>
              <a:rPr lang="pt-BR" sz="3200" b="1" dirty="0">
                <a:solidFill>
                  <a:schemeClr val="bg1"/>
                </a:solidFill>
                <a:ea typeface="+mn-ea"/>
                <a:cs typeface="Quicksand Bold"/>
              </a:rPr>
              <a:t>Competências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48" y="200203"/>
            <a:ext cx="1327935" cy="4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6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5000">
              <a:schemeClr val="bg1"/>
            </a:gs>
            <a:gs pos="50000">
              <a:schemeClr val="bg1"/>
            </a:gs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07504" y="0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+mj-lt"/>
                <a:cs typeface="Quicksand Bold"/>
              </a:rPr>
              <a:t>Conteúdo</a:t>
            </a:r>
            <a:r>
              <a:rPr lang="en-US" sz="3200" b="1" dirty="0">
                <a:solidFill>
                  <a:schemeClr val="bg1"/>
                </a:solidFill>
                <a:latin typeface="+mj-lt"/>
                <a:cs typeface="Quicksand Bold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+mj-lt"/>
                <a:cs typeface="Quicksand Bold"/>
              </a:rPr>
              <a:t>Programático</a:t>
            </a:r>
            <a:endParaRPr lang="en-US" sz="3200" b="1" dirty="0">
              <a:solidFill>
                <a:schemeClr val="bg1"/>
              </a:solidFill>
              <a:latin typeface="+mj-lt"/>
              <a:cs typeface="Quicksand Bold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48" y="200203"/>
            <a:ext cx="1327935" cy="41343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86752DB-F256-4DFE-A437-9EC84CFB1776}"/>
              </a:ext>
            </a:extLst>
          </p:cNvPr>
          <p:cNvSpPr/>
          <p:nvPr/>
        </p:nvSpPr>
        <p:spPr>
          <a:xfrm>
            <a:off x="1331640" y="1129308"/>
            <a:ext cx="3096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Comunicação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24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A527C72-6EF9-45B8-848A-32A2A2CCE6E9}"/>
              </a:ext>
            </a:extLst>
          </p:cNvPr>
          <p:cNvSpPr/>
          <p:nvPr/>
        </p:nvSpPr>
        <p:spPr>
          <a:xfrm>
            <a:off x="1187624" y="3217540"/>
            <a:ext cx="3096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Comunicação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Escrita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pt-BR" sz="24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86FD966-7CBE-409E-9E68-2701ABD57C16}"/>
              </a:ext>
            </a:extLst>
          </p:cNvPr>
          <p:cNvSpPr/>
          <p:nvPr/>
        </p:nvSpPr>
        <p:spPr>
          <a:xfrm>
            <a:off x="1331640" y="2137420"/>
            <a:ext cx="3096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Comunicação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Oral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pt-BR" sz="2400" dirty="0"/>
          </a:p>
        </p:txBody>
      </p:sp>
      <p:pic>
        <p:nvPicPr>
          <p:cNvPr id="25" name="Picture 2" descr="http://www.cpdec.com.br/wp-content/uploads/2013/07/escrita_vertical_eficaz.png">
            <a:extLst>
              <a:ext uri="{FF2B5EF4-FFF2-40B4-BE49-F238E27FC236}">
                <a16:creationId xmlns:a16="http://schemas.microsoft.com/office/drawing/2014/main" id="{FD8427DD-7EC1-4501-AEA3-AD2C38CEC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7" r="39598" b="20537"/>
          <a:stretch/>
        </p:blipFill>
        <p:spPr bwMode="auto">
          <a:xfrm>
            <a:off x="395536" y="913284"/>
            <a:ext cx="668762" cy="91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cpdec.com.br/wp-content/uploads/2013/07/escrita_vertical_eficaz.png">
            <a:extLst>
              <a:ext uri="{FF2B5EF4-FFF2-40B4-BE49-F238E27FC236}">
                <a16:creationId xmlns:a16="http://schemas.microsoft.com/office/drawing/2014/main" id="{17602F0D-FF81-441A-8C1F-3706CBA47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7" r="39598" b="20537"/>
          <a:stretch/>
        </p:blipFill>
        <p:spPr bwMode="auto">
          <a:xfrm>
            <a:off x="395536" y="1849388"/>
            <a:ext cx="668762" cy="91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cpdec.com.br/wp-content/uploads/2013/07/escrita_vertical_eficaz.png">
            <a:extLst>
              <a:ext uri="{FF2B5EF4-FFF2-40B4-BE49-F238E27FC236}">
                <a16:creationId xmlns:a16="http://schemas.microsoft.com/office/drawing/2014/main" id="{628DFFCF-F541-4D1E-9433-78C91FE71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7" r="39598" b="20537"/>
          <a:stretch/>
        </p:blipFill>
        <p:spPr bwMode="auto">
          <a:xfrm>
            <a:off x="323528" y="3001516"/>
            <a:ext cx="668762" cy="91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2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5000">
              <a:schemeClr val="bg1"/>
            </a:gs>
            <a:gs pos="50000">
              <a:schemeClr val="bg1"/>
            </a:gs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07504" y="0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+mj-lt"/>
                <a:cs typeface="Quicksand Bold"/>
              </a:rPr>
              <a:t>Comunicação</a:t>
            </a:r>
            <a:r>
              <a:rPr lang="en-US" sz="3200" b="1" dirty="0">
                <a:solidFill>
                  <a:schemeClr val="bg1"/>
                </a:solidFill>
                <a:latin typeface="+mj-lt"/>
                <a:cs typeface="Quicksand Bold"/>
              </a:rPr>
              <a:t> e </a:t>
            </a:r>
            <a:r>
              <a:rPr lang="en-US" sz="3200" b="1" dirty="0" err="1">
                <a:solidFill>
                  <a:schemeClr val="bg1"/>
                </a:solidFill>
                <a:latin typeface="+mj-lt"/>
                <a:cs typeface="Quicksand Bold"/>
              </a:rPr>
              <a:t>Expressão</a:t>
            </a:r>
            <a:endParaRPr lang="en-US" sz="3200" b="1" dirty="0">
              <a:solidFill>
                <a:schemeClr val="bg1"/>
              </a:solidFill>
              <a:latin typeface="+mj-lt"/>
              <a:cs typeface="Quicksand Bold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48" y="200203"/>
            <a:ext cx="1327935" cy="41343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1EB983D-E6C1-4013-982D-C8DE322FDCBE}"/>
              </a:ext>
            </a:extLst>
          </p:cNvPr>
          <p:cNvSpPr/>
          <p:nvPr/>
        </p:nvSpPr>
        <p:spPr>
          <a:xfrm>
            <a:off x="251520" y="913284"/>
            <a:ext cx="51845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215900" lvl="0" indent="-342900">
              <a:buClr>
                <a:srgbClr val="000000"/>
              </a:buClr>
              <a:buSzPts val="1000"/>
              <a:buFont typeface="Wingdings" panose="05000000000000000000" pitchFamily="2" charset="2"/>
              <a:buChar char=""/>
            </a:pPr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Comunicação e Expressão;</a:t>
            </a:r>
            <a:endParaRPr lang="pt-BR" sz="24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15900" lvl="0" indent="-342900">
              <a:buClr>
                <a:srgbClr val="000000"/>
              </a:buClr>
              <a:buSzPts val="1000"/>
              <a:buFont typeface="Wingdings" panose="05000000000000000000" pitchFamily="2" charset="2"/>
              <a:buChar char=""/>
            </a:pP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Teorias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Comunicação;</a:t>
            </a:r>
            <a:endParaRPr lang="pt-BR" sz="24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000000"/>
              </a:buClr>
              <a:buSzPts val="1000"/>
              <a:buFont typeface="Wingdings" panose="05000000000000000000" pitchFamily="2" charset="2"/>
              <a:buChar char=""/>
            </a:pP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Língua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</a:t>
            </a: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Fala e Mitos da Língua Portuguesa;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5900" lvl="0" indent="-342900" algn="just">
              <a:buClr>
                <a:srgbClr val="000000"/>
              </a:buClr>
              <a:buSzPts val="1000"/>
              <a:buFont typeface="Wingdings" panose="05000000000000000000" pitchFamily="2" charset="2"/>
              <a:buChar char="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Funções da Linguagem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formas verbais e não-verbais da linguagem.</a:t>
            </a:r>
            <a:endParaRPr lang="pt-BR" sz="2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17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5000">
              <a:schemeClr val="bg1"/>
            </a:gs>
            <a:gs pos="50000">
              <a:schemeClr val="bg1"/>
            </a:gs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07504" y="0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+mj-lt"/>
                <a:cs typeface="Quicksand Bold"/>
              </a:rPr>
              <a:t>Comunicação</a:t>
            </a:r>
            <a:r>
              <a:rPr lang="en-US" sz="3200" b="1" dirty="0">
                <a:solidFill>
                  <a:schemeClr val="bg1"/>
                </a:solidFill>
                <a:latin typeface="+mj-lt"/>
                <a:cs typeface="Quicksand Bold"/>
              </a:rPr>
              <a:t> e </a:t>
            </a:r>
            <a:r>
              <a:rPr lang="en-US" sz="3200" b="1" dirty="0" err="1">
                <a:solidFill>
                  <a:schemeClr val="bg1"/>
                </a:solidFill>
                <a:latin typeface="+mj-lt"/>
                <a:cs typeface="Quicksand Bold"/>
              </a:rPr>
              <a:t>Expressão</a:t>
            </a:r>
            <a:r>
              <a:rPr lang="en-US" sz="3200" b="1" dirty="0">
                <a:solidFill>
                  <a:schemeClr val="bg1"/>
                </a:solidFill>
                <a:latin typeface="+mj-lt"/>
                <a:cs typeface="Quicksand Bold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+mj-lt"/>
                <a:cs typeface="Quicksand Bold"/>
              </a:rPr>
              <a:t>Escrita</a:t>
            </a:r>
            <a:endParaRPr lang="en-US" sz="3200" b="1" dirty="0">
              <a:solidFill>
                <a:schemeClr val="bg1"/>
              </a:solidFill>
              <a:latin typeface="+mj-lt"/>
              <a:cs typeface="Quicksand Bold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48" y="200203"/>
            <a:ext cx="1327935" cy="41343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264D8C5-B9F0-46DF-A25B-263614A23385}"/>
              </a:ext>
            </a:extLst>
          </p:cNvPr>
          <p:cNvSpPr/>
          <p:nvPr/>
        </p:nvSpPr>
        <p:spPr>
          <a:xfrm>
            <a:off x="179512" y="769268"/>
            <a:ext cx="52565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pt-BR" sz="2000" dirty="0"/>
              <a:t>Tipologia textual e gêneros textuais;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pt-BR" sz="2000" dirty="0"/>
              <a:t>Níveis </a:t>
            </a:r>
            <a:r>
              <a:rPr lang="pt-BR" sz="2000"/>
              <a:t>de linguagem; </a:t>
            </a:r>
            <a:endParaRPr lang="pt-BR" sz="2000" dirty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pt-BR" sz="2000"/>
              <a:t>Organização do texto;</a:t>
            </a:r>
            <a:endParaRPr lang="pt-BR" sz="2000" dirty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pt-BR" sz="2000"/>
              <a:t>Inadequações gramaticais;</a:t>
            </a:r>
            <a:endParaRPr lang="pt-BR" sz="2000" dirty="0"/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pt-BR" sz="2000"/>
              <a:t>Documentos </a:t>
            </a:r>
            <a:r>
              <a:rPr lang="pt-BR" sz="2000" dirty="0"/>
              <a:t>profissionais e trabalhos acadêmicos.</a:t>
            </a:r>
          </a:p>
        </p:txBody>
      </p:sp>
    </p:spTree>
    <p:extLst>
      <p:ext uri="{BB962C8B-B14F-4D97-AF65-F5344CB8AC3E}">
        <p14:creationId xmlns:p14="http://schemas.microsoft.com/office/powerpoint/2010/main" val="164692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5000">
              <a:schemeClr val="bg1"/>
            </a:gs>
            <a:gs pos="50000">
              <a:schemeClr val="bg1"/>
            </a:gs>
            <a:gs pos="0">
              <a:schemeClr val="bg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07504" y="0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+mj-lt"/>
                <a:cs typeface="Quicksand Bold"/>
              </a:rPr>
              <a:t>Comunicação</a:t>
            </a:r>
            <a:r>
              <a:rPr lang="en-US" sz="3200" b="1" dirty="0">
                <a:solidFill>
                  <a:schemeClr val="bg1"/>
                </a:solidFill>
                <a:latin typeface="+mj-lt"/>
                <a:cs typeface="Quicksand Bold"/>
              </a:rPr>
              <a:t> e </a:t>
            </a:r>
            <a:r>
              <a:rPr lang="en-US" sz="3200" b="1" dirty="0" err="1">
                <a:solidFill>
                  <a:schemeClr val="bg1"/>
                </a:solidFill>
                <a:latin typeface="+mj-lt"/>
                <a:cs typeface="Quicksand Bold"/>
              </a:rPr>
              <a:t>Expressão</a:t>
            </a:r>
            <a:r>
              <a:rPr lang="en-US" sz="3200" b="1" dirty="0">
                <a:solidFill>
                  <a:schemeClr val="bg1"/>
                </a:solidFill>
                <a:latin typeface="+mj-lt"/>
                <a:cs typeface="Quicksand Bold"/>
              </a:rPr>
              <a:t> Oral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48" y="200203"/>
            <a:ext cx="1327935" cy="41343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264D8C5-B9F0-46DF-A25B-263614A23385}"/>
              </a:ext>
            </a:extLst>
          </p:cNvPr>
          <p:cNvSpPr/>
          <p:nvPr/>
        </p:nvSpPr>
        <p:spPr>
          <a:xfrm>
            <a:off x="179512" y="769268"/>
            <a:ext cx="52565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t-BR" sz="2400"/>
              <a:t>Argumentação e persuasão;</a:t>
            </a:r>
            <a:endParaRPr lang="pt-BR" sz="24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t-BR" sz="2400" dirty="0"/>
              <a:t>Tipos de argumentos e Lógica do Discurso;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t-BR" sz="2400" dirty="0"/>
              <a:t>Léxico e Ideologia;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pt-BR" sz="2400" dirty="0"/>
              <a:t>Expressão Corporal;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400" dirty="0"/>
              <a:t>Organização de Debate.</a:t>
            </a:r>
          </a:p>
        </p:txBody>
      </p:sp>
    </p:spTree>
    <p:extLst>
      <p:ext uri="{BB962C8B-B14F-4D97-AF65-F5344CB8AC3E}">
        <p14:creationId xmlns:p14="http://schemas.microsoft.com/office/powerpoint/2010/main" val="346270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0" y="0"/>
            <a:ext cx="9144000" cy="6972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251520" y="65314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+mj-lt"/>
                <a:cs typeface="Quicksand Bold"/>
              </a:rPr>
              <a:t>Bibliografia</a:t>
            </a:r>
            <a:endParaRPr lang="en-US" sz="3200" b="1" dirty="0">
              <a:solidFill>
                <a:schemeClr val="bg1"/>
              </a:solidFill>
              <a:latin typeface="+mj-lt"/>
              <a:cs typeface="Quicksand Bold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48" y="200203"/>
            <a:ext cx="1327935" cy="41343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24BC550-1B8B-406E-A22F-8D8D961888F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5292"/>
            <a:ext cx="1656184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4E80B60-A88F-4330-89FF-007ADC4C8D3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9348"/>
            <a:ext cx="1584176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E48F156-8050-42C2-91B3-189BB6A3809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81436"/>
            <a:ext cx="1368152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9982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360</Words>
  <Application>Microsoft Office PowerPoint</Application>
  <PresentationFormat>Apresentação na tela (16:10)</PresentationFormat>
  <Paragraphs>76</Paragraphs>
  <Slides>16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Quicksand Bold</vt:lpstr>
      <vt:lpstr>Times New Roman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Marino Hilario Catarino</dc:creator>
  <cp:lastModifiedBy>Divisão de Controle de Licenças</cp:lastModifiedBy>
  <cp:revision>140</cp:revision>
  <dcterms:created xsi:type="dcterms:W3CDTF">2018-02-07T17:19:38Z</dcterms:created>
  <dcterms:modified xsi:type="dcterms:W3CDTF">2018-03-24T16:12:15Z</dcterms:modified>
</cp:coreProperties>
</file>