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7aluno" initials="l" lastIdx="0" clrIdx="0">
    <p:extLst>
      <p:ext uri="{19B8F6BF-5375-455C-9EA6-DF929625EA0E}">
        <p15:presenceInfo xmlns:p15="http://schemas.microsoft.com/office/powerpoint/2012/main" userId="lab7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0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0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5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1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8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246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33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1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334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2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6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62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57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249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107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393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3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2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2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0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67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D3BE-47D9-474E-88F3-53E068B69C69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CB5BFC-1F63-46CA-AEC3-BE335EBB4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3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987A8BD2-51F0-4E4F-B22A-0FB2D65078B9}"/>
              </a:ext>
            </a:extLst>
          </p:cNvPr>
          <p:cNvSpPr>
            <a:spLocks/>
          </p:cNvSpPr>
          <p:nvPr/>
        </p:nvSpPr>
        <p:spPr bwMode="auto">
          <a:xfrm>
            <a:off x="157566" y="537883"/>
            <a:ext cx="9890990" cy="6580461"/>
          </a:xfrm>
          <a:custGeom>
            <a:avLst/>
            <a:gdLst>
              <a:gd name="T0" fmla="*/ 1387 w 4395"/>
              <a:gd name="T1" fmla="*/ 2685 h 2685"/>
              <a:gd name="T2" fmla="*/ 2876 w 4395"/>
              <a:gd name="T3" fmla="*/ 2292 h 2685"/>
              <a:gd name="T4" fmla="*/ 3712 w 4395"/>
              <a:gd name="T5" fmla="*/ 1742 h 2685"/>
              <a:gd name="T6" fmla="*/ 2634 w 4395"/>
              <a:gd name="T7" fmla="*/ 1082 h 2685"/>
              <a:gd name="T8" fmla="*/ 3364 w 4395"/>
              <a:gd name="T9" fmla="*/ 866 h 2685"/>
              <a:gd name="T10" fmla="*/ 4107 w 4395"/>
              <a:gd name="T11" fmla="*/ 585 h 2685"/>
              <a:gd name="T12" fmla="*/ 3500 w 4395"/>
              <a:gd name="T13" fmla="*/ 334 h 2685"/>
              <a:gd name="T14" fmla="*/ 3802 w 4395"/>
              <a:gd name="T15" fmla="*/ 152 h 2685"/>
              <a:gd name="T16" fmla="*/ 4395 w 4395"/>
              <a:gd name="T17" fmla="*/ 0 h 2685"/>
              <a:gd name="T18" fmla="*/ 4033 w 4395"/>
              <a:gd name="T19" fmla="*/ 0 h 2685"/>
              <a:gd name="T20" fmla="*/ 2840 w 4395"/>
              <a:gd name="T21" fmla="*/ 270 h 2685"/>
              <a:gd name="T22" fmla="*/ 3594 w 4395"/>
              <a:gd name="T23" fmla="*/ 575 h 2685"/>
              <a:gd name="T24" fmla="*/ 1940 w 4395"/>
              <a:gd name="T25" fmla="*/ 1122 h 2685"/>
              <a:gd name="T26" fmla="*/ 2829 w 4395"/>
              <a:gd name="T27" fmla="*/ 1739 h 2685"/>
              <a:gd name="T28" fmla="*/ 1136 w 4395"/>
              <a:gd name="T29" fmla="*/ 2147 h 2685"/>
              <a:gd name="T30" fmla="*/ 0 w 4395"/>
              <a:gd name="T31" fmla="*/ 2685 h 2685"/>
              <a:gd name="T32" fmla="*/ 1387 w 4395"/>
              <a:gd name="T33" fmla="*/ 2685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95" h="2685">
                <a:moveTo>
                  <a:pt x="1387" y="2685"/>
                </a:moveTo>
                <a:cubicBezTo>
                  <a:pt x="1590" y="2508"/>
                  <a:pt x="2359" y="2429"/>
                  <a:pt x="2876" y="2292"/>
                </a:cubicBezTo>
                <a:cubicBezTo>
                  <a:pt x="3505" y="2125"/>
                  <a:pt x="3714" y="1934"/>
                  <a:pt x="3712" y="1742"/>
                </a:cubicBezTo>
                <a:cubicBezTo>
                  <a:pt x="3708" y="1359"/>
                  <a:pt x="2623" y="1238"/>
                  <a:pt x="2634" y="1082"/>
                </a:cubicBezTo>
                <a:cubicBezTo>
                  <a:pt x="2644" y="949"/>
                  <a:pt x="3129" y="892"/>
                  <a:pt x="3364" y="866"/>
                </a:cubicBezTo>
                <a:cubicBezTo>
                  <a:pt x="3739" y="825"/>
                  <a:pt x="4110" y="735"/>
                  <a:pt x="4107" y="585"/>
                </a:cubicBezTo>
                <a:cubicBezTo>
                  <a:pt x="4104" y="397"/>
                  <a:pt x="3608" y="364"/>
                  <a:pt x="3500" y="334"/>
                </a:cubicBezTo>
                <a:cubicBezTo>
                  <a:pt x="3181" y="247"/>
                  <a:pt x="3396" y="202"/>
                  <a:pt x="3802" y="152"/>
                </a:cubicBezTo>
                <a:cubicBezTo>
                  <a:pt x="4266" y="94"/>
                  <a:pt x="4362" y="62"/>
                  <a:pt x="4395" y="0"/>
                </a:cubicBezTo>
                <a:cubicBezTo>
                  <a:pt x="4033" y="0"/>
                  <a:pt x="4033" y="0"/>
                  <a:pt x="4033" y="0"/>
                </a:cubicBezTo>
                <a:cubicBezTo>
                  <a:pt x="3907" y="77"/>
                  <a:pt x="2921" y="89"/>
                  <a:pt x="2840" y="270"/>
                </a:cubicBezTo>
                <a:cubicBezTo>
                  <a:pt x="2773" y="419"/>
                  <a:pt x="3599" y="464"/>
                  <a:pt x="3594" y="575"/>
                </a:cubicBezTo>
                <a:cubicBezTo>
                  <a:pt x="3585" y="751"/>
                  <a:pt x="2014" y="702"/>
                  <a:pt x="1940" y="1122"/>
                </a:cubicBezTo>
                <a:cubicBezTo>
                  <a:pt x="1893" y="1387"/>
                  <a:pt x="2882" y="1508"/>
                  <a:pt x="2829" y="1739"/>
                </a:cubicBezTo>
                <a:cubicBezTo>
                  <a:pt x="2783" y="1940"/>
                  <a:pt x="2384" y="1854"/>
                  <a:pt x="1136" y="2147"/>
                </a:cubicBezTo>
                <a:cubicBezTo>
                  <a:pt x="907" y="2200"/>
                  <a:pt x="169" y="2442"/>
                  <a:pt x="0" y="2685"/>
                </a:cubicBezTo>
                <a:lnTo>
                  <a:pt x="1387" y="2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580061" y="465509"/>
            <a:ext cx="9926659" cy="6858000"/>
            <a:chOff x="4549775" y="1466850"/>
            <a:chExt cx="3092450" cy="3922713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2294396" y="3081870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tones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2" name="Group 9">
            <a:extLst>
              <a:ext uri="{FF2B5EF4-FFF2-40B4-BE49-F238E27FC236}">
                <a16:creationId xmlns=""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=""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01">
            <a:extLst>
              <a:ext uri="{FF2B5EF4-FFF2-40B4-BE49-F238E27FC236}">
                <a16:creationId xmlns=""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6" name="Freeform 86">
              <a:extLst>
                <a:ext uri="{FF2B5EF4-FFF2-40B4-BE49-F238E27FC236}">
                  <a16:creationId xmlns=""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9">
              <a:extLst>
                <a:ext uri="{FF2B5EF4-FFF2-40B4-BE49-F238E27FC236}">
                  <a16:creationId xmlns=""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0">
              <a:extLst>
                <a:ext uri="{FF2B5EF4-FFF2-40B4-BE49-F238E27FC236}">
                  <a16:creationId xmlns=""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91">
              <a:extLst>
                <a:ext uri="{FF2B5EF4-FFF2-40B4-BE49-F238E27FC236}">
                  <a16:creationId xmlns=""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92">
              <a:extLst>
                <a:ext uri="{FF2B5EF4-FFF2-40B4-BE49-F238E27FC236}">
                  <a16:creationId xmlns=""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93">
              <a:extLst>
                <a:ext uri="{FF2B5EF4-FFF2-40B4-BE49-F238E27FC236}">
                  <a16:creationId xmlns=""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=""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95">
              <a:extLst>
                <a:ext uri="{FF2B5EF4-FFF2-40B4-BE49-F238E27FC236}">
                  <a16:creationId xmlns=""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96">
              <a:extLst>
                <a:ext uri="{FF2B5EF4-FFF2-40B4-BE49-F238E27FC236}">
                  <a16:creationId xmlns=""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7">
              <a:extLst>
                <a:ext uri="{FF2B5EF4-FFF2-40B4-BE49-F238E27FC236}">
                  <a16:creationId xmlns=""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98">
              <a:extLst>
                <a:ext uri="{FF2B5EF4-FFF2-40B4-BE49-F238E27FC236}">
                  <a16:creationId xmlns=""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9">
              <a:extLst>
                <a:ext uri="{FF2B5EF4-FFF2-40B4-BE49-F238E27FC236}">
                  <a16:creationId xmlns=""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0">
              <a:extLst>
                <a:ext uri="{FF2B5EF4-FFF2-40B4-BE49-F238E27FC236}">
                  <a16:creationId xmlns=""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01">
              <a:extLst>
                <a:ext uri="{FF2B5EF4-FFF2-40B4-BE49-F238E27FC236}">
                  <a16:creationId xmlns=""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02">
              <a:extLst>
                <a:ext uri="{FF2B5EF4-FFF2-40B4-BE49-F238E27FC236}">
                  <a16:creationId xmlns=""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03">
              <a:extLst>
                <a:ext uri="{FF2B5EF4-FFF2-40B4-BE49-F238E27FC236}">
                  <a16:creationId xmlns=""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04">
              <a:extLst>
                <a:ext uri="{FF2B5EF4-FFF2-40B4-BE49-F238E27FC236}">
                  <a16:creationId xmlns=""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05">
              <a:extLst>
                <a:ext uri="{FF2B5EF4-FFF2-40B4-BE49-F238E27FC236}">
                  <a16:creationId xmlns=""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06">
              <a:extLst>
                <a:ext uri="{FF2B5EF4-FFF2-40B4-BE49-F238E27FC236}">
                  <a16:creationId xmlns=""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07">
              <a:extLst>
                <a:ext uri="{FF2B5EF4-FFF2-40B4-BE49-F238E27FC236}">
                  <a16:creationId xmlns=""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8">
              <a:extLst>
                <a:ext uri="{FF2B5EF4-FFF2-40B4-BE49-F238E27FC236}">
                  <a16:creationId xmlns=""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09">
              <a:extLst>
                <a:ext uri="{FF2B5EF4-FFF2-40B4-BE49-F238E27FC236}">
                  <a16:creationId xmlns=""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10">
              <a:extLst>
                <a:ext uri="{FF2B5EF4-FFF2-40B4-BE49-F238E27FC236}">
                  <a16:creationId xmlns=""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11">
              <a:extLst>
                <a:ext uri="{FF2B5EF4-FFF2-40B4-BE49-F238E27FC236}">
                  <a16:creationId xmlns=""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12">
              <a:extLst>
                <a:ext uri="{FF2B5EF4-FFF2-40B4-BE49-F238E27FC236}">
                  <a16:creationId xmlns=""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13">
              <a:extLst>
                <a:ext uri="{FF2B5EF4-FFF2-40B4-BE49-F238E27FC236}">
                  <a16:creationId xmlns=""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14">
              <a:extLst>
                <a:ext uri="{FF2B5EF4-FFF2-40B4-BE49-F238E27FC236}">
                  <a16:creationId xmlns=""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15">
              <a:extLst>
                <a:ext uri="{FF2B5EF4-FFF2-40B4-BE49-F238E27FC236}">
                  <a16:creationId xmlns=""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16">
              <a:extLst>
                <a:ext uri="{FF2B5EF4-FFF2-40B4-BE49-F238E27FC236}">
                  <a16:creationId xmlns=""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7">
              <a:extLst>
                <a:ext uri="{FF2B5EF4-FFF2-40B4-BE49-F238E27FC236}">
                  <a16:creationId xmlns=""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18">
              <a:extLst>
                <a:ext uri="{FF2B5EF4-FFF2-40B4-BE49-F238E27FC236}">
                  <a16:creationId xmlns=""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19">
              <a:extLst>
                <a:ext uri="{FF2B5EF4-FFF2-40B4-BE49-F238E27FC236}">
                  <a16:creationId xmlns=""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20">
              <a:extLst>
                <a:ext uri="{FF2B5EF4-FFF2-40B4-BE49-F238E27FC236}">
                  <a16:creationId xmlns=""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1">
              <a:extLst>
                <a:ext uri="{FF2B5EF4-FFF2-40B4-BE49-F238E27FC236}">
                  <a16:creationId xmlns=""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22">
              <a:extLst>
                <a:ext uri="{FF2B5EF4-FFF2-40B4-BE49-F238E27FC236}">
                  <a16:creationId xmlns=""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23">
              <a:extLst>
                <a:ext uri="{FF2B5EF4-FFF2-40B4-BE49-F238E27FC236}">
                  <a16:creationId xmlns=""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24">
              <a:extLst>
                <a:ext uri="{FF2B5EF4-FFF2-40B4-BE49-F238E27FC236}">
                  <a16:creationId xmlns=""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25">
              <a:extLst>
                <a:ext uri="{FF2B5EF4-FFF2-40B4-BE49-F238E27FC236}">
                  <a16:creationId xmlns=""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26">
              <a:extLst>
                <a:ext uri="{FF2B5EF4-FFF2-40B4-BE49-F238E27FC236}">
                  <a16:creationId xmlns=""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27">
              <a:extLst>
                <a:ext uri="{FF2B5EF4-FFF2-40B4-BE49-F238E27FC236}">
                  <a16:creationId xmlns=""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28">
              <a:extLst>
                <a:ext uri="{FF2B5EF4-FFF2-40B4-BE49-F238E27FC236}">
                  <a16:creationId xmlns=""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129">
              <a:extLst>
                <a:ext uri="{FF2B5EF4-FFF2-40B4-BE49-F238E27FC236}">
                  <a16:creationId xmlns=""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30">
              <a:extLst>
                <a:ext uri="{FF2B5EF4-FFF2-40B4-BE49-F238E27FC236}">
                  <a16:creationId xmlns=""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31">
              <a:extLst>
                <a:ext uri="{FF2B5EF4-FFF2-40B4-BE49-F238E27FC236}">
                  <a16:creationId xmlns=""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32">
              <a:extLst>
                <a:ext uri="{FF2B5EF4-FFF2-40B4-BE49-F238E27FC236}">
                  <a16:creationId xmlns=""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33">
              <a:extLst>
                <a:ext uri="{FF2B5EF4-FFF2-40B4-BE49-F238E27FC236}">
                  <a16:creationId xmlns=""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34">
              <a:extLst>
                <a:ext uri="{FF2B5EF4-FFF2-40B4-BE49-F238E27FC236}">
                  <a16:creationId xmlns=""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35">
              <a:extLst>
                <a:ext uri="{FF2B5EF4-FFF2-40B4-BE49-F238E27FC236}">
                  <a16:creationId xmlns=""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36">
              <a:extLst>
                <a:ext uri="{FF2B5EF4-FFF2-40B4-BE49-F238E27FC236}">
                  <a16:creationId xmlns=""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7">
              <a:extLst>
                <a:ext uri="{FF2B5EF4-FFF2-40B4-BE49-F238E27FC236}">
                  <a16:creationId xmlns=""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38">
              <a:extLst>
                <a:ext uri="{FF2B5EF4-FFF2-40B4-BE49-F238E27FC236}">
                  <a16:creationId xmlns=""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39">
              <a:extLst>
                <a:ext uri="{FF2B5EF4-FFF2-40B4-BE49-F238E27FC236}">
                  <a16:creationId xmlns=""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40">
              <a:extLst>
                <a:ext uri="{FF2B5EF4-FFF2-40B4-BE49-F238E27FC236}">
                  <a16:creationId xmlns=""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41">
              <a:extLst>
                <a:ext uri="{FF2B5EF4-FFF2-40B4-BE49-F238E27FC236}">
                  <a16:creationId xmlns=""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42">
              <a:extLst>
                <a:ext uri="{FF2B5EF4-FFF2-40B4-BE49-F238E27FC236}">
                  <a16:creationId xmlns=""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43">
              <a:extLst>
                <a:ext uri="{FF2B5EF4-FFF2-40B4-BE49-F238E27FC236}">
                  <a16:creationId xmlns=""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58">
            <a:extLst>
              <a:ext uri="{FF2B5EF4-FFF2-40B4-BE49-F238E27FC236}">
                <a16:creationId xmlns=""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69863" y="2623182"/>
            <a:ext cx="1166981" cy="1804195"/>
            <a:chOff x="7478257" y="2193205"/>
            <a:chExt cx="452893" cy="700189"/>
          </a:xfrm>
        </p:grpSpPr>
        <p:sp>
          <p:nvSpPr>
            <p:cNvPr id="73" name="Oval 159">
              <a:extLst>
                <a:ext uri="{FF2B5EF4-FFF2-40B4-BE49-F238E27FC236}">
                  <a16:creationId xmlns=""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7">
              <a:extLst>
                <a:ext uri="{FF2B5EF4-FFF2-40B4-BE49-F238E27FC236}">
                  <a16:creationId xmlns=""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61">
            <a:extLst>
              <a:ext uri="{FF2B5EF4-FFF2-40B4-BE49-F238E27FC236}">
                <a16:creationId xmlns=""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76" name="Oval 162">
              <a:extLst>
                <a:ext uri="{FF2B5EF4-FFF2-40B4-BE49-F238E27FC236}">
                  <a16:creationId xmlns=""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=""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64">
            <a:extLst>
              <a:ext uri="{FF2B5EF4-FFF2-40B4-BE49-F238E27FC236}">
                <a16:creationId xmlns=""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836282" y="147292"/>
            <a:ext cx="880050" cy="1360590"/>
            <a:chOff x="7478257" y="2193205"/>
            <a:chExt cx="452893" cy="700189"/>
          </a:xfrm>
        </p:grpSpPr>
        <p:sp>
          <p:nvSpPr>
            <p:cNvPr id="79" name="Oval 165">
              <a:extLst>
                <a:ext uri="{FF2B5EF4-FFF2-40B4-BE49-F238E27FC236}">
                  <a16:creationId xmlns=""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7">
              <a:extLst>
                <a:ext uri="{FF2B5EF4-FFF2-40B4-BE49-F238E27FC236}">
                  <a16:creationId xmlns=""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TextBox 167">
            <a:extLst>
              <a:ext uri="{FF2B5EF4-FFF2-40B4-BE49-F238E27FC236}">
                <a16:creationId xmlns=""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2" name="TextBox 168">
            <a:extLst>
              <a:ext uri="{FF2B5EF4-FFF2-40B4-BE49-F238E27FC236}">
                <a16:creationId xmlns=""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36527" y="2840814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3" name="TextBox 169">
            <a:extLst>
              <a:ext uri="{FF2B5EF4-FFF2-40B4-BE49-F238E27FC236}">
                <a16:creationId xmlns=""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4" name="TextBox 170">
            <a:extLst>
              <a:ext uri="{FF2B5EF4-FFF2-40B4-BE49-F238E27FC236}">
                <a16:creationId xmlns=""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77145" y="292748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171">
            <a:extLst>
              <a:ext uri="{FF2B5EF4-FFF2-40B4-BE49-F238E27FC236}">
                <a16:creationId xmlns=""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453987" y="30766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173">
            <a:extLst>
              <a:ext uri="{FF2B5EF4-FFF2-40B4-BE49-F238E27FC236}">
                <a16:creationId xmlns=""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284720" y="38132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174">
            <a:extLst>
              <a:ext uri="{FF2B5EF4-FFF2-40B4-BE49-F238E27FC236}">
                <a16:creationId xmlns=""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Rectangle 175">
            <a:extLst>
              <a:ext uri="{FF2B5EF4-FFF2-40B4-BE49-F238E27FC236}">
                <a16:creationId xmlns=""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548006" y="2917597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176">
            <a:extLst>
              <a:ext uri="{FF2B5EF4-FFF2-40B4-BE49-F238E27FC236}">
                <a16:creationId xmlns=""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177">
            <a:extLst>
              <a:ext uri="{FF2B5EF4-FFF2-40B4-BE49-F238E27FC236}">
                <a16:creationId xmlns=""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61806" y="365419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178">
            <a:extLst>
              <a:ext uri="{FF2B5EF4-FFF2-40B4-BE49-F238E27FC236}">
                <a16:creationId xmlns=""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87">
            <a:extLst>
              <a:ext uri="{FF2B5EF4-FFF2-40B4-BE49-F238E27FC236}">
                <a16:creationId xmlns=""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663445" y="6213057"/>
            <a:ext cx="459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Modelo De Negócios</a:t>
            </a:r>
            <a:endParaRPr lang="pt-BR" sz="4000" b="1" dirty="0"/>
          </a:p>
        </p:txBody>
      </p:sp>
      <p:sp>
        <p:nvSpPr>
          <p:cNvPr id="1024" name="Retângulo 1023"/>
          <p:cNvSpPr/>
          <p:nvPr/>
        </p:nvSpPr>
        <p:spPr>
          <a:xfrm>
            <a:off x="243333" y="295595"/>
            <a:ext cx="2563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0" dirty="0" err="1" smtClean="0">
                <a:latin typeface="Arial Rounded MT Bold" panose="020F0704030504030204" pitchFamily="34" charset="0"/>
              </a:rPr>
              <a:t>Agi</a:t>
            </a:r>
            <a:r>
              <a:rPr lang="pt-BR" sz="5000" dirty="0" err="1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SUS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28072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Estruturas de Custo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Manutenção</a:t>
            </a:r>
          </a:p>
          <a:p>
            <a:r>
              <a:rPr lang="pt-BR" dirty="0" smtClean="0"/>
              <a:t>Publicidade</a:t>
            </a:r>
          </a:p>
          <a:p>
            <a:r>
              <a:rPr lang="pt-BR" dirty="0" smtClean="0"/>
              <a:t>Disponibilizar o </a:t>
            </a:r>
            <a:r>
              <a:rPr lang="pt-BR" dirty="0" err="1" smtClean="0"/>
              <a:t>App</a:t>
            </a:r>
            <a:r>
              <a:rPr lang="pt-BR" dirty="0" smtClean="0"/>
              <a:t> na plataforma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7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Dados Levantados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802064" cy="4528411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2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Dados Levantados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22" y="2045690"/>
            <a:ext cx="6691257" cy="3871016"/>
          </a:xfrm>
        </p:spPr>
      </p:pic>
    </p:spTree>
    <p:extLst>
      <p:ext uri="{BB962C8B-B14F-4D97-AF65-F5344CB8AC3E}">
        <p14:creationId xmlns:p14="http://schemas.microsoft.com/office/powerpoint/2010/main" val="40217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Dados Levantados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57" y="1355462"/>
            <a:ext cx="6305094" cy="5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Proposta de Valor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6546" y="1771837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Disponibilizar o tempo de espera e relação de especialidades no serviço público de saúde </a:t>
            </a:r>
          </a:p>
          <a:p>
            <a:r>
              <a:rPr lang="pt-BR" sz="2400" dirty="0" smtClean="0"/>
              <a:t>Orientar qual unidade de atendimento mais adequada (UBS, UPA, AMA...)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33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Segmento de Clientes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que utilização o Sistema Único de Saúde</a:t>
            </a:r>
          </a:p>
          <a:p>
            <a:r>
              <a:rPr lang="pt-BR" dirty="0" smtClean="0"/>
              <a:t>Gestores de unidade de saúde</a:t>
            </a:r>
          </a:p>
          <a:p>
            <a:r>
              <a:rPr lang="pt-BR" dirty="0" smtClean="0"/>
              <a:t>Médicos</a:t>
            </a:r>
          </a:p>
          <a:p>
            <a:r>
              <a:rPr lang="pt-BR" dirty="0" smtClean="0"/>
              <a:t>Órgãos Públicos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1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Relacionamento com Cliente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2444"/>
            <a:ext cx="10515600" cy="4351338"/>
          </a:xfrm>
        </p:spPr>
        <p:txBody>
          <a:bodyPr/>
          <a:lstStyle/>
          <a:p>
            <a:r>
              <a:rPr lang="pt-BR" dirty="0" smtClean="0"/>
              <a:t>Informações acessíveis sobre o serviço de saúde </a:t>
            </a:r>
          </a:p>
          <a:p>
            <a:r>
              <a:rPr lang="pt-BR" dirty="0" smtClean="0"/>
              <a:t>Melhor deslocamento para hospitais, UPA, AMA e UBS </a:t>
            </a:r>
          </a:p>
        </p:txBody>
      </p:sp>
    </p:spTree>
    <p:extLst>
      <p:ext uri="{BB962C8B-B14F-4D97-AF65-F5344CB8AC3E}">
        <p14:creationId xmlns:p14="http://schemas.microsoft.com/office/powerpoint/2010/main" val="32841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Canais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Hospitais </a:t>
            </a:r>
          </a:p>
          <a:p>
            <a:r>
              <a:rPr lang="pt-BR" dirty="0" smtClean="0"/>
              <a:t>IOS e Google Play (</a:t>
            </a:r>
            <a:r>
              <a:rPr lang="pt-BR" dirty="0" err="1" smtClean="0"/>
              <a:t>App</a:t>
            </a:r>
            <a:r>
              <a:rPr lang="pt-BR" dirty="0" smtClean="0"/>
              <a:t>)</a:t>
            </a:r>
          </a:p>
          <a:p>
            <a:r>
              <a:rPr lang="pt-BR" dirty="0" smtClean="0"/>
              <a:t>Agentes de Saúde</a:t>
            </a:r>
          </a:p>
          <a:p>
            <a:r>
              <a:rPr lang="pt-BR" dirty="0" smtClean="0"/>
              <a:t>UPA, AMA, 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6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Parcerias principais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Hospitais Públicos</a:t>
            </a:r>
          </a:p>
          <a:p>
            <a:r>
              <a:rPr lang="pt-BR" dirty="0" smtClean="0"/>
              <a:t>ONGs</a:t>
            </a:r>
          </a:p>
          <a:p>
            <a:r>
              <a:rPr lang="pt-BR" dirty="0" smtClean="0"/>
              <a:t>Centros Comunitários</a:t>
            </a:r>
          </a:p>
          <a:p>
            <a:r>
              <a:rPr lang="pt-BR" dirty="0" smtClean="0"/>
              <a:t>Subprefeituras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2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Atividades Principais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Disponibilizar informações, tempo de espera, distância e especialidades para que o paciente localize o ponto de atendimento mais próximo e adequado a sua necessidade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Recursos Principais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SQL</a:t>
            </a:r>
          </a:p>
          <a:p>
            <a:r>
              <a:rPr lang="pt-BR" dirty="0" smtClean="0"/>
              <a:t>REACT </a:t>
            </a:r>
            <a:r>
              <a:rPr lang="pt-BR" dirty="0" smtClean="0"/>
              <a:t>NATIVE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6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Fontes de Receita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Compartilhamentos de informações básicas sobre os pacientes, pois seriam potenciais clientes para laboratórios e Farmácias</a:t>
            </a:r>
          </a:p>
          <a:p>
            <a:r>
              <a:rPr lang="pt-BR" dirty="0" smtClean="0"/>
              <a:t>Propagandas relacionadas a Saúde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184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Century Gothic</vt:lpstr>
      <vt:lpstr>Noto Sans</vt:lpstr>
      <vt:lpstr>Open Sans</vt:lpstr>
      <vt:lpstr>Wingdings 3</vt:lpstr>
      <vt:lpstr>Tema do Office</vt:lpstr>
      <vt:lpstr>Cacho</vt:lpstr>
      <vt:lpstr>Apresentação do PowerPoint</vt:lpstr>
      <vt:lpstr>Proposta de Valor</vt:lpstr>
      <vt:lpstr>Segmento de Clientes</vt:lpstr>
      <vt:lpstr>Relacionamento com Cliente</vt:lpstr>
      <vt:lpstr>Canais</vt:lpstr>
      <vt:lpstr>Parcerias principais</vt:lpstr>
      <vt:lpstr>Atividades Principais</vt:lpstr>
      <vt:lpstr>Recursos Principais</vt:lpstr>
      <vt:lpstr>Fontes de Receita</vt:lpstr>
      <vt:lpstr>Estruturas de Custo</vt:lpstr>
      <vt:lpstr>Dados Levantados</vt:lpstr>
      <vt:lpstr>Dados Levantados</vt:lpstr>
      <vt:lpstr>Dados Levantados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Negócios</dc:title>
  <dc:creator>lab7aluno</dc:creator>
  <cp:lastModifiedBy>lab7aluno</cp:lastModifiedBy>
  <cp:revision>17</cp:revision>
  <dcterms:created xsi:type="dcterms:W3CDTF">2020-03-07T15:49:46Z</dcterms:created>
  <dcterms:modified xsi:type="dcterms:W3CDTF">2020-03-07T19:33:28Z</dcterms:modified>
</cp:coreProperties>
</file>