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2" r:id="rId5"/>
    <p:sldId id="260" r:id="rId6"/>
    <p:sldId id="265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5BEC2-E1B4-452F-B8E1-064E19518FA6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A013E-B72E-4223-88C8-9D093E0F01B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791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9A013E-B72E-4223-88C8-9D093E0F01B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638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04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45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14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03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56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46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100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20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65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41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B61B-DF3F-473B-A779-33AFE580F284}" type="datetimeFigureOut">
              <a:rPr lang="pt-BR" smtClean="0"/>
              <a:t>31/03/2015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BB5B-5D36-4633-93B7-00F33073778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8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pt-BR" sz="8000" dirty="0" smtClean="0"/>
          </a:p>
          <a:p>
            <a:pPr marL="0" indent="0" algn="ctr">
              <a:buNone/>
            </a:pPr>
            <a:r>
              <a:rPr lang="pt-BR" sz="10300" dirty="0" smtClean="0">
                <a:solidFill>
                  <a:srgbClr val="FF0000"/>
                </a:solidFill>
              </a:rPr>
              <a:t>Ácidos Nucleicos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							Pág. 109</a:t>
            </a:r>
          </a:p>
          <a:p>
            <a:pPr marL="0" indent="0">
              <a:buNone/>
            </a:pPr>
            <a:r>
              <a:rPr lang="pt-BR" dirty="0" smtClean="0"/>
              <a:t>				</a:t>
            </a:r>
            <a:r>
              <a:rPr lang="pt-BR" dirty="0" smtClean="0">
                <a:solidFill>
                  <a:srgbClr val="00B050"/>
                </a:solidFill>
              </a:rPr>
              <a:t>Profa. Márcia</a:t>
            </a:r>
            <a:endParaRPr lang="pt-BR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48680"/>
            <a:ext cx="22098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933056"/>
            <a:ext cx="18859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45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260648"/>
            <a:ext cx="8424936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pt-BR" sz="3600" dirty="0" smtClean="0"/>
              <a:t>São polímeros de nucleotídeos.</a:t>
            </a:r>
          </a:p>
          <a:p>
            <a:r>
              <a:rPr lang="pt-BR" sz="3600" dirty="0" smtClean="0">
                <a:solidFill>
                  <a:srgbClr val="FF0000"/>
                </a:solidFill>
              </a:rPr>
              <a:t>Tipos   </a:t>
            </a:r>
            <a:r>
              <a:rPr lang="pt-BR" sz="3600" dirty="0" smtClean="0"/>
              <a:t>ácido desoxirribonucleico </a:t>
            </a:r>
            <a:r>
              <a:rPr lang="pt-BR" sz="3600" dirty="0" smtClean="0">
                <a:solidFill>
                  <a:srgbClr val="00B050"/>
                </a:solidFill>
              </a:rPr>
              <a:t>(DNA)</a:t>
            </a:r>
            <a:endParaRPr lang="pt-BR" sz="3600" dirty="0" smtClean="0"/>
          </a:p>
          <a:p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smtClean="0">
                <a:solidFill>
                  <a:srgbClr val="FF0000"/>
                </a:solidFill>
              </a:rPr>
              <a:t>            </a:t>
            </a:r>
            <a:r>
              <a:rPr lang="pt-BR" sz="3600" dirty="0" smtClean="0"/>
              <a:t>ácido ribonucleico </a:t>
            </a:r>
            <a:r>
              <a:rPr lang="pt-BR" sz="3600" dirty="0" smtClean="0">
                <a:solidFill>
                  <a:srgbClr val="00B050"/>
                </a:solidFill>
              </a:rPr>
              <a:t>(RNA)</a:t>
            </a:r>
          </a:p>
          <a:p>
            <a:r>
              <a:rPr lang="pt-BR" sz="3600" dirty="0" smtClean="0">
                <a:solidFill>
                  <a:srgbClr val="FF0000"/>
                </a:solidFill>
              </a:rPr>
              <a:t>Componentes dos ácidos nucleicos</a:t>
            </a:r>
          </a:p>
          <a:p>
            <a:r>
              <a:rPr lang="pt-BR" sz="3600" i="1" dirty="0" smtClean="0">
                <a:solidFill>
                  <a:srgbClr val="00B0F0"/>
                </a:solidFill>
              </a:rPr>
              <a:t>Nucleotídeo</a:t>
            </a:r>
          </a:p>
          <a:p>
            <a:r>
              <a:rPr lang="pt-BR" sz="3600" dirty="0">
                <a:solidFill>
                  <a:srgbClr val="00B0F0"/>
                </a:solidFill>
              </a:rPr>
              <a:t> </a:t>
            </a:r>
            <a:r>
              <a:rPr lang="pt-BR" sz="3600" dirty="0" smtClean="0">
                <a:solidFill>
                  <a:srgbClr val="00B0F0"/>
                </a:solidFill>
              </a:rPr>
              <a:t>       </a:t>
            </a:r>
            <a:r>
              <a:rPr lang="pt-BR" sz="3200" dirty="0" smtClean="0">
                <a:solidFill>
                  <a:schemeClr val="tx1"/>
                </a:solidFill>
              </a:rPr>
              <a:t>ácido</a:t>
            </a:r>
          </a:p>
          <a:p>
            <a:r>
              <a:rPr lang="pt-BR" sz="3200" dirty="0">
                <a:solidFill>
                  <a:schemeClr val="tx1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       fosfórico</a:t>
            </a:r>
          </a:p>
          <a:p>
            <a:endParaRPr lang="pt-BR" sz="3600" dirty="0">
              <a:solidFill>
                <a:schemeClr val="tx1"/>
              </a:solidFill>
            </a:endParaRPr>
          </a:p>
          <a:p>
            <a:r>
              <a:rPr lang="pt-BR" sz="3600" dirty="0">
                <a:solidFill>
                  <a:schemeClr val="tx1"/>
                </a:solidFill>
              </a:rPr>
              <a:t>	</a:t>
            </a:r>
            <a:r>
              <a:rPr lang="pt-BR" sz="3600" dirty="0" smtClean="0">
                <a:solidFill>
                  <a:schemeClr val="tx1"/>
                </a:solidFill>
              </a:rPr>
              <a:t>	         pentose</a:t>
            </a:r>
          </a:p>
          <a:p>
            <a:endParaRPr lang="pt-BR" sz="3600" dirty="0">
              <a:solidFill>
                <a:schemeClr val="tx1"/>
              </a:solidFill>
            </a:endParaRPr>
          </a:p>
          <a:p>
            <a:r>
              <a:rPr lang="pt-BR" sz="3600" dirty="0">
                <a:solidFill>
                  <a:schemeClr val="tx1"/>
                </a:solidFill>
              </a:rPr>
              <a:t>	</a:t>
            </a:r>
            <a:r>
              <a:rPr lang="pt-BR" sz="3600" dirty="0" smtClean="0">
                <a:solidFill>
                  <a:schemeClr val="tx1"/>
                </a:solidFill>
              </a:rPr>
              <a:t>				   base nitrogenada	</a:t>
            </a:r>
          </a:p>
        </p:txBody>
      </p:sp>
      <p:sp>
        <p:nvSpPr>
          <p:cNvPr id="3" name="Chave esquerda 2"/>
          <p:cNvSpPr/>
          <p:nvPr/>
        </p:nvSpPr>
        <p:spPr>
          <a:xfrm>
            <a:off x="1475656" y="908720"/>
            <a:ext cx="45719" cy="93610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lipse 3"/>
          <p:cNvSpPr/>
          <p:nvPr/>
        </p:nvSpPr>
        <p:spPr>
          <a:xfrm>
            <a:off x="755576" y="2996952"/>
            <a:ext cx="1800200" cy="172819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004048" y="5661248"/>
            <a:ext cx="3456384" cy="72008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Pentágono regular 6"/>
          <p:cNvSpPr/>
          <p:nvPr/>
        </p:nvSpPr>
        <p:spPr>
          <a:xfrm>
            <a:off x="2943525" y="4293096"/>
            <a:ext cx="1656184" cy="1368152"/>
          </a:xfrm>
          <a:prstGeom prst="pentagon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/>
          <p:cNvCxnSpPr>
            <a:stCxn id="4" idx="5"/>
            <a:endCxn id="7" idx="1"/>
          </p:cNvCxnSpPr>
          <p:nvPr/>
        </p:nvCxnSpPr>
        <p:spPr>
          <a:xfrm>
            <a:off x="2292143" y="4472056"/>
            <a:ext cx="651384" cy="3436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7" idx="4"/>
          </p:cNvCxnSpPr>
          <p:nvPr/>
        </p:nvCxnSpPr>
        <p:spPr>
          <a:xfrm>
            <a:off x="4283405" y="5661245"/>
            <a:ext cx="720643" cy="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202332"/>
            <a:ext cx="8784976" cy="6597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65362"/>
              </p:ext>
            </p:extLst>
          </p:nvPr>
        </p:nvGraphicFramePr>
        <p:xfrm>
          <a:off x="1391815" y="404664"/>
          <a:ext cx="6144345" cy="2776347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2048115"/>
                <a:gridCol w="2048115"/>
                <a:gridCol w="2048115"/>
              </a:tblGrid>
              <a:tr h="3966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Componentes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DNA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RNA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glicídio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desoxirribose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ribose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Ácido fosfórico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sim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Bases nitrogenadas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Citosina   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Guanina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Adenina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21"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            Timina        </a:t>
                      </a:r>
                      <a:r>
                        <a:rPr lang="pt-BR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          Uracila        U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CaixaDeTexto 3"/>
          <p:cNvSpPr txBox="1"/>
          <p:nvPr/>
        </p:nvSpPr>
        <p:spPr>
          <a:xfrm>
            <a:off x="323528" y="3501008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Bases 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75656" y="3501008"/>
            <a:ext cx="352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</a:t>
            </a:r>
            <a:r>
              <a:rPr lang="pt-BR" sz="3200" dirty="0" smtClean="0"/>
              <a:t>Púricas – A, G</a:t>
            </a:r>
          </a:p>
          <a:p>
            <a:r>
              <a:rPr lang="pt-BR" sz="3200" dirty="0"/>
              <a:t> </a:t>
            </a:r>
            <a:r>
              <a:rPr lang="pt-BR" sz="3200" dirty="0" smtClean="0"/>
              <a:t>Pirimídicas – C, T, U</a:t>
            </a:r>
          </a:p>
        </p:txBody>
      </p:sp>
      <p:sp>
        <p:nvSpPr>
          <p:cNvPr id="8" name="Chave esquerda 7"/>
          <p:cNvSpPr/>
          <p:nvPr/>
        </p:nvSpPr>
        <p:spPr>
          <a:xfrm>
            <a:off x="1619672" y="3501008"/>
            <a:ext cx="45719" cy="1077218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23528" y="4725144"/>
            <a:ext cx="8280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Estrutura espacial dos ácidos nucleicos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RNA - </a:t>
            </a:r>
            <a:r>
              <a:rPr lang="pt-BR" sz="3200" dirty="0" smtClean="0"/>
              <a:t>fita simples de nucleotídeos</a:t>
            </a:r>
          </a:p>
          <a:p>
            <a:r>
              <a:rPr lang="pt-BR" sz="3200" dirty="0" smtClean="0">
                <a:solidFill>
                  <a:srgbClr val="FF0000"/>
                </a:solidFill>
              </a:rPr>
              <a:t>DNA - </a:t>
            </a:r>
            <a:r>
              <a:rPr lang="pt-BR" sz="3200" dirty="0" smtClean="0"/>
              <a:t>cadeia dupla de nucleotídeos em forma de </a:t>
            </a:r>
          </a:p>
          <a:p>
            <a:r>
              <a:rPr lang="pt-BR" sz="3200" dirty="0" smtClean="0"/>
              <a:t>           hélice</a:t>
            </a:r>
          </a:p>
        </p:txBody>
      </p:sp>
    </p:spTree>
    <p:extLst>
      <p:ext uri="{BB962C8B-B14F-4D97-AF65-F5344CB8AC3E}">
        <p14:creationId xmlns:p14="http://schemas.microsoft.com/office/powerpoint/2010/main" val="1323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2743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72816"/>
            <a:ext cx="3668290" cy="366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79512" y="116632"/>
            <a:ext cx="8640960" cy="64807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826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96919"/>
            <a:ext cx="4896544" cy="4315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04825"/>
            <a:ext cx="55054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179512" y="116632"/>
            <a:ext cx="8784976" cy="6480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91680" y="504825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</a:t>
            </a:r>
            <a:r>
              <a:rPr lang="pt-BR" sz="2800" dirty="0" smtClean="0">
                <a:solidFill>
                  <a:srgbClr val="FF0000"/>
                </a:solidFill>
              </a:rPr>
              <a:t>RNA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28184" y="33265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           DNA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648"/>
            <a:ext cx="5616624" cy="6249482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3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9512" y="333044"/>
            <a:ext cx="8856984" cy="60631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DNA </a:t>
            </a:r>
            <a:r>
              <a:rPr lang="pt-BR" sz="3600" dirty="0" smtClean="0"/>
              <a:t>-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principal constituinte dos cromossomos</a:t>
            </a:r>
          </a:p>
          <a:p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smtClean="0">
                <a:solidFill>
                  <a:srgbClr val="FF0000"/>
                </a:solidFill>
              </a:rPr>
              <a:t>        </a:t>
            </a:r>
            <a:r>
              <a:rPr lang="pt-BR" sz="3600" dirty="0" smtClean="0"/>
              <a:t>- fazem cópias de si mesmos (</a:t>
            </a:r>
            <a:r>
              <a:rPr lang="pt-BR" sz="3600" dirty="0" smtClean="0">
                <a:solidFill>
                  <a:srgbClr val="FF0000"/>
                </a:solidFill>
              </a:rPr>
              <a:t>duplicação</a:t>
            </a:r>
            <a:r>
              <a:rPr lang="pt-BR" sz="3600" dirty="0" smtClean="0"/>
              <a:t>)</a:t>
            </a:r>
          </a:p>
          <a:p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smtClean="0">
                <a:solidFill>
                  <a:srgbClr val="FF0000"/>
                </a:solidFill>
              </a:rPr>
              <a:t>          </a:t>
            </a:r>
            <a:r>
              <a:rPr lang="pt-BR" sz="3600" dirty="0" smtClean="0"/>
              <a:t>que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mantém as características hereditá-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rias.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- produz molécula de RNA que migram p</a:t>
            </a:r>
            <a:r>
              <a:rPr lang="pt-BR" sz="3600" u="sng" dirty="0" smtClean="0"/>
              <a:t>a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ra o citoplasma e controlam a produção 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de proteínas.</a:t>
            </a:r>
          </a:p>
          <a:p>
            <a:r>
              <a:rPr lang="pt-BR" sz="3600" dirty="0" smtClean="0">
                <a:solidFill>
                  <a:srgbClr val="FF0000"/>
                </a:solidFill>
              </a:rPr>
              <a:t>Gene</a:t>
            </a:r>
            <a:r>
              <a:rPr lang="pt-BR" sz="3600" dirty="0" smtClean="0"/>
              <a:t> – pedaços de DNA</a:t>
            </a:r>
          </a:p>
          <a:p>
            <a:r>
              <a:rPr lang="pt-BR" sz="3600" dirty="0" smtClean="0">
                <a:solidFill>
                  <a:srgbClr val="FF0000"/>
                </a:solidFill>
              </a:rPr>
              <a:t>DNA      </a:t>
            </a:r>
            <a:r>
              <a:rPr lang="pt-BR" sz="3600" dirty="0" smtClean="0"/>
              <a:t>fabrica      </a:t>
            </a:r>
            <a:r>
              <a:rPr lang="pt-BR" sz="3600" dirty="0" smtClean="0">
                <a:solidFill>
                  <a:srgbClr val="FF0000"/>
                </a:solidFill>
              </a:rPr>
              <a:t>RNA      </a:t>
            </a:r>
            <a:r>
              <a:rPr lang="pt-BR" sz="3600" dirty="0" smtClean="0"/>
              <a:t>controla     </a:t>
            </a:r>
            <a:r>
              <a:rPr lang="pt-BR" sz="3600" dirty="0" smtClean="0">
                <a:solidFill>
                  <a:srgbClr val="FF0000"/>
                </a:solidFill>
              </a:rPr>
              <a:t>enzima</a:t>
            </a:r>
          </a:p>
          <a:p>
            <a:r>
              <a:rPr lang="pt-BR" sz="2000" dirty="0" smtClean="0">
                <a:solidFill>
                  <a:schemeClr val="accent5"/>
                </a:solidFill>
              </a:rPr>
              <a:t> (gene)</a:t>
            </a:r>
          </a:p>
          <a:p>
            <a:r>
              <a:rPr lang="pt-BR" sz="3600" dirty="0" smtClean="0">
                <a:solidFill>
                  <a:srgbClr val="FF0000"/>
                </a:solidFill>
              </a:rPr>
              <a:t>Mutação</a:t>
            </a:r>
            <a:r>
              <a:rPr lang="pt-BR" sz="3600" dirty="0" smtClean="0"/>
              <a:t> – erro na duplicação</a:t>
            </a:r>
            <a:endParaRPr lang="pt-BR" sz="800" dirty="0" smtClean="0"/>
          </a:p>
          <a:p>
            <a:endParaRPr lang="pt-BR" sz="800" dirty="0">
              <a:solidFill>
                <a:srgbClr val="FF0000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1187624" y="5229200"/>
            <a:ext cx="2448272" cy="6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4499992" y="5229200"/>
            <a:ext cx="2520280" cy="6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51520" y="332656"/>
            <a:ext cx="8640960" cy="6186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Duplicação</a:t>
            </a:r>
            <a:r>
              <a:rPr lang="pt-BR" sz="3600" dirty="0" smtClean="0"/>
              <a:t> - DNA faz DNA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- permite a distribuição de informações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  idênticas para as céls. filhas e descen-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  dentes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- ocorre no núcleo</a:t>
            </a:r>
          </a:p>
          <a:p>
            <a:endParaRPr lang="pt-BR" sz="3600" dirty="0" smtClean="0"/>
          </a:p>
          <a:p>
            <a:r>
              <a:rPr lang="pt-BR" sz="3600" dirty="0" smtClean="0">
                <a:solidFill>
                  <a:srgbClr val="FF0000"/>
                </a:solidFill>
              </a:rPr>
              <a:t>Transcrição</a:t>
            </a:r>
            <a:r>
              <a:rPr lang="pt-BR" sz="3600" dirty="0" smtClean="0"/>
              <a:t> - DNA faz RNA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- ocorre no núcleo</a:t>
            </a:r>
          </a:p>
          <a:p>
            <a:endParaRPr lang="pt-BR" sz="3600" dirty="0" smtClean="0"/>
          </a:p>
          <a:p>
            <a:r>
              <a:rPr lang="pt-BR" sz="3600" dirty="0" smtClean="0">
                <a:solidFill>
                  <a:srgbClr val="FF0000"/>
                </a:solidFill>
              </a:rPr>
              <a:t>Tradução</a:t>
            </a:r>
            <a:r>
              <a:rPr lang="pt-BR" sz="3600" dirty="0" smtClean="0"/>
              <a:t> - RNA,  no </a:t>
            </a:r>
            <a:r>
              <a:rPr lang="pt-BR" sz="3600" u="sng" dirty="0" smtClean="0"/>
              <a:t>citoplasma</a:t>
            </a:r>
            <a:r>
              <a:rPr lang="pt-BR" sz="3600" dirty="0" smtClean="0"/>
              <a:t>  coordena a 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   síntese de proteínas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51953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332656"/>
            <a:ext cx="8424936" cy="61863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FF0000"/>
                </a:solidFill>
              </a:rPr>
              <a:t>Tarefa</a:t>
            </a:r>
            <a:endParaRPr lang="pt-BR" sz="3600" dirty="0" smtClean="0">
              <a:solidFill>
                <a:srgbClr val="FF0000"/>
              </a:solidFill>
            </a:endParaRPr>
          </a:p>
          <a:p>
            <a:r>
              <a:rPr lang="pt-BR" sz="3600" smtClean="0">
                <a:solidFill>
                  <a:srgbClr val="0070C0"/>
                </a:solidFill>
              </a:rPr>
              <a:t> </a:t>
            </a:r>
            <a:endParaRPr lang="pt-BR" sz="3600" smtClean="0"/>
          </a:p>
          <a:p>
            <a:r>
              <a:rPr lang="pt-BR" sz="3600" dirty="0" smtClean="0">
                <a:solidFill>
                  <a:srgbClr val="0070C0"/>
                </a:solidFill>
              </a:rPr>
              <a:t>Livro Texto </a:t>
            </a:r>
            <a:r>
              <a:rPr lang="pt-BR" sz="3600" dirty="0" smtClean="0"/>
              <a:t>– pág. 112 – ex. 17 e 23</a:t>
            </a:r>
          </a:p>
          <a:p>
            <a:r>
              <a:rPr lang="pt-BR" sz="3600" dirty="0" smtClean="0"/>
              <a:t>                    </a:t>
            </a:r>
            <a:r>
              <a:rPr lang="pt-BR" sz="3600" dirty="0" smtClean="0"/>
              <a:t>– pág. 114 – exs. </a:t>
            </a:r>
            <a:r>
              <a:rPr lang="pt-BR" sz="3600" dirty="0" smtClean="0"/>
              <a:t>13, 14 e 16</a:t>
            </a:r>
            <a:endParaRPr lang="pt-BR" sz="3600" dirty="0" smtClean="0"/>
          </a:p>
          <a:p>
            <a:r>
              <a:rPr lang="pt-BR" sz="3600" dirty="0" smtClean="0"/>
              <a:t>                    – pág. 116 – exs. 22, 23 e 24</a:t>
            </a:r>
          </a:p>
          <a:p>
            <a:r>
              <a:rPr lang="pt-BR" sz="3600" dirty="0" smtClean="0"/>
              <a:t>                    – pág. 118 – ex. 41</a:t>
            </a:r>
          </a:p>
          <a:p>
            <a:r>
              <a:rPr lang="pt-BR" sz="3600" dirty="0"/>
              <a:t> </a:t>
            </a:r>
            <a:r>
              <a:rPr lang="pt-BR" sz="3600" dirty="0" smtClean="0"/>
              <a:t>                   – pág. 120 – </a:t>
            </a:r>
            <a:r>
              <a:rPr lang="pt-BR" sz="3600" dirty="0" smtClean="0"/>
              <a:t>ex. </a:t>
            </a:r>
            <a:r>
              <a:rPr lang="pt-BR" sz="3600" dirty="0" smtClean="0"/>
              <a:t>49 </a:t>
            </a:r>
          </a:p>
          <a:p>
            <a:endParaRPr lang="pt-BR" sz="3600" dirty="0"/>
          </a:p>
          <a:p>
            <a:r>
              <a:rPr lang="pt-BR" sz="3600" i="1" dirty="0" smtClean="0">
                <a:solidFill>
                  <a:srgbClr val="00B050"/>
                </a:solidFill>
              </a:rPr>
              <a:t>Exercícios dados na sala.</a:t>
            </a:r>
          </a:p>
          <a:p>
            <a:r>
              <a:rPr lang="pt-BR" sz="3600" dirty="0" smtClean="0"/>
              <a:t>Ex. Determine o número de citosinas numa cadeia de DNA com 15% de timinas.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2928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289</Words>
  <Application>Microsoft Office PowerPoint</Application>
  <PresentationFormat>Apresentação na tela 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Márcia Rosa</dc:creator>
  <cp:lastModifiedBy>Marcia Rosa</cp:lastModifiedBy>
  <cp:revision>19</cp:revision>
  <dcterms:created xsi:type="dcterms:W3CDTF">2012-04-22T02:49:13Z</dcterms:created>
  <dcterms:modified xsi:type="dcterms:W3CDTF">2015-03-31T13:29:59Z</dcterms:modified>
</cp:coreProperties>
</file>