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C051D-9767-452E-87C8-FD52F6430E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645A4F-2B6E-40A4-AA14-88ACEEA1275C}">
      <dgm:prSet/>
      <dgm:spPr/>
      <dgm:t>
        <a:bodyPr/>
        <a:lstStyle/>
        <a:p>
          <a:r>
            <a:rPr lang="pt-BR"/>
            <a:t>=SOMA(Faixa de Célula) – Soma os valores compreendidos na faixa de células.</a:t>
          </a:r>
          <a:endParaRPr lang="en-US"/>
        </a:p>
      </dgm:t>
    </dgm:pt>
    <dgm:pt modelId="{C04E5301-6FB7-4C99-BBB0-CD036A741063}" type="parTrans" cxnId="{5737AD90-56A1-4B72-B38E-02FFCDC8515C}">
      <dgm:prSet/>
      <dgm:spPr/>
      <dgm:t>
        <a:bodyPr/>
        <a:lstStyle/>
        <a:p>
          <a:endParaRPr lang="en-US"/>
        </a:p>
      </dgm:t>
    </dgm:pt>
    <dgm:pt modelId="{472C281A-0550-4843-9008-7CD45ABAA6B0}" type="sibTrans" cxnId="{5737AD90-56A1-4B72-B38E-02FFCDC8515C}">
      <dgm:prSet/>
      <dgm:spPr/>
      <dgm:t>
        <a:bodyPr/>
        <a:lstStyle/>
        <a:p>
          <a:endParaRPr lang="en-US"/>
        </a:p>
      </dgm:t>
    </dgm:pt>
    <dgm:pt modelId="{E77F3049-65B8-4AF6-82DF-7E1447196B50}">
      <dgm:prSet/>
      <dgm:spPr/>
      <dgm:t>
        <a:bodyPr/>
        <a:lstStyle/>
        <a:p>
          <a:r>
            <a:rPr lang="pt-BR"/>
            <a:t>=MÉDIA(Faixa de Célula) – Calcula a média aritmética dos valores compreendidos na faixa de células.</a:t>
          </a:r>
          <a:endParaRPr lang="en-US"/>
        </a:p>
      </dgm:t>
    </dgm:pt>
    <dgm:pt modelId="{521E9666-8578-4AFD-8310-86987BFF6AF4}" type="parTrans" cxnId="{4357FD53-2F22-4ED1-8126-FDA4A188FCB1}">
      <dgm:prSet/>
      <dgm:spPr/>
      <dgm:t>
        <a:bodyPr/>
        <a:lstStyle/>
        <a:p>
          <a:endParaRPr lang="en-US"/>
        </a:p>
      </dgm:t>
    </dgm:pt>
    <dgm:pt modelId="{D4EADC8C-73D5-43CF-A141-BBF7786D1A67}" type="sibTrans" cxnId="{4357FD53-2F22-4ED1-8126-FDA4A188FCB1}">
      <dgm:prSet/>
      <dgm:spPr/>
      <dgm:t>
        <a:bodyPr/>
        <a:lstStyle/>
        <a:p>
          <a:endParaRPr lang="en-US"/>
        </a:p>
      </dgm:t>
    </dgm:pt>
    <dgm:pt modelId="{BB70BF42-14D1-4C41-8668-75EFD51D2A6D}">
      <dgm:prSet/>
      <dgm:spPr/>
      <dgm:t>
        <a:bodyPr/>
        <a:lstStyle/>
        <a:p>
          <a:r>
            <a:rPr lang="pt-BR"/>
            <a:t>=MÁXIMO(Faixa de Célula) - Retorna o maior valor compreendido na faixa de células.</a:t>
          </a:r>
          <a:endParaRPr lang="en-US"/>
        </a:p>
      </dgm:t>
    </dgm:pt>
    <dgm:pt modelId="{E344F708-1F6A-46DF-A9E7-3C52C07E07A9}" type="parTrans" cxnId="{741AF240-CA34-4E3B-B054-D1B89B420B23}">
      <dgm:prSet/>
      <dgm:spPr/>
      <dgm:t>
        <a:bodyPr/>
        <a:lstStyle/>
        <a:p>
          <a:endParaRPr lang="en-US"/>
        </a:p>
      </dgm:t>
    </dgm:pt>
    <dgm:pt modelId="{6AAA32CB-F351-4ABF-88F2-A712AA69ACC6}" type="sibTrans" cxnId="{741AF240-CA34-4E3B-B054-D1B89B420B23}">
      <dgm:prSet/>
      <dgm:spPr/>
      <dgm:t>
        <a:bodyPr/>
        <a:lstStyle/>
        <a:p>
          <a:endParaRPr lang="en-US"/>
        </a:p>
      </dgm:t>
    </dgm:pt>
    <dgm:pt modelId="{56BBA9AC-9E31-4D2B-8172-CC0B48F73DFF}">
      <dgm:prSet/>
      <dgm:spPr/>
      <dgm:t>
        <a:bodyPr/>
        <a:lstStyle/>
        <a:p>
          <a:r>
            <a:rPr lang="pt-BR"/>
            <a:t>=MÍNIMO(Faixa de Célula) – Retorna o menor valor compreendido na faixa de células.</a:t>
          </a:r>
          <a:endParaRPr lang="en-US"/>
        </a:p>
      </dgm:t>
    </dgm:pt>
    <dgm:pt modelId="{7501DAE4-71CB-41C0-9925-E6409999BD74}" type="parTrans" cxnId="{966D9DDC-1D00-4350-B3AD-F93FDB139011}">
      <dgm:prSet/>
      <dgm:spPr/>
      <dgm:t>
        <a:bodyPr/>
        <a:lstStyle/>
        <a:p>
          <a:endParaRPr lang="en-US"/>
        </a:p>
      </dgm:t>
    </dgm:pt>
    <dgm:pt modelId="{40AA3F7A-E1F7-415D-AC22-B209B7D5FCE6}" type="sibTrans" cxnId="{966D9DDC-1D00-4350-B3AD-F93FDB139011}">
      <dgm:prSet/>
      <dgm:spPr/>
      <dgm:t>
        <a:bodyPr/>
        <a:lstStyle/>
        <a:p>
          <a:endParaRPr lang="en-US"/>
        </a:p>
      </dgm:t>
    </dgm:pt>
    <dgm:pt modelId="{3177E4E4-9982-40C7-ADB2-9B5DC437F870}" type="pres">
      <dgm:prSet presAssocID="{211C051D-9767-452E-87C8-FD52F6430E3F}" presName="linear" presStyleCnt="0">
        <dgm:presLayoutVars>
          <dgm:animLvl val="lvl"/>
          <dgm:resizeHandles val="exact"/>
        </dgm:presLayoutVars>
      </dgm:prSet>
      <dgm:spPr/>
    </dgm:pt>
    <dgm:pt modelId="{491A3022-FC21-4A53-A2E3-80CEC6A18127}" type="pres">
      <dgm:prSet presAssocID="{A1645A4F-2B6E-40A4-AA14-88ACEEA127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A97054-7131-48F9-B9B5-F68DE64B220E}" type="pres">
      <dgm:prSet presAssocID="{472C281A-0550-4843-9008-7CD45ABAA6B0}" presName="spacer" presStyleCnt="0"/>
      <dgm:spPr/>
    </dgm:pt>
    <dgm:pt modelId="{03D14023-4F11-480E-8866-B1C6D42253DA}" type="pres">
      <dgm:prSet presAssocID="{E77F3049-65B8-4AF6-82DF-7E1447196B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05C502-A9FD-4AB1-B6F8-41C173440763}" type="pres">
      <dgm:prSet presAssocID="{D4EADC8C-73D5-43CF-A141-BBF7786D1A67}" presName="spacer" presStyleCnt="0"/>
      <dgm:spPr/>
    </dgm:pt>
    <dgm:pt modelId="{9F0D6BA4-C217-46F8-930C-5704E844B437}" type="pres">
      <dgm:prSet presAssocID="{BB70BF42-14D1-4C41-8668-75EFD51D2A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F83679-86A3-449A-8F57-3872C51338C8}" type="pres">
      <dgm:prSet presAssocID="{6AAA32CB-F351-4ABF-88F2-A712AA69ACC6}" presName="spacer" presStyleCnt="0"/>
      <dgm:spPr/>
    </dgm:pt>
    <dgm:pt modelId="{F2465138-5B40-4645-9895-D01CB9573035}" type="pres">
      <dgm:prSet presAssocID="{56BBA9AC-9E31-4D2B-8172-CC0B48F73D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894411-EA26-45A1-9A4E-C457AD46C4F3}" type="presOf" srcId="{BB70BF42-14D1-4C41-8668-75EFD51D2A6D}" destId="{9F0D6BA4-C217-46F8-930C-5704E844B437}" srcOrd="0" destOrd="0" presId="urn:microsoft.com/office/officeart/2005/8/layout/vList2"/>
    <dgm:cxn modelId="{98AEE119-8C34-43CC-8D9A-6F1733D9FFC8}" type="presOf" srcId="{E77F3049-65B8-4AF6-82DF-7E1447196B50}" destId="{03D14023-4F11-480E-8866-B1C6D42253DA}" srcOrd="0" destOrd="0" presId="urn:microsoft.com/office/officeart/2005/8/layout/vList2"/>
    <dgm:cxn modelId="{741AF240-CA34-4E3B-B054-D1B89B420B23}" srcId="{211C051D-9767-452E-87C8-FD52F6430E3F}" destId="{BB70BF42-14D1-4C41-8668-75EFD51D2A6D}" srcOrd="2" destOrd="0" parTransId="{E344F708-1F6A-46DF-A9E7-3C52C07E07A9}" sibTransId="{6AAA32CB-F351-4ABF-88F2-A712AA69ACC6}"/>
    <dgm:cxn modelId="{4357FD53-2F22-4ED1-8126-FDA4A188FCB1}" srcId="{211C051D-9767-452E-87C8-FD52F6430E3F}" destId="{E77F3049-65B8-4AF6-82DF-7E1447196B50}" srcOrd="1" destOrd="0" parTransId="{521E9666-8578-4AFD-8310-86987BFF6AF4}" sibTransId="{D4EADC8C-73D5-43CF-A141-BBF7786D1A67}"/>
    <dgm:cxn modelId="{5737AD90-56A1-4B72-B38E-02FFCDC8515C}" srcId="{211C051D-9767-452E-87C8-FD52F6430E3F}" destId="{A1645A4F-2B6E-40A4-AA14-88ACEEA1275C}" srcOrd="0" destOrd="0" parTransId="{C04E5301-6FB7-4C99-BBB0-CD036A741063}" sibTransId="{472C281A-0550-4843-9008-7CD45ABAA6B0}"/>
    <dgm:cxn modelId="{D62C67A2-37A5-4D2D-AFFB-9D14E0D7E122}" type="presOf" srcId="{211C051D-9767-452E-87C8-FD52F6430E3F}" destId="{3177E4E4-9982-40C7-ADB2-9B5DC437F870}" srcOrd="0" destOrd="0" presId="urn:microsoft.com/office/officeart/2005/8/layout/vList2"/>
    <dgm:cxn modelId="{966D9DDC-1D00-4350-B3AD-F93FDB139011}" srcId="{211C051D-9767-452E-87C8-FD52F6430E3F}" destId="{56BBA9AC-9E31-4D2B-8172-CC0B48F73DFF}" srcOrd="3" destOrd="0" parTransId="{7501DAE4-71CB-41C0-9925-E6409999BD74}" sibTransId="{40AA3F7A-E1F7-415D-AC22-B209B7D5FCE6}"/>
    <dgm:cxn modelId="{2A607AE1-FF33-4E6C-A3A0-5EACB0459A26}" type="presOf" srcId="{A1645A4F-2B6E-40A4-AA14-88ACEEA1275C}" destId="{491A3022-FC21-4A53-A2E3-80CEC6A18127}" srcOrd="0" destOrd="0" presId="urn:microsoft.com/office/officeart/2005/8/layout/vList2"/>
    <dgm:cxn modelId="{3A6EA8E3-D42B-476E-B43D-A6A6BE1B22FB}" type="presOf" srcId="{56BBA9AC-9E31-4D2B-8172-CC0B48F73DFF}" destId="{F2465138-5B40-4645-9895-D01CB9573035}" srcOrd="0" destOrd="0" presId="urn:microsoft.com/office/officeart/2005/8/layout/vList2"/>
    <dgm:cxn modelId="{1B410AB7-E374-4FE5-A6EE-6396DF263467}" type="presParOf" srcId="{3177E4E4-9982-40C7-ADB2-9B5DC437F870}" destId="{491A3022-FC21-4A53-A2E3-80CEC6A18127}" srcOrd="0" destOrd="0" presId="urn:microsoft.com/office/officeart/2005/8/layout/vList2"/>
    <dgm:cxn modelId="{706D3F07-45D6-40F3-BA3D-3C643668F7CE}" type="presParOf" srcId="{3177E4E4-9982-40C7-ADB2-9B5DC437F870}" destId="{0EA97054-7131-48F9-B9B5-F68DE64B220E}" srcOrd="1" destOrd="0" presId="urn:microsoft.com/office/officeart/2005/8/layout/vList2"/>
    <dgm:cxn modelId="{0E859136-9839-451C-A056-09EA40462A98}" type="presParOf" srcId="{3177E4E4-9982-40C7-ADB2-9B5DC437F870}" destId="{03D14023-4F11-480E-8866-B1C6D42253DA}" srcOrd="2" destOrd="0" presId="urn:microsoft.com/office/officeart/2005/8/layout/vList2"/>
    <dgm:cxn modelId="{F80D73E0-01B9-4E75-9073-896334B75F42}" type="presParOf" srcId="{3177E4E4-9982-40C7-ADB2-9B5DC437F870}" destId="{FC05C502-A9FD-4AB1-B6F8-41C173440763}" srcOrd="3" destOrd="0" presId="urn:microsoft.com/office/officeart/2005/8/layout/vList2"/>
    <dgm:cxn modelId="{39821094-B072-4366-8D6D-E90C5A4156B4}" type="presParOf" srcId="{3177E4E4-9982-40C7-ADB2-9B5DC437F870}" destId="{9F0D6BA4-C217-46F8-930C-5704E844B437}" srcOrd="4" destOrd="0" presId="urn:microsoft.com/office/officeart/2005/8/layout/vList2"/>
    <dgm:cxn modelId="{07AA1097-E7F1-4795-8806-7E164F7B1479}" type="presParOf" srcId="{3177E4E4-9982-40C7-ADB2-9B5DC437F870}" destId="{17F83679-86A3-449A-8F57-3872C51338C8}" srcOrd="5" destOrd="0" presId="urn:microsoft.com/office/officeart/2005/8/layout/vList2"/>
    <dgm:cxn modelId="{17FA1422-F56B-4D88-A4FA-B608B508A5B4}" type="presParOf" srcId="{3177E4E4-9982-40C7-ADB2-9B5DC437F870}" destId="{F2465138-5B40-4645-9895-D01CB95730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3022-FC21-4A53-A2E3-80CEC6A18127}">
      <dsp:nvSpPr>
        <dsp:cNvPr id="0" name=""/>
        <dsp:cNvSpPr/>
      </dsp:nvSpPr>
      <dsp:spPr>
        <a:xfrm>
          <a:off x="0" y="13002"/>
          <a:ext cx="9720262" cy="94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=SOMA(Faixa de Célula) – Soma os valores compreendidos na faixa de células.</a:t>
          </a:r>
          <a:endParaRPr lang="en-US" sz="2600" kern="1200"/>
        </a:p>
      </dsp:txBody>
      <dsp:txXfrm>
        <a:off x="46034" y="59036"/>
        <a:ext cx="9628194" cy="850952"/>
      </dsp:txXfrm>
    </dsp:sp>
    <dsp:sp modelId="{03D14023-4F11-480E-8866-B1C6D42253DA}">
      <dsp:nvSpPr>
        <dsp:cNvPr id="0" name=""/>
        <dsp:cNvSpPr/>
      </dsp:nvSpPr>
      <dsp:spPr>
        <a:xfrm>
          <a:off x="0" y="1030902"/>
          <a:ext cx="9720262" cy="94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=MÉDIA(Faixa de Célula) – Calcula a média aritmética dos valores compreendidos na faixa de células.</a:t>
          </a:r>
          <a:endParaRPr lang="en-US" sz="2600" kern="1200"/>
        </a:p>
      </dsp:txBody>
      <dsp:txXfrm>
        <a:off x="46034" y="1076936"/>
        <a:ext cx="9628194" cy="850952"/>
      </dsp:txXfrm>
    </dsp:sp>
    <dsp:sp modelId="{9F0D6BA4-C217-46F8-930C-5704E844B437}">
      <dsp:nvSpPr>
        <dsp:cNvPr id="0" name=""/>
        <dsp:cNvSpPr/>
      </dsp:nvSpPr>
      <dsp:spPr>
        <a:xfrm>
          <a:off x="0" y="2048802"/>
          <a:ext cx="9720262" cy="94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=MÁXIMO(Faixa de Célula) - Retorna o maior valor compreendido na faixa de células.</a:t>
          </a:r>
          <a:endParaRPr lang="en-US" sz="2600" kern="1200"/>
        </a:p>
      </dsp:txBody>
      <dsp:txXfrm>
        <a:off x="46034" y="2094836"/>
        <a:ext cx="9628194" cy="850952"/>
      </dsp:txXfrm>
    </dsp:sp>
    <dsp:sp modelId="{F2465138-5B40-4645-9895-D01CB9573035}">
      <dsp:nvSpPr>
        <dsp:cNvPr id="0" name=""/>
        <dsp:cNvSpPr/>
      </dsp:nvSpPr>
      <dsp:spPr>
        <a:xfrm>
          <a:off x="0" y="3066702"/>
          <a:ext cx="9720262" cy="94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=MÍNIMO(Faixa de Célula) – Retorna o menor valor compreendido na faixa de células.</a:t>
          </a:r>
          <a:endParaRPr lang="en-US" sz="2600" kern="1200"/>
        </a:p>
      </dsp:txBody>
      <dsp:txXfrm>
        <a:off x="46034" y="3112736"/>
        <a:ext cx="9628194" cy="850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8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62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22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0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0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0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92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85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8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7E4325-8694-48AF-8ECA-178D71A70996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1EDC50-C7C9-4336-A7DF-FE7A40E90F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4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4E5EE-0E29-B9F1-A04D-5E063573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Funções Básicas do Excel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7780EB-B90F-8B29-DDD4-810CF1A2D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Prof.: Cleon Saluc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0C7EE-E725-2BDC-7289-E5E284C2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 Básicas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569827E-D6A1-31B0-8997-E59F030B9C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28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43695-069B-5452-03C7-224DB61B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Função Lógica 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760AC-7763-1F89-F069-9D3B8C26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5"/>
            <a:ext cx="7484137" cy="3965908"/>
          </a:xfrm>
        </p:spPr>
        <p:txBody>
          <a:bodyPr anchor="ctr">
            <a:normAutofit/>
          </a:bodyPr>
          <a:lstStyle/>
          <a:p>
            <a:pPr algn="just"/>
            <a:r>
              <a:rPr lang="pt-BR" b="0" i="0" dirty="0">
                <a:effectLst/>
                <a:latin typeface="Google Sans"/>
              </a:rPr>
              <a:t>A função SE é uma das funções mais populares do Excel e permite que você faça comparações lógicas entre um valor e aquilo que você espera. Portanto, uma instrução SE pode ter dois resultados. O primeiro resultado é se a comparação for Verdadeira, o segundo se a comparação for Falsa.</a:t>
            </a:r>
          </a:p>
          <a:p>
            <a:r>
              <a:rPr lang="pt-BR" dirty="0">
                <a:latin typeface="Google Sans"/>
              </a:rPr>
              <a:t>=SE(Teste </a:t>
            </a:r>
            <a:r>
              <a:rPr lang="pt-BR" dirty="0" err="1">
                <a:latin typeface="Google Sans"/>
              </a:rPr>
              <a:t>Lógico;Lógico</a:t>
            </a:r>
            <a:r>
              <a:rPr lang="pt-BR" dirty="0">
                <a:latin typeface="Google Sans"/>
              </a:rPr>
              <a:t> </a:t>
            </a:r>
            <a:r>
              <a:rPr lang="pt-BR" dirty="0" err="1">
                <a:latin typeface="Google Sans"/>
              </a:rPr>
              <a:t>Verdadeiro;Lógico</a:t>
            </a:r>
            <a:r>
              <a:rPr lang="pt-BR" dirty="0">
                <a:latin typeface="Google Sans"/>
              </a:rPr>
              <a:t> Falso)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782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153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Google Sans</vt:lpstr>
      <vt:lpstr>Tw Cen MT</vt:lpstr>
      <vt:lpstr>Tw Cen MT Condensed</vt:lpstr>
      <vt:lpstr>Wingdings 3</vt:lpstr>
      <vt:lpstr>Integral</vt:lpstr>
      <vt:lpstr>Funções Básicas do Excel</vt:lpstr>
      <vt:lpstr>Funções Básicas</vt:lpstr>
      <vt:lpstr>Função Lógica 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Básicas do Excel</dc:title>
  <dc:creator>Aluno 03</dc:creator>
  <cp:lastModifiedBy>Aluno 03</cp:lastModifiedBy>
  <cp:revision>1</cp:revision>
  <dcterms:created xsi:type="dcterms:W3CDTF">2023-06-06T16:53:13Z</dcterms:created>
  <dcterms:modified xsi:type="dcterms:W3CDTF">2023-06-06T17:03:16Z</dcterms:modified>
</cp:coreProperties>
</file>