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45C22-8A10-5AF6-73F8-B8E242F9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9875F-B258-56F2-45C1-6951F22A5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45A28-68DC-2ED4-4C64-519D4DF1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B72CF-E326-A198-3C32-C725479D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752AB-F300-86EB-C7E2-27CCAE45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912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C2737-55FC-AFDB-561C-2D3219EC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6ECEB-3AD5-5190-8B43-64A25366C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49F06-8AD7-D4B8-C051-82652C2F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07B7D1-D441-4B07-1958-3447E30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65EBD-B69F-9C9C-DF40-BE01D414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7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43B17-8BE1-DD83-393F-E18EB46DA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EF8277-7065-E544-70DF-855B7FC30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8F0DB-2F9C-F16D-CA17-331FCD4B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405B4-8C6E-003F-E855-08C3924C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F24BA-14AC-5526-4815-4B014DA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888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FDD5D-4545-E0FB-9A21-0BF02E59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EFFB9-4557-BAF3-89B2-CCE83158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3503D-54BE-D938-4255-49A7E11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C650F-FE4D-83ED-AC9A-C62059E0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871EA-8A94-A6A2-923C-F0412C10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10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B94C6-C1D8-613F-BE64-FAFFFDF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0C2D5-38BF-414D-1002-ADA51CFC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ECE76-C901-3CAD-1EEB-5CE19E38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E29C9-F680-939E-B31A-BE8F58A5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554BA-81A1-4F35-C7A1-6BF23B55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19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7F7E0-1BD7-8015-B7F3-12EB9F06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4A946-087A-C859-E136-EDB76D05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6753F-90E2-7C17-08BD-F8227312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AAFF04-444E-9751-866E-9923B6A6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40846-B08B-253B-DA28-A24E4919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0EBCC-7994-FEFB-1210-CB9E47E5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75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7A63-F547-C47C-75ED-4E350746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988BE5-71E6-327A-E182-04B7E398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875050-67D4-015A-93EF-3D1A6F24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19F55B-F961-50AC-1135-17700814E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5ADDFE-2BC2-5E9F-8AE5-CD8CAF29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0918BD-B4CE-3A44-54C6-E63D3A69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9FA9F5-1CF5-5541-737D-C0D85926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DFCD65-62F2-42AA-9C7F-946EAA9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9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C237-3E78-A074-DD16-8D0D2890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16CEDC-4B91-A976-A109-517BC382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724833-0EA7-5F41-0274-CC9E508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AB7DF6-1165-9466-E84B-47FA3B7E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2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AB8E7D-E20E-5495-3229-DB1FB7A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DC31E8-66BD-6236-352C-5EDE9ACE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4F4B96-598E-B6BB-1E6B-662391EC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09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23B4-0DB3-930B-B93C-2C3F3EA1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F3625-B042-9730-1449-301128DD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2517F7-AD1D-5E29-9F34-1F24BD76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D6AF6A-63E9-E89C-3BA0-0BF0336D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3F5D77-0369-B7D0-087B-1C30BFBC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910A0-1683-8AB3-3A90-D1408392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8285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98D2-0CD6-33C9-278F-C56712A9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AAFF11-0E77-2861-96BC-32C84FF4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3AA1BC-D88D-6A1C-0EEE-353F9F33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CD1BAA-450B-28AB-C9A8-2FA02D61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4BC278-15F6-D8B7-2CB8-6C011ABF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C6375-8731-5860-C2C5-BA8DC27D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577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B321A2-542A-3C94-EA10-06649303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3640E-3755-11F6-2A81-E7532403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9C872-836B-2478-041C-85AA92AF8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AC5F-FA3B-4AD4-9310-FC4BFF49A22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A81C8-1661-6CA0-758C-9AAAAF375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84332-B434-2436-C04A-133D49D6B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3460-6F05-4444-B725-582D4B483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hac.ufba.br/course/artes-e-tecnologias-contemporanea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835099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ariedade de saladas frescas">
            <a:extLst>
              <a:ext uri="{FF2B5EF4-FFF2-40B4-BE49-F238E27FC236}">
                <a16:creationId xmlns:a16="http://schemas.microsoft.com/office/drawing/2014/main" id="{F7394122-3192-F360-5EB2-BD5AE3D1D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16A782-802C-2AAB-B9F7-C2CBA91F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/>
              <a:t> Volta ao mundo por meio da gastronomia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36E06-AFE3-0212-0D68-B025C0161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O Ocidente de Norte a Sul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748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387E5964-67CC-CF46-9FC1-797916944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" r="13524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636C98-86EC-87AF-A492-B63F3F3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dirty="0"/>
              <a:t>Os perigos da fome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E6412-8A61-484A-66A2-5D7C4D53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sz="1700" dirty="0"/>
          </a:p>
          <a:p>
            <a:r>
              <a:rPr lang="pt-BR" sz="1700" dirty="0"/>
              <a:t>Baixa taxa de natalidade</a:t>
            </a:r>
          </a:p>
          <a:p>
            <a:r>
              <a:rPr lang="pt-BR" sz="1700" dirty="0"/>
              <a:t>Alta taxa de mortalidade</a:t>
            </a:r>
          </a:p>
          <a:p>
            <a:r>
              <a:rPr lang="pt-BR" sz="1700" dirty="0"/>
              <a:t>Desnutrição</a:t>
            </a:r>
          </a:p>
          <a:p>
            <a:r>
              <a:rPr lang="pt-BR" sz="1700" dirty="0"/>
              <a:t>Analfabetismo</a:t>
            </a:r>
          </a:p>
          <a:p>
            <a:r>
              <a:rPr lang="pt-BR" sz="1700" dirty="0"/>
              <a:t>Subserviência</a:t>
            </a:r>
          </a:p>
          <a:p>
            <a:r>
              <a:rPr lang="pt-BR" sz="1700" dirty="0"/>
              <a:t>Guerra</a:t>
            </a:r>
          </a:p>
        </p:txBody>
      </p:sp>
    </p:spTree>
    <p:extLst>
      <p:ext uri="{BB962C8B-B14F-4D97-AF65-F5344CB8AC3E}">
        <p14:creationId xmlns:p14="http://schemas.microsoft.com/office/powerpoint/2010/main" val="390265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7BA8CE-39AF-F499-1663-522FAEB5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América do Norte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F6A1A-F54B-BB7C-81D8-A657356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Canadá</a:t>
            </a:r>
          </a:p>
          <a:p>
            <a:r>
              <a:rPr lang="pt-BR" dirty="0">
                <a:solidFill>
                  <a:schemeClr val="bg1"/>
                </a:solidFill>
              </a:rPr>
              <a:t>E.U.A</a:t>
            </a:r>
          </a:p>
          <a:p>
            <a:r>
              <a:rPr lang="pt-BR" dirty="0">
                <a:solidFill>
                  <a:schemeClr val="bg1"/>
                </a:solidFill>
              </a:rPr>
              <a:t>México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m 4" descr="Uma imagem contendo animal&#10;&#10;Descrição gerada automaticamente">
            <a:extLst>
              <a:ext uri="{FF2B5EF4-FFF2-40B4-BE49-F238E27FC236}">
                <a16:creationId xmlns:a16="http://schemas.microsoft.com/office/drawing/2014/main" id="{89C27969-23A0-BB22-A59F-8DBA8DB4B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265" r="17295"/>
          <a:stretch/>
        </p:blipFill>
        <p:spPr>
          <a:xfrm>
            <a:off x="7067362" y="896447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9C50AE-E141-35EE-284A-E415CC16FC92}"/>
              </a:ext>
            </a:extLst>
          </p:cNvPr>
          <p:cNvSpPr txBox="1"/>
          <p:nvPr/>
        </p:nvSpPr>
        <p:spPr>
          <a:xfrm>
            <a:off x="9859310" y="6657945"/>
            <a:ext cx="23326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ihac.ufba.br/course/artes-e-tecnologias-contemporanea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55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5598CE8-B6DF-4E95-9D1C-EC20001E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19C379-8DAE-4742-AAD2-F744F2E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1771"/>
          </a:xfrm>
          <a:custGeom>
            <a:avLst/>
            <a:gdLst>
              <a:gd name="connsiteX0" fmla="*/ 0 w 12192000"/>
              <a:gd name="connsiteY0" fmla="*/ 0 h 2561771"/>
              <a:gd name="connsiteX1" fmla="*/ 12192000 w 12192000"/>
              <a:gd name="connsiteY1" fmla="*/ 0 h 2561771"/>
              <a:gd name="connsiteX2" fmla="*/ 12192000 w 12192000"/>
              <a:gd name="connsiteY2" fmla="*/ 2359863 h 2561771"/>
              <a:gd name="connsiteX3" fmla="*/ 6364514 w 12192000"/>
              <a:gd name="connsiteY3" fmla="*/ 2561771 h 2561771"/>
              <a:gd name="connsiteX4" fmla="*/ 1981200 w 12192000"/>
              <a:gd name="connsiteY4" fmla="*/ 2278742 h 2561771"/>
              <a:gd name="connsiteX5" fmla="*/ 0 w 12192000"/>
              <a:gd name="connsiteY5" fmla="*/ 2343277 h 256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561771">
                <a:moveTo>
                  <a:pt x="0" y="0"/>
                </a:moveTo>
                <a:lnTo>
                  <a:pt x="12192000" y="0"/>
                </a:lnTo>
                <a:lnTo>
                  <a:pt x="12192000" y="2359863"/>
                </a:lnTo>
                <a:lnTo>
                  <a:pt x="6364514" y="2561771"/>
                </a:lnTo>
                <a:lnTo>
                  <a:pt x="1981200" y="2278742"/>
                </a:lnTo>
                <a:lnTo>
                  <a:pt x="0" y="234327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B3A41-E9A7-9606-4614-82FE9534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0400"/>
            <a:ext cx="10518775" cy="707886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América do Norte em números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20C30D-2B42-4BE9-802E-1B5C3DE1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4622B8-D880-45F9-B01D-9CC7F29A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F82728-9FC7-477A-AB1B-F202E5512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B71A1AA-2A65-644B-F153-A98BD538A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885505"/>
              </p:ext>
            </p:extLst>
          </p:nvPr>
        </p:nvGraphicFramePr>
        <p:xfrm>
          <a:off x="1637615" y="3034637"/>
          <a:ext cx="8916770" cy="28337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57891">
                  <a:extLst>
                    <a:ext uri="{9D8B030D-6E8A-4147-A177-3AD203B41FA5}">
                      <a16:colId xmlns:a16="http://schemas.microsoft.com/office/drawing/2014/main" val="966812251"/>
                    </a:ext>
                  </a:extLst>
                </a:gridCol>
                <a:gridCol w="6058879">
                  <a:extLst>
                    <a:ext uri="{9D8B030D-6E8A-4147-A177-3AD203B41FA5}">
                      <a16:colId xmlns:a16="http://schemas.microsoft.com/office/drawing/2014/main" val="975273025"/>
                    </a:ext>
                  </a:extLst>
                </a:gridCol>
              </a:tblGrid>
              <a:tr h="708427">
                <a:tc>
                  <a:txBody>
                    <a:bodyPr/>
                    <a:lstStyle/>
                    <a:p>
                      <a:r>
                        <a:rPr lang="pt-BR" sz="3300"/>
                        <a:t>País</a:t>
                      </a:r>
                    </a:p>
                  </a:txBody>
                  <a:tcPr marL="165272" marR="165272" marT="82636" marB="82636"/>
                </a:tc>
                <a:tc>
                  <a:txBody>
                    <a:bodyPr/>
                    <a:lstStyle/>
                    <a:p>
                      <a:r>
                        <a:rPr lang="pt-BR" sz="3300" dirty="0"/>
                        <a:t>Renda Familiar (%)</a:t>
                      </a:r>
                    </a:p>
                  </a:txBody>
                  <a:tcPr marL="165272" marR="165272" marT="82636" marB="82636"/>
                </a:tc>
                <a:extLst>
                  <a:ext uri="{0D108BD9-81ED-4DB2-BD59-A6C34878D82A}">
                    <a16:rowId xmlns:a16="http://schemas.microsoft.com/office/drawing/2014/main" val="1839009477"/>
                  </a:ext>
                </a:extLst>
              </a:tr>
              <a:tr h="708427">
                <a:tc>
                  <a:txBody>
                    <a:bodyPr/>
                    <a:lstStyle/>
                    <a:p>
                      <a:r>
                        <a:rPr lang="pt-BR" sz="3300"/>
                        <a:t>Canadá</a:t>
                      </a:r>
                    </a:p>
                  </a:txBody>
                  <a:tcPr marL="165272" marR="165272" marT="82636" marB="82636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13,70</a:t>
                      </a:r>
                    </a:p>
                  </a:txBody>
                  <a:tcPr marL="165272" marR="165272" marT="82636" marB="82636"/>
                </a:tc>
                <a:extLst>
                  <a:ext uri="{0D108BD9-81ED-4DB2-BD59-A6C34878D82A}">
                    <a16:rowId xmlns:a16="http://schemas.microsoft.com/office/drawing/2014/main" val="2449332763"/>
                  </a:ext>
                </a:extLst>
              </a:tr>
              <a:tr h="708427">
                <a:tc>
                  <a:txBody>
                    <a:bodyPr/>
                    <a:lstStyle/>
                    <a:p>
                      <a:r>
                        <a:rPr lang="pt-BR" sz="3300"/>
                        <a:t>E.U.A</a:t>
                      </a:r>
                    </a:p>
                  </a:txBody>
                  <a:tcPr marL="165272" marR="165272" marT="82636" marB="82636"/>
                </a:tc>
                <a:tc>
                  <a:txBody>
                    <a:bodyPr/>
                    <a:lstStyle/>
                    <a:p>
                      <a:r>
                        <a:rPr lang="pt-BR" sz="3300" dirty="0"/>
                        <a:t>15</a:t>
                      </a:r>
                    </a:p>
                  </a:txBody>
                  <a:tcPr marL="165272" marR="165272" marT="82636" marB="82636"/>
                </a:tc>
                <a:extLst>
                  <a:ext uri="{0D108BD9-81ED-4DB2-BD59-A6C34878D82A}">
                    <a16:rowId xmlns:a16="http://schemas.microsoft.com/office/drawing/2014/main" val="3285810712"/>
                  </a:ext>
                </a:extLst>
              </a:tr>
              <a:tr h="708427">
                <a:tc>
                  <a:txBody>
                    <a:bodyPr/>
                    <a:lstStyle/>
                    <a:p>
                      <a:r>
                        <a:rPr lang="pt-BR" sz="3300"/>
                        <a:t>México</a:t>
                      </a:r>
                    </a:p>
                  </a:txBody>
                  <a:tcPr marL="165272" marR="165272" marT="82636" marB="82636"/>
                </a:tc>
                <a:tc>
                  <a:txBody>
                    <a:bodyPr/>
                    <a:lstStyle/>
                    <a:p>
                      <a:r>
                        <a:rPr lang="pt-BR" sz="3300" dirty="0"/>
                        <a:t>34,80</a:t>
                      </a:r>
                    </a:p>
                  </a:txBody>
                  <a:tcPr marL="165272" marR="165272" marT="82636" marB="82636"/>
                </a:tc>
                <a:extLst>
                  <a:ext uri="{0D108BD9-81ED-4DB2-BD59-A6C34878D82A}">
                    <a16:rowId xmlns:a16="http://schemas.microsoft.com/office/drawing/2014/main" val="393854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36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14DB21-43D5-B145-4AAC-94BE68EB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América Central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F9CEE-7218-7021-41C1-68566F3A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Cuba 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Jamaica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Bahamas</a:t>
            </a:r>
          </a:p>
        </p:txBody>
      </p:sp>
      <p:pic>
        <p:nvPicPr>
          <p:cNvPr id="5" name="Imagem 4" descr="Multidão de pessoas na rua">
            <a:extLst>
              <a:ext uri="{FF2B5EF4-FFF2-40B4-BE49-F238E27FC236}">
                <a16:creationId xmlns:a16="http://schemas.microsoft.com/office/drawing/2014/main" id="{E9775C4C-260C-41F1-BAC5-BBC5CCF2D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631" r="29688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684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2F100-B41C-771F-27FE-0D73E0AF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América Central em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números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51650BC-9959-F360-707A-CCBBF62C9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837088"/>
              </p:ext>
            </p:extLst>
          </p:nvPr>
        </p:nvGraphicFramePr>
        <p:xfrm>
          <a:off x="1700022" y="1833044"/>
          <a:ext cx="4172846" cy="303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800">
                  <a:extLst>
                    <a:ext uri="{9D8B030D-6E8A-4147-A177-3AD203B41FA5}">
                      <a16:colId xmlns:a16="http://schemas.microsoft.com/office/drawing/2014/main" val="1145958507"/>
                    </a:ext>
                  </a:extLst>
                </a:gridCol>
                <a:gridCol w="2474046">
                  <a:extLst>
                    <a:ext uri="{9D8B030D-6E8A-4147-A177-3AD203B41FA5}">
                      <a16:colId xmlns:a16="http://schemas.microsoft.com/office/drawing/2014/main" val="1129874149"/>
                    </a:ext>
                  </a:extLst>
                </a:gridCol>
              </a:tblGrid>
              <a:tr h="897937">
                <a:tc>
                  <a:txBody>
                    <a:bodyPr/>
                    <a:lstStyle/>
                    <a:p>
                      <a:r>
                        <a:rPr lang="pt-BR" sz="2400"/>
                        <a:t>País</a:t>
                      </a:r>
                    </a:p>
                  </a:txBody>
                  <a:tcPr marL="121343" marR="121343" marT="60671" marB="60671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Renda Familiar (%)</a:t>
                      </a:r>
                    </a:p>
                  </a:txBody>
                  <a:tcPr marL="121343" marR="121343" marT="60671" marB="60671"/>
                </a:tc>
                <a:extLst>
                  <a:ext uri="{0D108BD9-81ED-4DB2-BD59-A6C34878D82A}">
                    <a16:rowId xmlns:a16="http://schemas.microsoft.com/office/drawing/2014/main" val="2230640141"/>
                  </a:ext>
                </a:extLst>
              </a:tr>
              <a:tr h="533909">
                <a:tc>
                  <a:txBody>
                    <a:bodyPr/>
                    <a:lstStyle/>
                    <a:p>
                      <a:r>
                        <a:rPr lang="pt-BR" sz="2400"/>
                        <a:t>Cuba</a:t>
                      </a:r>
                    </a:p>
                  </a:txBody>
                  <a:tcPr marL="121343" marR="121343" marT="60671" marB="60671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26,70</a:t>
                      </a:r>
                    </a:p>
                  </a:txBody>
                  <a:tcPr marL="121343" marR="121343" marT="60671" marB="60671"/>
                </a:tc>
                <a:extLst>
                  <a:ext uri="{0D108BD9-81ED-4DB2-BD59-A6C34878D82A}">
                    <a16:rowId xmlns:a16="http://schemas.microsoft.com/office/drawing/2014/main" val="4060404554"/>
                  </a:ext>
                </a:extLst>
              </a:tr>
              <a:tr h="533909">
                <a:tc>
                  <a:txBody>
                    <a:bodyPr/>
                    <a:lstStyle/>
                    <a:p>
                      <a:r>
                        <a:rPr lang="pt-BR" sz="2400"/>
                        <a:t>Jamaica</a:t>
                      </a:r>
                    </a:p>
                  </a:txBody>
                  <a:tcPr marL="121343" marR="121343" marT="60671" marB="60671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35,70</a:t>
                      </a:r>
                    </a:p>
                  </a:txBody>
                  <a:tcPr marL="121343" marR="121343" marT="60671" marB="60671"/>
                </a:tc>
                <a:extLst>
                  <a:ext uri="{0D108BD9-81ED-4DB2-BD59-A6C34878D82A}">
                    <a16:rowId xmlns:a16="http://schemas.microsoft.com/office/drawing/2014/main" val="3696421949"/>
                  </a:ext>
                </a:extLst>
              </a:tr>
              <a:tr h="533909">
                <a:tc>
                  <a:txBody>
                    <a:bodyPr/>
                    <a:lstStyle/>
                    <a:p>
                      <a:r>
                        <a:rPr lang="pt-BR" sz="2400"/>
                        <a:t>Bahamas</a:t>
                      </a:r>
                    </a:p>
                  </a:txBody>
                  <a:tcPr marL="121343" marR="121343" marT="60671" marB="60671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19,80</a:t>
                      </a:r>
                    </a:p>
                  </a:txBody>
                  <a:tcPr marL="121343" marR="121343" marT="60671" marB="60671"/>
                </a:tc>
                <a:extLst>
                  <a:ext uri="{0D108BD9-81ED-4DB2-BD59-A6C34878D82A}">
                    <a16:rowId xmlns:a16="http://schemas.microsoft.com/office/drawing/2014/main" val="2839265023"/>
                  </a:ext>
                </a:extLst>
              </a:tr>
              <a:tr h="533909">
                <a:tc>
                  <a:txBody>
                    <a:bodyPr/>
                    <a:lstStyle/>
                    <a:p>
                      <a:r>
                        <a:rPr lang="pt-BR" sz="2400"/>
                        <a:t>Média</a:t>
                      </a:r>
                    </a:p>
                  </a:txBody>
                  <a:tcPr marL="121343" marR="121343" marT="60671" marB="60671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27,40</a:t>
                      </a:r>
                    </a:p>
                  </a:txBody>
                  <a:tcPr marL="121343" marR="121343" marT="60671" marB="60671"/>
                </a:tc>
                <a:extLst>
                  <a:ext uri="{0D108BD9-81ED-4DB2-BD59-A6C34878D82A}">
                    <a16:rowId xmlns:a16="http://schemas.microsoft.com/office/drawing/2014/main" val="18965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376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7C8AE2-156D-2A9D-73CE-ACFB654E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América do Sul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ECF06-D95C-996E-E374-0F94A29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Brasil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Argentina 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Chile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Paraguai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rquitetura moderna com vista para cenário verde montanhoso">
            <a:extLst>
              <a:ext uri="{FF2B5EF4-FFF2-40B4-BE49-F238E27FC236}">
                <a16:creationId xmlns:a16="http://schemas.microsoft.com/office/drawing/2014/main" id="{71D12C4F-5322-23D6-DC5B-9D06EB96F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2" b="-1"/>
          <a:stretch/>
        </p:blipFill>
        <p:spPr>
          <a:xfrm>
            <a:off x="6566839" y="1350833"/>
            <a:ext cx="4319298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5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4FAFC-E4E5-6661-A140-BF23939E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América do Sul em números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8FACCBE-AA62-52F6-1004-2E486DD4D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266255"/>
              </p:ext>
            </p:extLst>
          </p:nvPr>
        </p:nvGraphicFramePr>
        <p:xfrm>
          <a:off x="1870653" y="1715407"/>
          <a:ext cx="8450696" cy="424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838">
                  <a:extLst>
                    <a:ext uri="{9D8B030D-6E8A-4147-A177-3AD203B41FA5}">
                      <a16:colId xmlns:a16="http://schemas.microsoft.com/office/drawing/2014/main" val="3221248731"/>
                    </a:ext>
                  </a:extLst>
                </a:gridCol>
                <a:gridCol w="5011858">
                  <a:extLst>
                    <a:ext uri="{9D8B030D-6E8A-4147-A177-3AD203B41FA5}">
                      <a16:colId xmlns:a16="http://schemas.microsoft.com/office/drawing/2014/main" val="2215426099"/>
                    </a:ext>
                  </a:extLst>
                </a:gridCol>
              </a:tblGrid>
              <a:tr h="706967">
                <a:tc>
                  <a:txBody>
                    <a:bodyPr/>
                    <a:lstStyle/>
                    <a:p>
                      <a:r>
                        <a:rPr lang="pt-BR" sz="3200"/>
                        <a:t>País</a:t>
                      </a:r>
                    </a:p>
                  </a:txBody>
                  <a:tcPr marL="160674" marR="160674" marT="80337" marB="80337"/>
                </a:tc>
                <a:tc>
                  <a:txBody>
                    <a:bodyPr/>
                    <a:lstStyle/>
                    <a:p>
                      <a:r>
                        <a:rPr lang="pt-BR" sz="3200"/>
                        <a:t>Renda Familiar (%)</a:t>
                      </a:r>
                    </a:p>
                  </a:txBody>
                  <a:tcPr marL="160674" marR="160674" marT="80337" marB="80337"/>
                </a:tc>
                <a:extLst>
                  <a:ext uri="{0D108BD9-81ED-4DB2-BD59-A6C34878D82A}">
                    <a16:rowId xmlns:a16="http://schemas.microsoft.com/office/drawing/2014/main" val="796408438"/>
                  </a:ext>
                </a:extLst>
              </a:tr>
              <a:tr h="706967">
                <a:tc>
                  <a:txBody>
                    <a:bodyPr/>
                    <a:lstStyle/>
                    <a:p>
                      <a:r>
                        <a:rPr lang="pt-BR" sz="3200" dirty="0"/>
                        <a:t>Brasil</a:t>
                      </a:r>
                    </a:p>
                  </a:txBody>
                  <a:tcPr marL="160674" marR="160674" marT="80337" marB="80337"/>
                </a:tc>
                <a:tc>
                  <a:txBody>
                    <a:bodyPr/>
                    <a:lstStyle/>
                    <a:p>
                      <a:r>
                        <a:rPr lang="pt-BR" sz="3200"/>
                        <a:t>35</a:t>
                      </a:r>
                    </a:p>
                  </a:txBody>
                  <a:tcPr marL="160674" marR="160674" marT="80337" marB="80337"/>
                </a:tc>
                <a:extLst>
                  <a:ext uri="{0D108BD9-81ED-4DB2-BD59-A6C34878D82A}">
                    <a16:rowId xmlns:a16="http://schemas.microsoft.com/office/drawing/2014/main" val="735755270"/>
                  </a:ext>
                </a:extLst>
              </a:tr>
              <a:tr h="706967">
                <a:tc>
                  <a:txBody>
                    <a:bodyPr/>
                    <a:lstStyle/>
                    <a:p>
                      <a:r>
                        <a:rPr lang="pt-BR" sz="3200"/>
                        <a:t>Argentina</a:t>
                      </a:r>
                    </a:p>
                  </a:txBody>
                  <a:tcPr marL="160674" marR="160674" marT="80337" marB="80337"/>
                </a:tc>
                <a:tc>
                  <a:txBody>
                    <a:bodyPr/>
                    <a:lstStyle/>
                    <a:p>
                      <a:r>
                        <a:rPr lang="pt-BR" sz="3200"/>
                        <a:t>38,20</a:t>
                      </a:r>
                    </a:p>
                  </a:txBody>
                  <a:tcPr marL="160674" marR="160674" marT="80337" marB="80337"/>
                </a:tc>
                <a:extLst>
                  <a:ext uri="{0D108BD9-81ED-4DB2-BD59-A6C34878D82A}">
                    <a16:rowId xmlns:a16="http://schemas.microsoft.com/office/drawing/2014/main" val="2497672987"/>
                  </a:ext>
                </a:extLst>
              </a:tr>
              <a:tr h="706967">
                <a:tc>
                  <a:txBody>
                    <a:bodyPr/>
                    <a:lstStyle/>
                    <a:p>
                      <a:r>
                        <a:rPr lang="pt-BR" sz="3200"/>
                        <a:t>Chile</a:t>
                      </a:r>
                    </a:p>
                  </a:txBody>
                  <a:tcPr marL="160674" marR="160674" marT="80337" marB="80337"/>
                </a:tc>
                <a:tc>
                  <a:txBody>
                    <a:bodyPr/>
                    <a:lstStyle/>
                    <a:p>
                      <a:r>
                        <a:rPr lang="pt-BR" sz="3200"/>
                        <a:t>27,90</a:t>
                      </a:r>
                    </a:p>
                  </a:txBody>
                  <a:tcPr marL="160674" marR="160674" marT="80337" marB="80337"/>
                </a:tc>
                <a:extLst>
                  <a:ext uri="{0D108BD9-81ED-4DB2-BD59-A6C34878D82A}">
                    <a16:rowId xmlns:a16="http://schemas.microsoft.com/office/drawing/2014/main" val="4115236281"/>
                  </a:ext>
                </a:extLst>
              </a:tr>
              <a:tr h="706967">
                <a:tc>
                  <a:txBody>
                    <a:bodyPr/>
                    <a:lstStyle/>
                    <a:p>
                      <a:r>
                        <a:rPr lang="pt-BR" sz="3200"/>
                        <a:t>Paraguai</a:t>
                      </a:r>
                    </a:p>
                  </a:txBody>
                  <a:tcPr marL="160674" marR="160674" marT="80337" marB="80337"/>
                </a:tc>
                <a:tc>
                  <a:txBody>
                    <a:bodyPr/>
                    <a:lstStyle/>
                    <a:p>
                      <a:r>
                        <a:rPr lang="pt-BR" sz="3200"/>
                        <a:t>48,70</a:t>
                      </a:r>
                    </a:p>
                  </a:txBody>
                  <a:tcPr marL="160674" marR="160674" marT="80337" marB="80337"/>
                </a:tc>
                <a:extLst>
                  <a:ext uri="{0D108BD9-81ED-4DB2-BD59-A6C34878D82A}">
                    <a16:rowId xmlns:a16="http://schemas.microsoft.com/office/drawing/2014/main" val="1837660570"/>
                  </a:ext>
                </a:extLst>
              </a:tr>
              <a:tr h="706967">
                <a:tc>
                  <a:txBody>
                    <a:bodyPr/>
                    <a:lstStyle/>
                    <a:p>
                      <a:r>
                        <a:rPr lang="pt-BR" sz="3200" dirty="0"/>
                        <a:t>Média</a:t>
                      </a:r>
                    </a:p>
                  </a:txBody>
                  <a:tcPr marL="160674" marR="160674" marT="80337" marB="80337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37,45</a:t>
                      </a:r>
                    </a:p>
                  </a:txBody>
                  <a:tcPr marL="160674" marR="160674" marT="80337" marB="80337"/>
                </a:tc>
                <a:extLst>
                  <a:ext uri="{0D108BD9-81ED-4DB2-BD59-A6C34878D82A}">
                    <a16:rowId xmlns:a16="http://schemas.microsoft.com/office/drawing/2014/main" val="428275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575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C842D-2072-861B-5EF7-9D9E7513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 dirty="0">
                <a:solidFill>
                  <a:schemeClr val="bg1"/>
                </a:solidFill>
              </a:rPr>
              <a:t>O que se pode fazer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636F6-4005-C66E-2C0B-02F47FED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Educação</a:t>
            </a:r>
          </a:p>
          <a:p>
            <a:r>
              <a:rPr lang="pt-BR" sz="2000" dirty="0">
                <a:solidFill>
                  <a:schemeClr val="bg1"/>
                </a:solidFill>
              </a:rPr>
              <a:t>Saúde</a:t>
            </a:r>
          </a:p>
          <a:p>
            <a:r>
              <a:rPr lang="pt-BR" sz="2000" dirty="0">
                <a:solidFill>
                  <a:schemeClr val="bg1"/>
                </a:solidFill>
              </a:rPr>
              <a:t>Incentivo para indústrias locais</a:t>
            </a:r>
          </a:p>
          <a:p>
            <a:r>
              <a:rPr lang="pt-BR" sz="2000" dirty="0">
                <a:solidFill>
                  <a:schemeClr val="bg1"/>
                </a:solidFill>
              </a:rPr>
              <a:t>Criação de novas fontes de trabalho</a:t>
            </a:r>
          </a:p>
          <a:p>
            <a:r>
              <a:rPr lang="pt-BR" sz="2000" dirty="0">
                <a:solidFill>
                  <a:schemeClr val="bg1"/>
                </a:solidFill>
              </a:rPr>
              <a:t>Geração de empregos</a:t>
            </a:r>
          </a:p>
          <a:p>
            <a:r>
              <a:rPr lang="pt-BR" sz="2000" dirty="0">
                <a:solidFill>
                  <a:schemeClr val="bg1"/>
                </a:solidFill>
              </a:rPr>
              <a:t>Minimizar exportação, em massa visando, primeiramente, abastecimento interno.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laca de circuito eletrônico">
            <a:extLst>
              <a:ext uri="{FF2B5EF4-FFF2-40B4-BE49-F238E27FC236}">
                <a16:creationId xmlns:a16="http://schemas.microsoft.com/office/drawing/2014/main" id="{E81B181F-D97E-27B2-40C6-4D903E905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9" r="6507" b="-1"/>
          <a:stretch/>
        </p:blipFill>
        <p:spPr>
          <a:xfrm>
            <a:off x="6641825" y="142623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9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">
        <p15:prstTrans prst="curtains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148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 Volta ao mundo por meio da gastronomia</vt:lpstr>
      <vt:lpstr>Os perigos da fome</vt:lpstr>
      <vt:lpstr>América do Norte</vt:lpstr>
      <vt:lpstr>América do Norte em números</vt:lpstr>
      <vt:lpstr>América Central</vt:lpstr>
      <vt:lpstr>América Central em números</vt:lpstr>
      <vt:lpstr>América do Sul </vt:lpstr>
      <vt:lpstr>América do Sul em números</vt:lpstr>
      <vt:lpstr>O que se pode fazer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Volta ao mundo por meio da gastronomia</dc:title>
  <dc:creator>Aluno 16</dc:creator>
  <cp:lastModifiedBy>Aluno 16</cp:lastModifiedBy>
  <cp:revision>3</cp:revision>
  <dcterms:created xsi:type="dcterms:W3CDTF">2023-06-13T19:22:45Z</dcterms:created>
  <dcterms:modified xsi:type="dcterms:W3CDTF">2023-06-13T20:34:58Z</dcterms:modified>
</cp:coreProperties>
</file>