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DE633-47CE-4B41-9DA7-C7A033EE1A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E3C9B8-3569-43C3-9BB6-DC811DC6B9DD}">
      <dgm:prSet/>
      <dgm:spPr/>
      <dgm:t>
        <a:bodyPr/>
        <a:lstStyle/>
        <a:p>
          <a:r>
            <a:rPr lang="pt-BR" b="1"/>
            <a:t>Computador e Programas</a:t>
          </a:r>
          <a:r>
            <a:rPr lang="pt-BR"/>
            <a:t> - </a:t>
          </a:r>
          <a:r>
            <a:rPr lang="pt-BR" i="1"/>
            <a:t>Hardware e Software </a:t>
          </a:r>
          <a:r>
            <a:rPr lang="pt-BR"/>
            <a:t>(monitor, teclado, mouse, CPU + componentes internos, sistema operacional); </a:t>
          </a:r>
          <a:r>
            <a:rPr lang="pt-BR" b="1"/>
            <a:t>Introdução a Informática</a:t>
          </a:r>
          <a:r>
            <a:rPr lang="pt-BR"/>
            <a:t> (teclado, arquivo, login/senha, virus de computador...);</a:t>
          </a:r>
          <a:endParaRPr lang="en-US"/>
        </a:p>
      </dgm:t>
    </dgm:pt>
    <dgm:pt modelId="{832E6463-3B79-4B45-877F-2D71410B783D}" type="parTrans" cxnId="{02ACDE20-A937-484E-BA4F-6D4FF0C86057}">
      <dgm:prSet/>
      <dgm:spPr/>
      <dgm:t>
        <a:bodyPr/>
        <a:lstStyle/>
        <a:p>
          <a:endParaRPr lang="en-US"/>
        </a:p>
      </dgm:t>
    </dgm:pt>
    <dgm:pt modelId="{F55CBEA6-900C-4AA7-8545-A1E6EA62FA18}" type="sibTrans" cxnId="{02ACDE20-A937-484E-BA4F-6D4FF0C86057}">
      <dgm:prSet/>
      <dgm:spPr/>
      <dgm:t>
        <a:bodyPr/>
        <a:lstStyle/>
        <a:p>
          <a:endParaRPr lang="en-US"/>
        </a:p>
      </dgm:t>
    </dgm:pt>
    <dgm:pt modelId="{56FFCA6D-7739-488D-8BF0-2C3307EFF67C}">
      <dgm:prSet/>
      <dgm:spPr/>
      <dgm:t>
        <a:bodyPr/>
        <a:lstStyle/>
        <a:p>
          <a:r>
            <a:rPr lang="pt-BR" b="1"/>
            <a:t>Navegando na Intenet</a:t>
          </a:r>
          <a:r>
            <a:rPr lang="pt-BR"/>
            <a:t> (browser, link, acessando um site, como localizar conteúdo: ex.: Google...);</a:t>
          </a:r>
          <a:endParaRPr lang="en-US"/>
        </a:p>
      </dgm:t>
    </dgm:pt>
    <dgm:pt modelId="{598A739C-03CE-4DC0-9182-DFC2E518176F}" type="parTrans" cxnId="{A7365097-477F-4A17-AA79-A2DB3F0639DC}">
      <dgm:prSet/>
      <dgm:spPr/>
      <dgm:t>
        <a:bodyPr/>
        <a:lstStyle/>
        <a:p>
          <a:endParaRPr lang="en-US"/>
        </a:p>
      </dgm:t>
    </dgm:pt>
    <dgm:pt modelId="{7F0841B7-06E2-4786-B57F-3D5511E1A3B7}" type="sibTrans" cxnId="{A7365097-477F-4A17-AA79-A2DB3F0639DC}">
      <dgm:prSet/>
      <dgm:spPr/>
      <dgm:t>
        <a:bodyPr/>
        <a:lstStyle/>
        <a:p>
          <a:endParaRPr lang="en-US"/>
        </a:p>
      </dgm:t>
    </dgm:pt>
    <dgm:pt modelId="{9FD5B21F-44D0-40B5-BB69-723CDE95FD32}">
      <dgm:prSet/>
      <dgm:spPr/>
      <dgm:t>
        <a:bodyPr/>
        <a:lstStyle/>
        <a:p>
          <a:r>
            <a:rPr lang="pt-BR" b="1"/>
            <a:t>Comunicando-se na Intenet</a:t>
          </a:r>
          <a:r>
            <a:rPr lang="pt-BR"/>
            <a:t> (e-mail, sala de bate-papo...);</a:t>
          </a:r>
          <a:endParaRPr lang="en-US"/>
        </a:p>
      </dgm:t>
    </dgm:pt>
    <dgm:pt modelId="{197D5538-13FE-4B03-814D-DB9A5571BF6F}" type="parTrans" cxnId="{18F7BDD6-207E-4512-B4EB-8AB78EE27AB7}">
      <dgm:prSet/>
      <dgm:spPr/>
      <dgm:t>
        <a:bodyPr/>
        <a:lstStyle/>
        <a:p>
          <a:endParaRPr lang="en-US"/>
        </a:p>
      </dgm:t>
    </dgm:pt>
    <dgm:pt modelId="{9B15515D-2DAD-4A5F-9AA8-A74FFD0949E7}" type="sibTrans" cxnId="{18F7BDD6-207E-4512-B4EB-8AB78EE27AB7}">
      <dgm:prSet/>
      <dgm:spPr/>
      <dgm:t>
        <a:bodyPr/>
        <a:lstStyle/>
        <a:p>
          <a:endParaRPr lang="en-US"/>
        </a:p>
      </dgm:t>
    </dgm:pt>
    <dgm:pt modelId="{762A1E1A-A3BB-4408-8A2D-DA007E435586}">
      <dgm:prSet/>
      <dgm:spPr/>
      <dgm:t>
        <a:bodyPr/>
        <a:lstStyle/>
        <a:p>
          <a:r>
            <a:rPr lang="pt-BR" b="1"/>
            <a:t>Editor de Texto</a:t>
          </a:r>
          <a:r>
            <a:rPr lang="pt-BR"/>
            <a:t> (Word: cursor, caracter, recortar, copiar, colar, imprimir, salvar, fonte...);</a:t>
          </a:r>
          <a:endParaRPr lang="en-US"/>
        </a:p>
      </dgm:t>
    </dgm:pt>
    <dgm:pt modelId="{ED928344-F3EA-4537-9C04-627E736D2D2A}" type="parTrans" cxnId="{5AF2985B-C328-4D59-A841-0DAC1CD1E98B}">
      <dgm:prSet/>
      <dgm:spPr/>
      <dgm:t>
        <a:bodyPr/>
        <a:lstStyle/>
        <a:p>
          <a:endParaRPr lang="en-US"/>
        </a:p>
      </dgm:t>
    </dgm:pt>
    <dgm:pt modelId="{6E08117F-2F0F-4474-96B1-3CDE840C3A04}" type="sibTrans" cxnId="{5AF2985B-C328-4D59-A841-0DAC1CD1E98B}">
      <dgm:prSet/>
      <dgm:spPr/>
      <dgm:t>
        <a:bodyPr/>
        <a:lstStyle/>
        <a:p>
          <a:endParaRPr lang="en-US"/>
        </a:p>
      </dgm:t>
    </dgm:pt>
    <dgm:pt modelId="{A9D454F9-0683-4FA6-A060-4C2A8354EF59}">
      <dgm:prSet/>
      <dgm:spPr/>
      <dgm:t>
        <a:bodyPr/>
        <a:lstStyle/>
        <a:p>
          <a:r>
            <a:rPr lang="pt-BR" b="1"/>
            <a:t>Planilha Eletrônica </a:t>
          </a:r>
          <a:r>
            <a:rPr lang="pt-BR"/>
            <a:t>(Excel: célula, fórmulas, operadores aritméticos, operadores de comparação, funções básicas...);</a:t>
          </a:r>
          <a:endParaRPr lang="en-US"/>
        </a:p>
      </dgm:t>
    </dgm:pt>
    <dgm:pt modelId="{21FCCA4F-3CA5-498B-8A1A-063A4A81831A}" type="parTrans" cxnId="{1150F19C-A932-4595-B6DC-D9AF6B11FF63}">
      <dgm:prSet/>
      <dgm:spPr/>
      <dgm:t>
        <a:bodyPr/>
        <a:lstStyle/>
        <a:p>
          <a:endParaRPr lang="en-US"/>
        </a:p>
      </dgm:t>
    </dgm:pt>
    <dgm:pt modelId="{3ED862AB-BA86-45B9-9DF8-2E536681132D}" type="sibTrans" cxnId="{1150F19C-A932-4595-B6DC-D9AF6B11FF63}">
      <dgm:prSet/>
      <dgm:spPr/>
      <dgm:t>
        <a:bodyPr/>
        <a:lstStyle/>
        <a:p>
          <a:endParaRPr lang="en-US"/>
        </a:p>
      </dgm:t>
    </dgm:pt>
    <dgm:pt modelId="{1E0DB55B-CEC3-4DFB-AE3D-13A26BC4EFE7}">
      <dgm:prSet/>
      <dgm:spPr/>
      <dgm:t>
        <a:bodyPr/>
        <a:lstStyle/>
        <a:p>
          <a:r>
            <a:rPr lang="pt-BR"/>
            <a:t>Apresentação Visual (Power Point, slides, transições, animações, design...).</a:t>
          </a:r>
          <a:endParaRPr lang="en-US"/>
        </a:p>
      </dgm:t>
    </dgm:pt>
    <dgm:pt modelId="{81D0581A-1618-4841-B482-AD0840013EAC}" type="parTrans" cxnId="{D496BAAE-ABF1-42C0-9E4F-E4F1172A4B46}">
      <dgm:prSet/>
      <dgm:spPr/>
      <dgm:t>
        <a:bodyPr/>
        <a:lstStyle/>
        <a:p>
          <a:endParaRPr lang="en-US"/>
        </a:p>
      </dgm:t>
    </dgm:pt>
    <dgm:pt modelId="{E4FC49B4-0472-4255-8D03-60BB4B0A5236}" type="sibTrans" cxnId="{D496BAAE-ABF1-42C0-9E4F-E4F1172A4B46}">
      <dgm:prSet/>
      <dgm:spPr/>
      <dgm:t>
        <a:bodyPr/>
        <a:lstStyle/>
        <a:p>
          <a:endParaRPr lang="en-US"/>
        </a:p>
      </dgm:t>
    </dgm:pt>
    <dgm:pt modelId="{D1027236-1A77-4F71-8878-07BAC0096D22}" type="pres">
      <dgm:prSet presAssocID="{0D8DE633-47CE-4B41-9DA7-C7A033EE1AD5}" presName="linear" presStyleCnt="0">
        <dgm:presLayoutVars>
          <dgm:animLvl val="lvl"/>
          <dgm:resizeHandles val="exact"/>
        </dgm:presLayoutVars>
      </dgm:prSet>
      <dgm:spPr/>
    </dgm:pt>
    <dgm:pt modelId="{BD2DC3D6-9FCF-4691-B5E1-7F41F6D1796D}" type="pres">
      <dgm:prSet presAssocID="{5DE3C9B8-3569-43C3-9BB6-DC811DC6B9D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BD18E6-0ECD-417C-BB2B-04E1A8BAA52F}" type="pres">
      <dgm:prSet presAssocID="{F55CBEA6-900C-4AA7-8545-A1E6EA62FA18}" presName="spacer" presStyleCnt="0"/>
      <dgm:spPr/>
    </dgm:pt>
    <dgm:pt modelId="{9F0BF114-0BC7-44E7-AA25-D798FF5B5D1A}" type="pres">
      <dgm:prSet presAssocID="{56FFCA6D-7739-488D-8BF0-2C3307EFF67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1EA9C30-458E-4679-9A69-B97BBF28E233}" type="pres">
      <dgm:prSet presAssocID="{7F0841B7-06E2-4786-B57F-3D5511E1A3B7}" presName="spacer" presStyleCnt="0"/>
      <dgm:spPr/>
    </dgm:pt>
    <dgm:pt modelId="{EF4B8026-C29C-4FE5-A243-192EE2F5F474}" type="pres">
      <dgm:prSet presAssocID="{9FD5B21F-44D0-40B5-BB69-723CDE95FD3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78139CE-BA1C-4440-BDC3-9027B00B7EE0}" type="pres">
      <dgm:prSet presAssocID="{9B15515D-2DAD-4A5F-9AA8-A74FFD0949E7}" presName="spacer" presStyleCnt="0"/>
      <dgm:spPr/>
    </dgm:pt>
    <dgm:pt modelId="{4753CC01-6135-41A9-8DC3-BCB5E3AEA92F}" type="pres">
      <dgm:prSet presAssocID="{762A1E1A-A3BB-4408-8A2D-DA007E43558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6A7F69-8084-4DBE-AC82-27AC8F23A957}" type="pres">
      <dgm:prSet presAssocID="{6E08117F-2F0F-4474-96B1-3CDE840C3A04}" presName="spacer" presStyleCnt="0"/>
      <dgm:spPr/>
    </dgm:pt>
    <dgm:pt modelId="{275AFE36-1CA8-48CB-AC87-AC6D9C1B0090}" type="pres">
      <dgm:prSet presAssocID="{A9D454F9-0683-4FA6-A060-4C2A8354EF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36D8CAE-9466-4333-9824-2E6A1BF6C8AB}" type="pres">
      <dgm:prSet presAssocID="{3ED862AB-BA86-45B9-9DF8-2E536681132D}" presName="spacer" presStyleCnt="0"/>
      <dgm:spPr/>
    </dgm:pt>
    <dgm:pt modelId="{81538AC4-5EB6-4251-A8EA-6615488F4A6A}" type="pres">
      <dgm:prSet presAssocID="{1E0DB55B-CEC3-4DFB-AE3D-13A26BC4EFE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28C702-8A2D-4A41-957F-F4311787079B}" type="presOf" srcId="{A9D454F9-0683-4FA6-A060-4C2A8354EF59}" destId="{275AFE36-1CA8-48CB-AC87-AC6D9C1B0090}" srcOrd="0" destOrd="0" presId="urn:microsoft.com/office/officeart/2005/8/layout/vList2"/>
    <dgm:cxn modelId="{F763BF1A-2C53-4EF2-8423-79C2CFE02CE3}" type="presOf" srcId="{5DE3C9B8-3569-43C3-9BB6-DC811DC6B9DD}" destId="{BD2DC3D6-9FCF-4691-B5E1-7F41F6D1796D}" srcOrd="0" destOrd="0" presId="urn:microsoft.com/office/officeart/2005/8/layout/vList2"/>
    <dgm:cxn modelId="{02ACDE20-A937-484E-BA4F-6D4FF0C86057}" srcId="{0D8DE633-47CE-4B41-9DA7-C7A033EE1AD5}" destId="{5DE3C9B8-3569-43C3-9BB6-DC811DC6B9DD}" srcOrd="0" destOrd="0" parTransId="{832E6463-3B79-4B45-877F-2D71410B783D}" sibTransId="{F55CBEA6-900C-4AA7-8545-A1E6EA62FA18}"/>
    <dgm:cxn modelId="{91E40B2B-03A6-4D64-BFD8-FF0577EFA5C6}" type="presOf" srcId="{56FFCA6D-7739-488D-8BF0-2C3307EFF67C}" destId="{9F0BF114-0BC7-44E7-AA25-D798FF5B5D1A}" srcOrd="0" destOrd="0" presId="urn:microsoft.com/office/officeart/2005/8/layout/vList2"/>
    <dgm:cxn modelId="{5AF2985B-C328-4D59-A841-0DAC1CD1E98B}" srcId="{0D8DE633-47CE-4B41-9DA7-C7A033EE1AD5}" destId="{762A1E1A-A3BB-4408-8A2D-DA007E435586}" srcOrd="3" destOrd="0" parTransId="{ED928344-F3EA-4537-9C04-627E736D2D2A}" sibTransId="{6E08117F-2F0F-4474-96B1-3CDE840C3A04}"/>
    <dgm:cxn modelId="{2CE50D62-7B24-47A1-AE5D-E0CF333ED7C8}" type="presOf" srcId="{762A1E1A-A3BB-4408-8A2D-DA007E435586}" destId="{4753CC01-6135-41A9-8DC3-BCB5E3AEA92F}" srcOrd="0" destOrd="0" presId="urn:microsoft.com/office/officeart/2005/8/layout/vList2"/>
    <dgm:cxn modelId="{F9681866-1FDB-4FE3-BCA5-3F693AD8145A}" type="presOf" srcId="{1E0DB55B-CEC3-4DFB-AE3D-13A26BC4EFE7}" destId="{81538AC4-5EB6-4251-A8EA-6615488F4A6A}" srcOrd="0" destOrd="0" presId="urn:microsoft.com/office/officeart/2005/8/layout/vList2"/>
    <dgm:cxn modelId="{A7365097-477F-4A17-AA79-A2DB3F0639DC}" srcId="{0D8DE633-47CE-4B41-9DA7-C7A033EE1AD5}" destId="{56FFCA6D-7739-488D-8BF0-2C3307EFF67C}" srcOrd="1" destOrd="0" parTransId="{598A739C-03CE-4DC0-9182-DFC2E518176F}" sibTransId="{7F0841B7-06E2-4786-B57F-3D5511E1A3B7}"/>
    <dgm:cxn modelId="{1150F19C-A932-4595-B6DC-D9AF6B11FF63}" srcId="{0D8DE633-47CE-4B41-9DA7-C7A033EE1AD5}" destId="{A9D454F9-0683-4FA6-A060-4C2A8354EF59}" srcOrd="4" destOrd="0" parTransId="{21FCCA4F-3CA5-498B-8A1A-063A4A81831A}" sibTransId="{3ED862AB-BA86-45B9-9DF8-2E536681132D}"/>
    <dgm:cxn modelId="{D496BAAE-ABF1-42C0-9E4F-E4F1172A4B46}" srcId="{0D8DE633-47CE-4B41-9DA7-C7A033EE1AD5}" destId="{1E0DB55B-CEC3-4DFB-AE3D-13A26BC4EFE7}" srcOrd="5" destOrd="0" parTransId="{81D0581A-1618-4841-B482-AD0840013EAC}" sibTransId="{E4FC49B4-0472-4255-8D03-60BB4B0A5236}"/>
    <dgm:cxn modelId="{C994DCB4-05FF-4F63-82D5-EEA82883112F}" type="presOf" srcId="{9FD5B21F-44D0-40B5-BB69-723CDE95FD32}" destId="{EF4B8026-C29C-4FE5-A243-192EE2F5F474}" srcOrd="0" destOrd="0" presId="urn:microsoft.com/office/officeart/2005/8/layout/vList2"/>
    <dgm:cxn modelId="{18F7BDD6-207E-4512-B4EB-8AB78EE27AB7}" srcId="{0D8DE633-47CE-4B41-9DA7-C7A033EE1AD5}" destId="{9FD5B21F-44D0-40B5-BB69-723CDE95FD32}" srcOrd="2" destOrd="0" parTransId="{197D5538-13FE-4B03-814D-DB9A5571BF6F}" sibTransId="{9B15515D-2DAD-4A5F-9AA8-A74FFD0949E7}"/>
    <dgm:cxn modelId="{BD7AF8D8-DD3F-46A5-8C69-D5264B7DA7C5}" type="presOf" srcId="{0D8DE633-47CE-4B41-9DA7-C7A033EE1AD5}" destId="{D1027236-1A77-4F71-8878-07BAC0096D22}" srcOrd="0" destOrd="0" presId="urn:microsoft.com/office/officeart/2005/8/layout/vList2"/>
    <dgm:cxn modelId="{1FB8EC55-35ED-44FF-85A8-3A557A5FD5DF}" type="presParOf" srcId="{D1027236-1A77-4F71-8878-07BAC0096D22}" destId="{BD2DC3D6-9FCF-4691-B5E1-7F41F6D1796D}" srcOrd="0" destOrd="0" presId="urn:microsoft.com/office/officeart/2005/8/layout/vList2"/>
    <dgm:cxn modelId="{6902D3F1-CB2F-48C7-9241-D79B9F58892D}" type="presParOf" srcId="{D1027236-1A77-4F71-8878-07BAC0096D22}" destId="{BEBD18E6-0ECD-417C-BB2B-04E1A8BAA52F}" srcOrd="1" destOrd="0" presId="urn:microsoft.com/office/officeart/2005/8/layout/vList2"/>
    <dgm:cxn modelId="{14E0E762-E986-44B0-BC6F-5C9BEDE50B57}" type="presParOf" srcId="{D1027236-1A77-4F71-8878-07BAC0096D22}" destId="{9F0BF114-0BC7-44E7-AA25-D798FF5B5D1A}" srcOrd="2" destOrd="0" presId="urn:microsoft.com/office/officeart/2005/8/layout/vList2"/>
    <dgm:cxn modelId="{94C84B85-2F47-498E-9661-A737782758F5}" type="presParOf" srcId="{D1027236-1A77-4F71-8878-07BAC0096D22}" destId="{C1EA9C30-458E-4679-9A69-B97BBF28E233}" srcOrd="3" destOrd="0" presId="urn:microsoft.com/office/officeart/2005/8/layout/vList2"/>
    <dgm:cxn modelId="{000A08AB-0B6B-49D7-933C-2BFCD2F04EC2}" type="presParOf" srcId="{D1027236-1A77-4F71-8878-07BAC0096D22}" destId="{EF4B8026-C29C-4FE5-A243-192EE2F5F474}" srcOrd="4" destOrd="0" presId="urn:microsoft.com/office/officeart/2005/8/layout/vList2"/>
    <dgm:cxn modelId="{6018BBF1-9891-481A-BEAA-11CC28F0F5DE}" type="presParOf" srcId="{D1027236-1A77-4F71-8878-07BAC0096D22}" destId="{778139CE-BA1C-4440-BDC3-9027B00B7EE0}" srcOrd="5" destOrd="0" presId="urn:microsoft.com/office/officeart/2005/8/layout/vList2"/>
    <dgm:cxn modelId="{8C91984B-4B8F-48E3-BC4C-D8DF217EEDC1}" type="presParOf" srcId="{D1027236-1A77-4F71-8878-07BAC0096D22}" destId="{4753CC01-6135-41A9-8DC3-BCB5E3AEA92F}" srcOrd="6" destOrd="0" presId="urn:microsoft.com/office/officeart/2005/8/layout/vList2"/>
    <dgm:cxn modelId="{5C8406A4-63EB-4B93-9BCB-CAF82198AC6E}" type="presParOf" srcId="{D1027236-1A77-4F71-8878-07BAC0096D22}" destId="{E36A7F69-8084-4DBE-AC82-27AC8F23A957}" srcOrd="7" destOrd="0" presId="urn:microsoft.com/office/officeart/2005/8/layout/vList2"/>
    <dgm:cxn modelId="{073BC359-46C5-4F22-A710-882C488D1409}" type="presParOf" srcId="{D1027236-1A77-4F71-8878-07BAC0096D22}" destId="{275AFE36-1CA8-48CB-AC87-AC6D9C1B0090}" srcOrd="8" destOrd="0" presId="urn:microsoft.com/office/officeart/2005/8/layout/vList2"/>
    <dgm:cxn modelId="{E5D46EF3-9793-4AD2-ABD9-A44C4BC1231B}" type="presParOf" srcId="{D1027236-1A77-4F71-8878-07BAC0096D22}" destId="{F36D8CAE-9466-4333-9824-2E6A1BF6C8AB}" srcOrd="9" destOrd="0" presId="urn:microsoft.com/office/officeart/2005/8/layout/vList2"/>
    <dgm:cxn modelId="{27573D0D-5F16-4FE9-98E6-B0DF2E84696E}" type="presParOf" srcId="{D1027236-1A77-4F71-8878-07BAC0096D22}" destId="{81538AC4-5EB6-4251-A8EA-6615488F4A6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78156-DD4F-430A-BF46-4C34D8F82C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203DD7-E808-4FF4-AEC8-F3DEF5999C06}">
      <dgm:prSet/>
      <dgm:spPr/>
      <dgm:t>
        <a:bodyPr/>
        <a:lstStyle/>
        <a:p>
          <a:r>
            <a:rPr lang="pt-BR"/>
            <a:t>O termo “Computador” é utilizado hoje em dia para nos referirmos a um conjunto de componentes que, juntos, formam a “máquina” que conhecemos. </a:t>
          </a:r>
          <a:endParaRPr lang="en-US"/>
        </a:p>
      </dgm:t>
    </dgm:pt>
    <dgm:pt modelId="{40F87BEA-8AC6-45FE-AC5E-E866206973BC}" type="parTrans" cxnId="{6191E6B9-251C-41FD-801D-32E72FBE988A}">
      <dgm:prSet/>
      <dgm:spPr/>
      <dgm:t>
        <a:bodyPr/>
        <a:lstStyle/>
        <a:p>
          <a:endParaRPr lang="en-US"/>
        </a:p>
      </dgm:t>
    </dgm:pt>
    <dgm:pt modelId="{DBE625F3-16DB-4933-891F-77CC7E26AC8E}" type="sibTrans" cxnId="{6191E6B9-251C-41FD-801D-32E72FBE988A}">
      <dgm:prSet/>
      <dgm:spPr/>
      <dgm:t>
        <a:bodyPr/>
        <a:lstStyle/>
        <a:p>
          <a:endParaRPr lang="en-US"/>
        </a:p>
      </dgm:t>
    </dgm:pt>
    <dgm:pt modelId="{08178D0A-EEB6-4DDA-8D20-0BD5CEB6D35C}">
      <dgm:prSet/>
      <dgm:spPr/>
      <dgm:t>
        <a:bodyPr/>
        <a:lstStyle/>
        <a:p>
          <a:r>
            <a:rPr lang="pt-BR"/>
            <a:t>Esses componentes se dividem em duas partes principais: </a:t>
          </a:r>
          <a:r>
            <a:rPr lang="pt-BR" b="1"/>
            <a:t>Hardware </a:t>
          </a:r>
          <a:r>
            <a:rPr lang="pt-BR"/>
            <a:t>e </a:t>
          </a:r>
          <a:r>
            <a:rPr lang="pt-BR" b="1"/>
            <a:t>Software.</a:t>
          </a:r>
          <a:r>
            <a:rPr lang="pt-BR"/>
            <a:t> </a:t>
          </a:r>
          <a:endParaRPr lang="en-US"/>
        </a:p>
      </dgm:t>
    </dgm:pt>
    <dgm:pt modelId="{DE4075C6-A313-4E02-AE33-5C34396C164E}" type="parTrans" cxnId="{C29524C2-6C94-4DEC-9A2E-9EA145963E40}">
      <dgm:prSet/>
      <dgm:spPr/>
      <dgm:t>
        <a:bodyPr/>
        <a:lstStyle/>
        <a:p>
          <a:endParaRPr lang="en-US"/>
        </a:p>
      </dgm:t>
    </dgm:pt>
    <dgm:pt modelId="{7D874ACB-8E7F-4E70-95BC-875D70EEE6CC}" type="sibTrans" cxnId="{C29524C2-6C94-4DEC-9A2E-9EA145963E40}">
      <dgm:prSet/>
      <dgm:spPr/>
      <dgm:t>
        <a:bodyPr/>
        <a:lstStyle/>
        <a:p>
          <a:endParaRPr lang="en-US"/>
        </a:p>
      </dgm:t>
    </dgm:pt>
    <dgm:pt modelId="{1EE3273E-8343-421E-8BA6-3532F5DCA39A}" type="pres">
      <dgm:prSet presAssocID="{33E78156-DD4F-430A-BF46-4C34D8F82C05}" presName="linear" presStyleCnt="0">
        <dgm:presLayoutVars>
          <dgm:animLvl val="lvl"/>
          <dgm:resizeHandles val="exact"/>
        </dgm:presLayoutVars>
      </dgm:prSet>
      <dgm:spPr/>
    </dgm:pt>
    <dgm:pt modelId="{CFB97192-4190-4573-9546-7C6A6ADC77ED}" type="pres">
      <dgm:prSet presAssocID="{90203DD7-E808-4FF4-AEC8-F3DEF5999C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27A182-7995-464C-AE33-E3AB036D5AB3}" type="pres">
      <dgm:prSet presAssocID="{DBE625F3-16DB-4933-891F-77CC7E26AC8E}" presName="spacer" presStyleCnt="0"/>
      <dgm:spPr/>
    </dgm:pt>
    <dgm:pt modelId="{9D0AFA49-8E3C-4F24-8883-E1100581DA12}" type="pres">
      <dgm:prSet presAssocID="{08178D0A-EEB6-4DDA-8D20-0BD5CEB6D35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0A7BA3D-5278-4A61-8A39-9CC795BB9248}" type="presOf" srcId="{90203DD7-E808-4FF4-AEC8-F3DEF5999C06}" destId="{CFB97192-4190-4573-9546-7C6A6ADC77ED}" srcOrd="0" destOrd="0" presId="urn:microsoft.com/office/officeart/2005/8/layout/vList2"/>
    <dgm:cxn modelId="{9C87E2A7-67D6-41D0-A90C-DE439AE5CDA9}" type="presOf" srcId="{08178D0A-EEB6-4DDA-8D20-0BD5CEB6D35C}" destId="{9D0AFA49-8E3C-4F24-8883-E1100581DA12}" srcOrd="0" destOrd="0" presId="urn:microsoft.com/office/officeart/2005/8/layout/vList2"/>
    <dgm:cxn modelId="{6191E6B9-251C-41FD-801D-32E72FBE988A}" srcId="{33E78156-DD4F-430A-BF46-4C34D8F82C05}" destId="{90203DD7-E808-4FF4-AEC8-F3DEF5999C06}" srcOrd="0" destOrd="0" parTransId="{40F87BEA-8AC6-45FE-AC5E-E866206973BC}" sibTransId="{DBE625F3-16DB-4933-891F-77CC7E26AC8E}"/>
    <dgm:cxn modelId="{C29524C2-6C94-4DEC-9A2E-9EA145963E40}" srcId="{33E78156-DD4F-430A-BF46-4C34D8F82C05}" destId="{08178D0A-EEB6-4DDA-8D20-0BD5CEB6D35C}" srcOrd="1" destOrd="0" parTransId="{DE4075C6-A313-4E02-AE33-5C34396C164E}" sibTransId="{7D874ACB-8E7F-4E70-95BC-875D70EEE6CC}"/>
    <dgm:cxn modelId="{1B5B84CF-479F-4C34-B16E-42DBEE61E717}" type="presOf" srcId="{33E78156-DD4F-430A-BF46-4C34D8F82C05}" destId="{1EE3273E-8343-421E-8BA6-3532F5DCA39A}" srcOrd="0" destOrd="0" presId="urn:microsoft.com/office/officeart/2005/8/layout/vList2"/>
    <dgm:cxn modelId="{83BABA94-FCF5-4B0D-9CE3-1B4F1CA6DA7F}" type="presParOf" srcId="{1EE3273E-8343-421E-8BA6-3532F5DCA39A}" destId="{CFB97192-4190-4573-9546-7C6A6ADC77ED}" srcOrd="0" destOrd="0" presId="urn:microsoft.com/office/officeart/2005/8/layout/vList2"/>
    <dgm:cxn modelId="{BE522677-3AAE-429D-8BF2-15AC0EE1AD78}" type="presParOf" srcId="{1EE3273E-8343-421E-8BA6-3532F5DCA39A}" destId="{6C27A182-7995-464C-AE33-E3AB036D5AB3}" srcOrd="1" destOrd="0" presId="urn:microsoft.com/office/officeart/2005/8/layout/vList2"/>
    <dgm:cxn modelId="{E3C22549-64AD-444D-A646-C12E902F90FA}" type="presParOf" srcId="{1EE3273E-8343-421E-8BA6-3532F5DCA39A}" destId="{9D0AFA49-8E3C-4F24-8883-E1100581DA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C3D6-9FCF-4691-B5E1-7F41F6D1796D}">
      <dsp:nvSpPr>
        <dsp:cNvPr id="0" name=""/>
        <dsp:cNvSpPr/>
      </dsp:nvSpPr>
      <dsp:spPr>
        <a:xfrm>
          <a:off x="0" y="43588"/>
          <a:ext cx="7559504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Computador e Programas</a:t>
          </a:r>
          <a:r>
            <a:rPr lang="pt-BR" sz="1800" kern="1200"/>
            <a:t> - </a:t>
          </a:r>
          <a:r>
            <a:rPr lang="pt-BR" sz="1800" i="1" kern="1200"/>
            <a:t>Hardware e Software </a:t>
          </a:r>
          <a:r>
            <a:rPr lang="pt-BR" sz="1800" kern="1200"/>
            <a:t>(monitor, teclado, mouse, CPU + componentes internos, sistema operacional); </a:t>
          </a:r>
          <a:r>
            <a:rPr lang="pt-BR" sz="1800" b="1" kern="1200"/>
            <a:t>Introdução a Informática</a:t>
          </a:r>
          <a:r>
            <a:rPr lang="pt-BR" sz="1800" kern="1200"/>
            <a:t> (teclado, arquivo, login/senha, virus de computador...);</a:t>
          </a:r>
          <a:endParaRPr lang="en-US" sz="1800" kern="1200"/>
        </a:p>
      </dsp:txBody>
      <dsp:txXfrm>
        <a:off x="48319" y="91907"/>
        <a:ext cx="7462866" cy="893182"/>
      </dsp:txXfrm>
    </dsp:sp>
    <dsp:sp modelId="{9F0BF114-0BC7-44E7-AA25-D798FF5B5D1A}">
      <dsp:nvSpPr>
        <dsp:cNvPr id="0" name=""/>
        <dsp:cNvSpPr/>
      </dsp:nvSpPr>
      <dsp:spPr>
        <a:xfrm>
          <a:off x="0" y="1085248"/>
          <a:ext cx="7559504" cy="98982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Navegando na Intenet</a:t>
          </a:r>
          <a:r>
            <a:rPr lang="pt-BR" sz="1800" kern="1200"/>
            <a:t> (browser, link, acessando um site, como localizar conteúdo: ex.: Google...);</a:t>
          </a:r>
          <a:endParaRPr lang="en-US" sz="1800" kern="1200"/>
        </a:p>
      </dsp:txBody>
      <dsp:txXfrm>
        <a:off x="48319" y="1133567"/>
        <a:ext cx="7462866" cy="893182"/>
      </dsp:txXfrm>
    </dsp:sp>
    <dsp:sp modelId="{EF4B8026-C29C-4FE5-A243-192EE2F5F474}">
      <dsp:nvSpPr>
        <dsp:cNvPr id="0" name=""/>
        <dsp:cNvSpPr/>
      </dsp:nvSpPr>
      <dsp:spPr>
        <a:xfrm>
          <a:off x="0" y="2126908"/>
          <a:ext cx="7559504" cy="98982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Comunicando-se na Intenet</a:t>
          </a:r>
          <a:r>
            <a:rPr lang="pt-BR" sz="1800" kern="1200"/>
            <a:t> (e-mail, sala de bate-papo...);</a:t>
          </a:r>
          <a:endParaRPr lang="en-US" sz="1800" kern="1200"/>
        </a:p>
      </dsp:txBody>
      <dsp:txXfrm>
        <a:off x="48319" y="2175227"/>
        <a:ext cx="7462866" cy="893182"/>
      </dsp:txXfrm>
    </dsp:sp>
    <dsp:sp modelId="{4753CC01-6135-41A9-8DC3-BCB5E3AEA92F}">
      <dsp:nvSpPr>
        <dsp:cNvPr id="0" name=""/>
        <dsp:cNvSpPr/>
      </dsp:nvSpPr>
      <dsp:spPr>
        <a:xfrm>
          <a:off x="0" y="3168568"/>
          <a:ext cx="7559504" cy="98982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Editor de Texto</a:t>
          </a:r>
          <a:r>
            <a:rPr lang="pt-BR" sz="1800" kern="1200"/>
            <a:t> (Word: cursor, caracter, recortar, copiar, colar, imprimir, salvar, fonte...);</a:t>
          </a:r>
          <a:endParaRPr lang="en-US" sz="1800" kern="1200"/>
        </a:p>
      </dsp:txBody>
      <dsp:txXfrm>
        <a:off x="48319" y="3216887"/>
        <a:ext cx="7462866" cy="893182"/>
      </dsp:txXfrm>
    </dsp:sp>
    <dsp:sp modelId="{275AFE36-1CA8-48CB-AC87-AC6D9C1B0090}">
      <dsp:nvSpPr>
        <dsp:cNvPr id="0" name=""/>
        <dsp:cNvSpPr/>
      </dsp:nvSpPr>
      <dsp:spPr>
        <a:xfrm>
          <a:off x="0" y="4210228"/>
          <a:ext cx="7559504" cy="98982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Planilha Eletrônica </a:t>
          </a:r>
          <a:r>
            <a:rPr lang="pt-BR" sz="1800" kern="1200"/>
            <a:t>(Excel: célula, fórmulas, operadores aritméticos, operadores de comparação, funções básicas...);</a:t>
          </a:r>
          <a:endParaRPr lang="en-US" sz="1800" kern="1200"/>
        </a:p>
      </dsp:txBody>
      <dsp:txXfrm>
        <a:off x="48319" y="4258547"/>
        <a:ext cx="7462866" cy="893182"/>
      </dsp:txXfrm>
    </dsp:sp>
    <dsp:sp modelId="{81538AC4-5EB6-4251-A8EA-6615488F4A6A}">
      <dsp:nvSpPr>
        <dsp:cNvPr id="0" name=""/>
        <dsp:cNvSpPr/>
      </dsp:nvSpPr>
      <dsp:spPr>
        <a:xfrm>
          <a:off x="0" y="5251888"/>
          <a:ext cx="7559504" cy="989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Apresentação Visual (Power Point, slides, transições, animações, design...).</a:t>
          </a:r>
          <a:endParaRPr lang="en-US" sz="1800" kern="1200"/>
        </a:p>
      </dsp:txBody>
      <dsp:txXfrm>
        <a:off x="48319" y="5300207"/>
        <a:ext cx="7462866" cy="893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97192-4190-4573-9546-7C6A6ADC77ED}">
      <dsp:nvSpPr>
        <dsp:cNvPr id="0" name=""/>
        <dsp:cNvSpPr/>
      </dsp:nvSpPr>
      <dsp:spPr>
        <a:xfrm>
          <a:off x="0" y="61948"/>
          <a:ext cx="7559504" cy="3030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O termo “Computador” é utilizado hoje em dia para nos referirmos a um conjunto de componentes que, juntos, formam a “máquina” que conhecemos. </a:t>
          </a:r>
          <a:endParaRPr lang="en-US" sz="3500" kern="1200"/>
        </a:p>
      </dsp:txBody>
      <dsp:txXfrm>
        <a:off x="147927" y="209875"/>
        <a:ext cx="7263650" cy="2734445"/>
      </dsp:txXfrm>
    </dsp:sp>
    <dsp:sp modelId="{9D0AFA49-8E3C-4F24-8883-E1100581DA12}">
      <dsp:nvSpPr>
        <dsp:cNvPr id="0" name=""/>
        <dsp:cNvSpPr/>
      </dsp:nvSpPr>
      <dsp:spPr>
        <a:xfrm>
          <a:off x="0" y="3193048"/>
          <a:ext cx="7559504" cy="3030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Esses componentes se dividem em duas partes principais: </a:t>
          </a:r>
          <a:r>
            <a:rPr lang="pt-BR" sz="3500" b="1" kern="1200"/>
            <a:t>Hardware </a:t>
          </a:r>
          <a:r>
            <a:rPr lang="pt-BR" sz="3500" kern="1200"/>
            <a:t>e </a:t>
          </a:r>
          <a:r>
            <a:rPr lang="pt-BR" sz="3500" b="1" kern="1200"/>
            <a:t>Software.</a:t>
          </a:r>
          <a:r>
            <a:rPr lang="pt-BR" sz="3500" kern="1200"/>
            <a:t> </a:t>
          </a:r>
          <a:endParaRPr lang="en-US" sz="3500" kern="1200"/>
        </a:p>
      </dsp:txBody>
      <dsp:txXfrm>
        <a:off x="147927" y="3340975"/>
        <a:ext cx="7263650" cy="2734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CDFEF-D81C-7859-62C7-AA7F68C32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4EA57-DD74-7943-7E83-5DA385B6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CC7F8-253A-68B8-227D-93AEDE9D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23A8F-DD76-D53E-4FF4-BC53E6E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D5E08-FC80-52B8-D0CC-5BD38A6E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4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9EE23-9654-BA71-65A5-CC4EF60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6032F1-76CA-3E1B-B489-C6475851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C3D3F-BA20-B86B-A8FF-3A11419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7FA74-C1E0-B51C-DC45-8BE40F43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7A58C2-7AAE-B264-820B-1DC1CE9F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BCB1D7-823F-5517-001E-F7D7CE8E2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C577E1-AA8D-C561-462F-CB66DE6C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A6374-FB95-EABB-CD67-E262734A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42B50-7DA3-CFB9-13CD-87E22CFA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F8C60-819A-63C3-963F-06BD12F4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9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8861-0245-DB1B-21C7-DD7A78FD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D7CF2-B278-C99B-A2F4-31D70DDA5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589B9-0BE2-8E5F-003D-73A3888B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32E8-4AC5-C900-BFA7-04C8944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5B7CED-85FF-79BD-BE6E-64AD5DB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5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E32B4-8F9C-A330-2A96-5AF93541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DD9ED-1BEB-5170-6768-FA70A2F6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68576D-C060-B2B2-4B66-16371E59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85FCF-5F31-A94D-5273-AB79500B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58D8-6FF6-19F9-869B-6FDF9802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0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C8A9-96CA-2BE2-3698-8EEB8A23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EF70C-F547-44EE-693B-350328702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3FD0B4-FAB0-7FE0-F688-C6F25245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987F65-0178-8EEA-7B7E-4EC92F32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6479F-E85C-41BD-7A9B-5D3C637C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6EC5CB-5B74-1F8A-9EE7-24FE845C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7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0762-BE47-2A23-8BC2-3772EBFC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16A12-9B6E-EC78-6B1A-12C18B1F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B23BD-7F1C-424F-C118-CBE4C9F7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8C68C1-571C-97D3-DFFE-E31DA8E1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4F63F2-7B5F-89CD-DA0D-B8FB02BDC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DC68EA-0F68-E676-A599-FE84D181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609F8-53A5-D77A-FB4B-9F24DD3B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CD911A-2AAC-21F6-C05F-14DD24EF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9E64-AB1B-FB09-18A4-FCEB58CF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53CEC9-9C38-9610-0A42-3AB516B9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656B4-3487-D3F8-7584-86E2C044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0B0310-40F5-04FA-0E6E-7DCE8CF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8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A48C9-59A9-5B55-0938-D8053B6E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2D0427-6647-BB57-183D-169485E8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3A1D6-DD34-CC0C-84C5-E182D404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3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F506-7CEE-069B-0244-9FE8AB1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B734F-3D79-0FEA-E24D-5C47E326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4CCDA-1D8A-910F-E7FD-D2279239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8DDE9-D478-6A52-2E42-2F1C2793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7D375F-9AAB-F40F-8645-BF45442F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56285C-9820-677B-075E-634700DA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A3C4-9D32-BDFB-3714-F63AC102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BA6A40-CB87-C3BF-E88A-EF26558F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F34B15-E395-AB55-C8ED-719D3A739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51FF9E-3603-1FFD-9D69-6BF1AD59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AE6B8D-9EB8-F8C3-D60E-B4D52791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ECAD9E-F250-AF7C-3195-08D1A37B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D11895-B8C7-9FAE-E4AE-8102826B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14D24-274B-1446-47B5-0EDDE228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ED6EB-E53E-7CFC-0D52-64AB3FA61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15CE-CB98-4024-A294-2829621FF748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20BFB-B119-4E2E-3DA6-D240D6861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7CDCD-CAAC-B209-B0C6-1B1C106E9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E9C7-8770-435C-B2BE-E1C7283FC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50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15D07C-503D-CC98-67BC-1557A7C0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345" y="640080"/>
            <a:ext cx="7347842" cy="3566160"/>
          </a:xfrm>
        </p:spPr>
        <p:txBody>
          <a:bodyPr anchor="b">
            <a:normAutofit/>
          </a:bodyPr>
          <a:lstStyle/>
          <a:p>
            <a:r>
              <a:rPr lang="pt-BR" sz="5400" dirty="0"/>
              <a:t>Introdução à Informática</a:t>
            </a:r>
            <a:br>
              <a:rPr lang="pt-BR" sz="5400" dirty="0"/>
            </a:br>
            <a:r>
              <a:rPr lang="pt-BR" sz="5400" dirty="0"/>
              <a:t>Windows e Office 2023.1.61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5CBC6-C1DF-70DE-79D5-5D99CAEAE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Prof.: </a:t>
            </a:r>
            <a:r>
              <a:rPr lang="pt-BR" dirty="0" err="1"/>
              <a:t>Cleon</a:t>
            </a:r>
            <a:r>
              <a:rPr lang="pt-BR" dirty="0"/>
              <a:t> </a:t>
            </a:r>
            <a:r>
              <a:rPr lang="pt-BR" dirty="0" err="1"/>
              <a:t>Saluc</a:t>
            </a:r>
            <a:endParaRPr lang="pt-BR"/>
          </a:p>
        </p:txBody>
      </p:sp>
      <p:pic>
        <p:nvPicPr>
          <p:cNvPr id="5" name="Picture 4" descr="Monitores de computador antigos">
            <a:extLst>
              <a:ext uri="{FF2B5EF4-FFF2-40B4-BE49-F238E27FC236}">
                <a16:creationId xmlns:a16="http://schemas.microsoft.com/office/drawing/2014/main" id="{16293263-81B9-F885-F50E-BDF5D15B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7" r="3094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8" name="Rectangle 51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341AD-DCA8-786D-9F30-4B71572B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833" y="681037"/>
            <a:ext cx="4090777" cy="1788811"/>
          </a:xfrm>
        </p:spPr>
        <p:txBody>
          <a:bodyPr>
            <a:normAutofit/>
          </a:bodyPr>
          <a:lstStyle/>
          <a:p>
            <a:r>
              <a:rPr lang="pt-BR" altLang="pt-BR" sz="4000" b="1"/>
              <a:t>Impressoras</a:t>
            </a:r>
            <a:endParaRPr lang="pt-BR" sz="4000"/>
          </a:p>
        </p:txBody>
      </p:sp>
      <p:sp>
        <p:nvSpPr>
          <p:cNvPr id="5149" name="Rounded Rectangle 28">
            <a:extLst>
              <a:ext uri="{FF2B5EF4-FFF2-40B4-BE49-F238E27FC236}">
                <a16:creationId xmlns:a16="http://schemas.microsoft.com/office/drawing/2014/main" id="{E4D63AEB-01ED-4B67-A163-4F509656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1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pressoras e Multifuncionais - Tudo que você precisa saber | Contabilista  - Contabilista Suprimentos para Escritório">
            <a:extLst>
              <a:ext uri="{FF2B5EF4-FFF2-40B4-BE49-F238E27FC236}">
                <a16:creationId xmlns:a16="http://schemas.microsoft.com/office/drawing/2014/main" id="{D04FADBE-A583-8A2F-5087-A68DF86B1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6" r="18047"/>
          <a:stretch/>
        </p:blipFill>
        <p:spPr bwMode="auto">
          <a:xfrm>
            <a:off x="815807" y="804672"/>
            <a:ext cx="5934456" cy="52486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06487-85DF-830D-D228-097F4AEB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833" y="2630161"/>
            <a:ext cx="4090778" cy="3546801"/>
          </a:xfrm>
        </p:spPr>
        <p:txBody>
          <a:bodyPr>
            <a:normAutofit/>
          </a:bodyPr>
          <a:lstStyle/>
          <a:p>
            <a:r>
              <a:rPr lang="pt-BR" altLang="pt-BR" sz="2000"/>
              <a:t>Matricial</a:t>
            </a:r>
          </a:p>
          <a:p>
            <a:pPr>
              <a:buFontTx/>
              <a:buNone/>
            </a:pPr>
            <a:endParaRPr lang="pt-BR" altLang="pt-BR" sz="2000"/>
          </a:p>
          <a:p>
            <a:r>
              <a:rPr lang="pt-BR" altLang="pt-BR" sz="2000"/>
              <a:t>Jato de tinta</a:t>
            </a:r>
          </a:p>
          <a:p>
            <a:pPr>
              <a:buFontTx/>
              <a:buNone/>
            </a:pPr>
            <a:endParaRPr lang="pt-BR" altLang="pt-BR" sz="2000"/>
          </a:p>
          <a:p>
            <a:r>
              <a:rPr lang="pt-BR" altLang="pt-BR" sz="2000"/>
              <a:t>Laser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3355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E76B83-9EEC-3DEB-8B9D-1C28799E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833" y="681037"/>
            <a:ext cx="4090777" cy="1788811"/>
          </a:xfrm>
        </p:spPr>
        <p:txBody>
          <a:bodyPr>
            <a:normAutofit/>
          </a:bodyPr>
          <a:lstStyle/>
          <a:p>
            <a:r>
              <a:rPr lang="pt-BR" altLang="pt-BR" sz="4000"/>
              <a:t>Scanner</a:t>
            </a:r>
            <a:endParaRPr lang="pt-BR" sz="4000"/>
          </a:p>
        </p:txBody>
      </p:sp>
      <p:sp>
        <p:nvSpPr>
          <p:cNvPr id="6153" name="Rounded Rectangle 28">
            <a:extLst>
              <a:ext uri="{FF2B5EF4-FFF2-40B4-BE49-F238E27FC236}">
                <a16:creationId xmlns:a16="http://schemas.microsoft.com/office/drawing/2014/main" id="{E4D63AEB-01ED-4B67-A163-4F509656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1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mo funciona o Scanner? - Tecnoprint">
            <a:extLst>
              <a:ext uri="{FF2B5EF4-FFF2-40B4-BE49-F238E27FC236}">
                <a16:creationId xmlns:a16="http://schemas.microsoft.com/office/drawing/2014/main" id="{0CC5CBE4-4079-2956-395E-474E1B8F7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/>
          <a:stretch/>
        </p:blipFill>
        <p:spPr bwMode="auto">
          <a:xfrm>
            <a:off x="815807" y="804672"/>
            <a:ext cx="5934456" cy="52486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55725-EA30-996F-2E79-0E4C9C80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833" y="2630161"/>
            <a:ext cx="4090778" cy="3546801"/>
          </a:xfrm>
        </p:spPr>
        <p:txBody>
          <a:bodyPr>
            <a:normAutofit/>
          </a:bodyPr>
          <a:lstStyle/>
          <a:p>
            <a:pPr algn="just"/>
            <a:r>
              <a:rPr lang="pt-BR" altLang="pt-BR" sz="2000" dirty="0"/>
              <a:t>O </a:t>
            </a:r>
            <a:r>
              <a:rPr lang="pt-BR" altLang="pt-BR" sz="2000" b="1" dirty="0"/>
              <a:t>Scanner </a:t>
            </a:r>
            <a:r>
              <a:rPr lang="pt-BR" altLang="pt-BR" sz="2000" dirty="0"/>
              <a:t>é um aparelho que </a:t>
            </a:r>
            <a:r>
              <a:rPr lang="pt-BR" altLang="pt-BR" sz="2000" b="1" dirty="0"/>
              <a:t>digitaliza </a:t>
            </a:r>
            <a:r>
              <a:rPr lang="pt-BR" altLang="pt-BR" sz="2000" dirty="0"/>
              <a:t>uma imagem. É como uma máquina de fotocópia, mas ao invés de copiar, torna cada ponto de cor em uma imagem digitalizada.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143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BA301E-6812-8456-CEAA-B68BAD35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altLang="pt-BR" sz="5000"/>
              <a:t>Sistema Operacional</a:t>
            </a:r>
            <a:endParaRPr lang="pt-BR" sz="5000"/>
          </a:p>
        </p:txBody>
      </p:sp>
      <p:sp>
        <p:nvSpPr>
          <p:cNvPr id="71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CC72F-4932-4226-CF96-075B72B0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200" dirty="0"/>
              <a:t>Todos os computadores necessitam de um programa para operar.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200" dirty="0"/>
              <a:t>Eles recebem o nome de Sistema Operacional.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200" dirty="0"/>
              <a:t>Os mais utilizados são: Windows e Linux</a:t>
            </a:r>
          </a:p>
          <a:p>
            <a:endParaRPr lang="pt-BR" sz="2200" dirty="0"/>
          </a:p>
        </p:txBody>
      </p:sp>
      <p:pic>
        <p:nvPicPr>
          <p:cNvPr id="7174" name="Picture 6" descr="Tutorial Sistema Operacional">
            <a:extLst>
              <a:ext uri="{FF2B5EF4-FFF2-40B4-BE49-F238E27FC236}">
                <a16:creationId xmlns:a16="http://schemas.microsoft.com/office/drawing/2014/main" id="{8ABA8933-05D3-1E65-BCD4-66F1153D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7738" y="640080"/>
            <a:ext cx="601683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3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1A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6B1B22-A5A5-91B0-BBF0-6462CA3A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pt-B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TECLADO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Aprenda a Digitar Sem Olhar Para o Teclado | Informática - TudoPorEmail">
            <a:extLst>
              <a:ext uri="{FF2B5EF4-FFF2-40B4-BE49-F238E27FC236}">
                <a16:creationId xmlns:a16="http://schemas.microsoft.com/office/drawing/2014/main" id="{D4A6DC35-D259-B824-7813-12B06D69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531389"/>
            <a:ext cx="7188199" cy="37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1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5" name="Freeform: Shape 92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7" name="Freeform: Shape 922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4FD90-D672-0567-2A4B-86C82AA2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altLang="pt-BR" sz="2800"/>
              <a:t>SEGURANÇA</a:t>
            </a:r>
            <a:endParaRPr lang="pt-BR" sz="2800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3AE63-F1A5-6332-56E2-6F95FC39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1700"/>
              <a:t>Todo computador em rede requer “nome de usuário” e “senha”.</a:t>
            </a:r>
          </a:p>
          <a:p>
            <a:endParaRPr lang="pt-BR" sz="1700"/>
          </a:p>
        </p:txBody>
      </p:sp>
      <p:pic>
        <p:nvPicPr>
          <p:cNvPr id="9218" name="Picture 2" descr="Tutoriais Projeto e Gestão de Redes de Computadores">
            <a:extLst>
              <a:ext uri="{FF2B5EF4-FFF2-40B4-BE49-F238E27FC236}">
                <a16:creationId xmlns:a16="http://schemas.microsoft.com/office/drawing/2014/main" id="{839025DA-B4F3-5C74-9057-C3A425F2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344257"/>
            <a:ext cx="6922008" cy="42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1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5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42D33-D20F-49CC-FF74-6A82ED6B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altLang="pt-BR" sz="5400"/>
              <a:t>Mouse</a:t>
            </a:r>
            <a:endParaRPr lang="pt-BR" sz="5400"/>
          </a:p>
        </p:txBody>
      </p:sp>
      <p:sp>
        <p:nvSpPr>
          <p:cNvPr id="1025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F20B4-6AEB-E10E-9B9D-7B3A2D65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pt-BR" altLang="pt-BR" sz="2000" dirty="0">
                <a:sym typeface="Wingdings" panose="05000000000000000000" pitchFamily="2" charset="2"/>
              </a:rPr>
              <a:t>O “mouse” é um dispositivo que facilita o acesso aos ícones e menus da tela do computador.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000" dirty="0">
                <a:sym typeface="Wingdings" panose="05000000000000000000" pitchFamily="2" charset="2"/>
              </a:rPr>
              <a:t>Faça um teste movimentando-o e verá que a seta que o representa acompanhará seu movimento.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000" dirty="0">
                <a:sym typeface="Wingdings" panose="05000000000000000000" pitchFamily="2" charset="2"/>
              </a:rPr>
              <a:t>Normalmente ele possui 2 botões e o mais utilizado é o da esquerda.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10244" name="Picture 4" descr="Mouse Gamer Fallen Pantera Eco Branco">
            <a:extLst>
              <a:ext uri="{FF2B5EF4-FFF2-40B4-BE49-F238E27FC236}">
                <a16:creationId xmlns:a16="http://schemas.microsoft.com/office/drawing/2014/main" id="{5CE7A010-8D2B-7AA2-FEE8-8E345DAF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3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0EBB7-3EDF-4FFC-906D-3BCD31A72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C7746-DC8E-58E3-F978-B3715D6B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89" y="1108134"/>
            <a:ext cx="4003680" cy="887819"/>
          </a:xfrm>
        </p:spPr>
        <p:txBody>
          <a:bodyPr anchor="b">
            <a:normAutofit/>
          </a:bodyPr>
          <a:lstStyle/>
          <a:p>
            <a:pPr algn="ctr"/>
            <a:r>
              <a:rPr lang="pt-BR" sz="5400" b="1" dirty="0" err="1">
                <a:solidFill>
                  <a:srgbClr val="A6A6A6"/>
                </a:solidFill>
              </a:rPr>
              <a:t>WordPad</a:t>
            </a:r>
            <a:endParaRPr lang="pt-BR" sz="5400" b="1" dirty="0">
              <a:solidFill>
                <a:srgbClr val="A6A6A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CD5FD-8187-16AF-B005-D7FCC2D5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89" y="2388521"/>
            <a:ext cx="4003680" cy="3440469"/>
          </a:xfrm>
        </p:spPr>
        <p:txBody>
          <a:bodyPr anchor="t">
            <a:normAutofit/>
          </a:bodyPr>
          <a:lstStyle/>
          <a:p>
            <a:pPr algn="just"/>
            <a:r>
              <a:rPr lang="pt-BR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O </a:t>
            </a:r>
            <a:r>
              <a:rPr lang="pt-BR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WordPad</a:t>
            </a:r>
            <a:r>
              <a:rPr lang="pt-BR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permite criar documentos básicos, escolher a fonte, selecionar a formatação do texto e inserir fotos ou desenhos do </a:t>
            </a:r>
            <a:r>
              <a:rPr lang="pt-BR" sz="2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Paint</a:t>
            </a:r>
            <a:r>
              <a:rPr lang="pt-BR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. Ou seja, ele funciona de forma parecida com o Microsoft Word, embora ofereça recursos bem mais simples.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5F397F-5BF8-43B6-8679-E2C8E2ABF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2328391B-90B2-94F4-A27D-B806B6578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73"/>
          <a:stretch/>
        </p:blipFill>
        <p:spPr>
          <a:xfrm>
            <a:off x="7869308" y="1793934"/>
            <a:ext cx="2549382" cy="32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0EBB7-3EDF-4FFC-906D-3BCD31A72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4888C2-6967-F1F4-93D2-D4BF08DD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89" y="1108134"/>
            <a:ext cx="4003680" cy="88781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BR" sz="6000" b="1" dirty="0" err="1">
                <a:solidFill>
                  <a:srgbClr val="A6A6A6"/>
                </a:solidFill>
              </a:rPr>
              <a:t>Paint</a:t>
            </a:r>
            <a:endParaRPr lang="pt-BR" sz="6000" b="1" dirty="0">
              <a:solidFill>
                <a:srgbClr val="A6A6A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61A67-FE53-0392-E2F1-8ABDD49E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89" y="2388521"/>
            <a:ext cx="4003680" cy="3440469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O </a:t>
            </a:r>
            <a:r>
              <a:rPr lang="pt-B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Paint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é um editor gráfico simples que permite editar imagens em diversos formatos. É um editor que compõe os programas do sistema operacional Windows e que possibilita pequenas edições ou criações de imagens simples.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5F397F-5BF8-43B6-8679-E2C8E2ABF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62AC5B9E-801F-DAFE-18CD-DA40767AA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" r="964" b="2"/>
          <a:stretch/>
        </p:blipFill>
        <p:spPr>
          <a:xfrm>
            <a:off x="7869308" y="1793934"/>
            <a:ext cx="2549382" cy="32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55F316-540A-E65D-645E-544A14ABB524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 Prático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BF1F869-DAFA-F683-ACFA-D8E8B0CAD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99" y="1966293"/>
            <a:ext cx="10589400" cy="44521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877A7-9C68-B2FA-F0B3-87234689CA08}"/>
              </a:ext>
            </a:extLst>
          </p:cNvPr>
          <p:cNvSpPr txBox="1"/>
          <p:nvPr/>
        </p:nvSpPr>
        <p:spPr>
          <a:xfrm>
            <a:off x="501445" y="6418453"/>
            <a:ext cx="696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Obs</a:t>
            </a:r>
            <a:r>
              <a:rPr lang="pt-BR" dirty="0"/>
              <a:t>: Salve na subpasta Windows com o nome de </a:t>
            </a:r>
            <a:r>
              <a:rPr lang="pt-BR" b="1" i="1" dirty="0"/>
              <a:t>Escrever Claramente</a:t>
            </a:r>
          </a:p>
        </p:txBody>
      </p:sp>
    </p:spTree>
    <p:extLst>
      <p:ext uri="{BB962C8B-B14F-4D97-AF65-F5344CB8AC3E}">
        <p14:creationId xmlns:p14="http://schemas.microsoft.com/office/powerpoint/2010/main" val="210924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55F316-540A-E65D-645E-544A14ABB524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Prático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877A7-9C68-B2FA-F0B3-87234689CA08}"/>
              </a:ext>
            </a:extLst>
          </p:cNvPr>
          <p:cNvSpPr txBox="1"/>
          <p:nvPr/>
        </p:nvSpPr>
        <p:spPr>
          <a:xfrm>
            <a:off x="7515221" y="5888751"/>
            <a:ext cx="432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Obs</a:t>
            </a:r>
            <a:r>
              <a:rPr lang="pt-BR" dirty="0"/>
              <a:t>: Salve na subpasta Windows com o nome de </a:t>
            </a:r>
            <a:r>
              <a:rPr lang="pt-BR" b="1" i="1" dirty="0"/>
              <a:t>Logo Cultura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BF07D5-BB7B-948A-4E00-47E1F78A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1655276"/>
            <a:ext cx="7814234" cy="39572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93AFF6B-B540-5CF2-00FD-94D8236F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3" y="5578047"/>
            <a:ext cx="4676775" cy="6572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AA82D2A-F78E-3D72-0AE0-D5D7D76BB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75" y="6235272"/>
            <a:ext cx="6602372" cy="5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56395D-C57C-8D26-66E0-AC4EF487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pt-BR" altLang="pt-BR" sz="4800">
                <a:solidFill>
                  <a:schemeClr val="bg1"/>
                </a:solidFill>
              </a:rPr>
              <a:t>ESTRUTURA DO CURSO</a:t>
            </a:r>
            <a:endParaRPr lang="pt-BR" sz="480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C1D7C65-8F93-0052-CEDC-89D009DCA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755727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D69C6E-8CCC-B512-F4CC-3FEC9BFB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altLang="pt-BR" sz="4800" b="1">
                <a:solidFill>
                  <a:schemeClr val="bg1"/>
                </a:solidFill>
              </a:rPr>
              <a:t>Hardware e Software</a:t>
            </a:r>
            <a:endParaRPr lang="pt-BR" sz="4800">
              <a:solidFill>
                <a:schemeClr val="bg1"/>
              </a:solidFill>
            </a:endParaRPr>
          </a:p>
        </p:txBody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509A1177-3A1A-1E8C-39EC-3F8AA2787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69081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4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2E83A-E842-EAFE-B5F2-26C7932B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</a:t>
            </a: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478EEB-38F8-B6B7-3E45-1D7D0B47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pt-BR" sz="22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pt-BR" sz="2200"/>
              <a:t>É a parte mecânica e física da máquina, com seus </a:t>
            </a:r>
            <a:r>
              <a:rPr lang="en-US" altLang="pt-BR" sz="2200" u="sng"/>
              <a:t>componentes eletrônicos e peças</a:t>
            </a:r>
            <a:r>
              <a:rPr lang="en-US" altLang="pt-BR" sz="2200"/>
              <a:t>.</a:t>
            </a:r>
            <a:endParaRPr lang="en-US" sz="2200"/>
          </a:p>
        </p:txBody>
      </p:sp>
      <p:pic>
        <p:nvPicPr>
          <p:cNvPr id="1026" name="Picture 2" descr="História do computador e a evolução dos computadores - Toda Matéria">
            <a:extLst>
              <a:ext uri="{FF2B5EF4-FFF2-40B4-BE49-F238E27FC236}">
                <a16:creationId xmlns:a16="http://schemas.microsoft.com/office/drawing/2014/main" id="{84C4F670-37FD-D98F-953A-E38F3323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756" y="640080"/>
            <a:ext cx="640080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76190-FC96-B38A-FE23-FD8961AF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SOFTWARE</a:t>
            </a:r>
            <a:br>
              <a:rPr lang="pt-BR" alt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CDF7DC-8F15-6A99-22E0-4F43E1E0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sz="2400" dirty="0"/>
              <a:t>São conjuntos de procedimentos básicos que fazem que o computador seja útil executando alguma função. A essas “ordens” preestabelecidas chamamos também de </a:t>
            </a:r>
            <a:r>
              <a:rPr lang="pt-BR" altLang="pt-BR" sz="2400" u="sng" dirty="0"/>
              <a:t>programas</a:t>
            </a:r>
            <a:r>
              <a:rPr lang="pt-BR" altLang="pt-BR" sz="2400" dirty="0"/>
              <a:t>.</a:t>
            </a:r>
            <a:endParaRPr lang="pt-BR" sz="2400" dirty="0"/>
          </a:p>
        </p:txBody>
      </p:sp>
      <p:pic>
        <p:nvPicPr>
          <p:cNvPr id="2054" name="Picture 6" descr="Windows 10: descubra quais programas e apps ocupam espaço no HD | Dicas e  Tutoriais | TechTudo">
            <a:extLst>
              <a:ext uri="{FF2B5EF4-FFF2-40B4-BE49-F238E27FC236}">
                <a16:creationId xmlns:a16="http://schemas.microsoft.com/office/drawing/2014/main" id="{77C30450-3420-0B1C-97ED-57823D4F7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79" y="1353166"/>
            <a:ext cx="5345682" cy="32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8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ptop em uma mesa">
            <a:extLst>
              <a:ext uri="{FF2B5EF4-FFF2-40B4-BE49-F238E27FC236}">
                <a16:creationId xmlns:a16="http://schemas.microsoft.com/office/drawing/2014/main" id="{993D4D4D-4422-E1CC-D90E-4872E1302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BA25AF-1AC7-D671-AA3B-108469DC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altLang="pt-BR" sz="4000" b="1"/>
              <a:t>Notebook</a:t>
            </a:r>
            <a:endParaRPr lang="pt-BR" sz="400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67121E-83FA-C8B7-03E7-344BC774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altLang="pt-BR" sz="2000"/>
              <a:t>Um </a:t>
            </a:r>
            <a:r>
              <a:rPr lang="pt-BR" altLang="pt-BR" sz="2000" u="sng"/>
              <a:t>computador portátil</a:t>
            </a:r>
            <a:r>
              <a:rPr lang="pt-BR" altLang="pt-BR" sz="2000"/>
              <a:t>, prático de ser carregado, e que desempenha as mesmas funções de um “computador de mesa”.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10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00D572-E0B2-5E3C-3D8C-64355A26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altLang="pt-BR" sz="5400"/>
              <a:t>Processador ou CPU</a:t>
            </a:r>
            <a:endParaRPr lang="pt-B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1BC3B-7A62-4309-0B88-3F276773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just"/>
            <a:r>
              <a:rPr lang="pt-BR" altLang="pt-BR" sz="2200" dirty="0"/>
              <a:t>O cérebro de um computador é o que chamamos de </a:t>
            </a:r>
            <a:r>
              <a:rPr lang="pt-BR" altLang="pt-BR" sz="2200" b="1" dirty="0"/>
              <a:t>Processador </a:t>
            </a:r>
            <a:r>
              <a:rPr lang="pt-BR" altLang="pt-BR" sz="2200" dirty="0"/>
              <a:t>ou </a:t>
            </a:r>
            <a:r>
              <a:rPr lang="pt-BR" altLang="pt-BR" sz="2200" b="1" dirty="0"/>
              <a:t>CPU </a:t>
            </a:r>
            <a:r>
              <a:rPr lang="pt-BR" altLang="pt-BR" sz="2200" dirty="0"/>
              <a:t>(do inglês, </a:t>
            </a:r>
            <a:r>
              <a:rPr lang="pt-BR" altLang="pt-BR" sz="2200" b="1" dirty="0"/>
              <a:t>Unidade Central de Processamento</a:t>
            </a:r>
            <a:r>
              <a:rPr lang="pt-BR" altLang="pt-BR" sz="2200" dirty="0"/>
              <a:t>).</a:t>
            </a:r>
            <a:endParaRPr lang="pt-BR" sz="2200" dirty="0"/>
          </a:p>
        </p:txBody>
      </p:sp>
      <p:pic>
        <p:nvPicPr>
          <p:cNvPr id="5" name="Picture 4" descr="Placa de circuito eletrônico">
            <a:extLst>
              <a:ext uri="{FF2B5EF4-FFF2-40B4-BE49-F238E27FC236}">
                <a16:creationId xmlns:a16="http://schemas.microsoft.com/office/drawing/2014/main" id="{6BB852DC-D0C0-83C5-3C3F-F775909A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9" r="60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59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9E3C0-25CF-4CB5-7542-30EED297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altLang="pt-BR" sz="5400"/>
              <a:t>GABINETE</a:t>
            </a:r>
            <a:endParaRPr lang="pt-BR" sz="5400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8C0E0-1247-BBFA-573B-31833FCB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altLang="pt-BR" sz="2200"/>
              <a:t>Dentro dela, estão os componentes principais do micro, encarregados de gerenciar  todas as atividades a serem realizadas.</a:t>
            </a:r>
            <a:endParaRPr lang="pt-BR" sz="2200"/>
          </a:p>
        </p:txBody>
      </p:sp>
      <p:pic>
        <p:nvPicPr>
          <p:cNvPr id="3074" name="Picture 2" descr="CPU, DexPC, Intel Pentium, 3.0GHz, 2GB, HD-320GB, Win 10">
            <a:extLst>
              <a:ext uri="{FF2B5EF4-FFF2-40B4-BE49-F238E27FC236}">
                <a16:creationId xmlns:a16="http://schemas.microsoft.com/office/drawing/2014/main" id="{EF6CF5B9-6F7D-2E98-4A99-FE523821B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487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6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21169-D500-A297-2D60-AD006731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HARDWARES</a:t>
            </a: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ardware e software: o que são, diferenças e exemplos - Toda Matéria">
            <a:extLst>
              <a:ext uri="{FF2B5EF4-FFF2-40B4-BE49-F238E27FC236}">
                <a16:creationId xmlns:a16="http://schemas.microsoft.com/office/drawing/2014/main" id="{B2A74C5D-4E4F-D75E-0F42-C288DF8B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14784"/>
            <a:ext cx="7214616" cy="480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5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Wingdings</vt:lpstr>
      <vt:lpstr>Tema do Office</vt:lpstr>
      <vt:lpstr>Introdução à Informática Windows e Office 2023.1.61</vt:lpstr>
      <vt:lpstr>ESTRUTURA DO CURSO</vt:lpstr>
      <vt:lpstr>Hardware e Software</vt:lpstr>
      <vt:lpstr>Hardware</vt:lpstr>
      <vt:lpstr>SOFTWARE </vt:lpstr>
      <vt:lpstr>Notebook</vt:lpstr>
      <vt:lpstr>Processador ou CPU</vt:lpstr>
      <vt:lpstr>GABINETE</vt:lpstr>
      <vt:lpstr>HARDWARES</vt:lpstr>
      <vt:lpstr>Impressoras</vt:lpstr>
      <vt:lpstr>Scanner</vt:lpstr>
      <vt:lpstr>Sistema Operacional</vt:lpstr>
      <vt:lpstr>TECLADO</vt:lpstr>
      <vt:lpstr>SEGURANÇA</vt:lpstr>
      <vt:lpstr>Mouse</vt:lpstr>
      <vt:lpstr>WordPad</vt:lpstr>
      <vt:lpstr>Paint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 Windows e Office 2023.1.61</dc:title>
  <dc:creator>Aluno 03</dc:creator>
  <cp:lastModifiedBy>Aluno 03</cp:lastModifiedBy>
  <cp:revision>8</cp:revision>
  <dcterms:created xsi:type="dcterms:W3CDTF">2023-05-19T13:02:43Z</dcterms:created>
  <dcterms:modified xsi:type="dcterms:W3CDTF">2023-05-19T14:38:03Z</dcterms:modified>
</cp:coreProperties>
</file>