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514" r:id="rId3"/>
    <p:sldId id="513" r:id="rId4"/>
    <p:sldId id="519" r:id="rId5"/>
    <p:sldId id="515" r:id="rId6"/>
    <p:sldId id="510" r:id="rId7"/>
    <p:sldId id="517" r:id="rId8"/>
    <p:sldId id="518" r:id="rId9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B6"/>
    <a:srgbClr val="EE6325"/>
    <a:srgbClr val="226676"/>
    <a:srgbClr val="9AD2B5"/>
    <a:srgbClr val="1878C9"/>
    <a:srgbClr val="1E9CE6"/>
    <a:srgbClr val="38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0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31C79D-43F5-4214-AEEE-2DC4C6939EA3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BE1E8-498E-4ED0-ABF3-508B17DF824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4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991" y="1561420"/>
            <a:ext cx="3655208" cy="1317447"/>
          </a:xfrm>
        </p:spPr>
        <p:txBody>
          <a:bodyPr anchor="b">
            <a:noAutofit/>
          </a:bodyPr>
          <a:lstStyle>
            <a:lvl1pPr algn="r">
              <a:defRPr sz="3600" b="1">
                <a:solidFill>
                  <a:schemeClr val="accent1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8" y="3256806"/>
            <a:ext cx="2971392" cy="72427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94773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71E3C4-BDD6-4703-BEA4-73BDC32FCDCF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565E2-7FD7-4304-8501-1745D15221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9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9496-B8BB-41F8-BD66-5006071639E9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E1F01-4920-4585-B799-309583C17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51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6C183-A282-4E49-8E2D-FD5B5A0B0D48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7729D-EE3F-444F-BAAD-0E8DA4E017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046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44FB3-82BF-445F-862E-202E5D45FF47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A0D3-8F3C-4D82-B465-B39A1EA9889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701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1C77-AB86-44A3-AE05-51F52DBEA0C9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5A8E-34D1-40CC-9E2A-647CF2588E2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179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51A1C-20B8-4888-83B0-F9473C3CCB5C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721C-9B9C-4A3D-9B36-57CC94076EF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896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2A2C-08C0-4566-AB8C-65F7B19ED28C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78941-7AC0-4F75-AB1E-5E7AACDA8AE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4853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8CC67-5F9A-4EFB-ADEE-39037AD11927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7CBE-E6FF-45B0-9288-5FBB06051E3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135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F9C41-C3A0-40BD-B121-82C4D4EB134E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8F773-8C10-4C19-9925-524A8B2EE5C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5504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C26D-312A-4355-80C3-AF829B62051F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E0C5-8430-46E2-895C-9D234A15EE7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3117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F298D-FDD9-4529-B1A4-F57E8895AA87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0B67-C126-4D57-B5C6-2D3A30B8FE8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819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C06FC-7905-4841-BBF1-58B4EE901E3A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EB3E-C016-4FCF-AC1B-A4D0A9B255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89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29EA-1303-46E8-86BB-D2CF63A7150E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A58D-FAD8-419C-ADE2-61E3EE513B6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076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6C72-7CD7-41F0-855E-CC391D1E9207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E9C60-220C-4A9D-BCDC-80A8975060C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338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1B9F7-12EC-4D6E-8325-BD4D3D2F39DE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ACE18-7DC8-4A1A-B2CB-E74425A332F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6232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F61C1-2CC7-4985-B3CA-DF1A6257C79C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F02-87E0-4439-9857-DEC8283EDD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0BCD-03D9-466A-84D1-545BD01F629B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CB56E-6C22-4689-9017-FB4D1642DB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983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F938-5282-462B-B1A7-A4696EBC4F1E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05B32-17B3-4067-A05F-A7F2C26E6B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73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2181-6429-434A-A92A-B8A1F62D22B8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33DF-91BB-4FC7-B174-ADD405459E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5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 userDrawn="1"/>
        </p:nvSpPr>
        <p:spPr>
          <a:xfrm>
            <a:off x="5673725" y="2994423"/>
            <a:ext cx="622300" cy="47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9920289" y="105370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pt-BR"/>
          </a:p>
        </p:txBody>
      </p:sp>
      <p:pic>
        <p:nvPicPr>
          <p:cNvPr id="5" name="Imagem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3048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DB68CEC4-2798-4A33-A80C-A1CF5E3E77CE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1831975" cy="27384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FF860EB1-F9C1-44C5-8421-7882AC1786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75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A84E3-F9DD-4B4C-AFC1-52980C9F8A8C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DF83-3561-4D82-BBFF-B2CADC6DF9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26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9D40-37AC-401C-9F5A-4F6936ACB4CA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D9151-9705-498E-A3D9-E1BEE6717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319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nteud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4294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92200" y="160735"/>
            <a:ext cx="742315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4" y="944167"/>
            <a:ext cx="7412037" cy="368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5B81E3-2762-4C71-9AE5-25FE4921CE71}" type="datetimeFigureOut">
              <a:rPr lang="pt-BR" altLang="pt-BR"/>
              <a:pPr>
                <a:defRPr/>
              </a:pPr>
              <a:t>30/11/2020</a:t>
            </a:fld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97155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4FAFC66-F48D-44D0-A502-FAEBD3CB49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06" t="28819" r="14404" b="24959"/>
          <a:stretch/>
        </p:blipFill>
        <p:spPr>
          <a:xfrm>
            <a:off x="8515350" y="4807417"/>
            <a:ext cx="497671" cy="259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99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2E75B6"/>
          </a:solidFill>
          <a:latin typeface="+mn-lt"/>
          <a:ea typeface="MS PGothic" pitchFamily="34" charset="-128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BABE96-5DF9-4D64-9B10-D8AC0BBC1A1A}" type="datetimeFigureOut">
              <a:rPr lang="en-US" altLang="pt-BR"/>
              <a:pPr>
                <a:defRPr/>
              </a:pPr>
              <a:t>11/30/2020</a:t>
            </a:fld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D8199F-966A-4C2E-B2B3-98E25FAA6C2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2A3CDF-8D8B-46F2-A164-FF8EB0CDE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Case – Analista de Dados </a:t>
            </a:r>
            <a:r>
              <a:rPr lang="pt-BR" dirty="0" err="1"/>
              <a:t>Sr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FCC30D-C09D-447C-8BDA-8595EF196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Coordenação: Eficiência Operacional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30D37F-800D-42C7-89B0-78A44BF82634}"/>
              </a:ext>
            </a:extLst>
          </p:cNvPr>
          <p:cNvSpPr txBox="1"/>
          <p:nvPr/>
        </p:nvSpPr>
        <p:spPr>
          <a:xfrm>
            <a:off x="7157843" y="45491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entury Gothic" panose="020B0502020202020204" pitchFamily="34" charset="0"/>
              </a:rPr>
              <a:t>Novembro/2020</a:t>
            </a:r>
          </a:p>
        </p:txBody>
      </p:sp>
    </p:spTree>
    <p:extLst>
      <p:ext uri="{BB962C8B-B14F-4D97-AF65-F5344CB8AC3E}">
        <p14:creationId xmlns:p14="http://schemas.microsoft.com/office/powerpoint/2010/main" val="15048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7CC89-BE6A-49F3-BF08-C5A6467B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118D1-D89B-4819-ADFE-16DBF879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44167"/>
            <a:ext cx="8336280" cy="3688556"/>
          </a:xfrm>
        </p:spPr>
        <p:txBody>
          <a:bodyPr>
            <a:normAutofit/>
          </a:bodyPr>
          <a:lstStyle/>
          <a:p>
            <a:r>
              <a:rPr lang="pt-BR" sz="1400" dirty="0">
                <a:latin typeface="Century Gothic" panose="020B0502020202020204" pitchFamily="34" charset="0"/>
              </a:rPr>
              <a:t>Em Novembro 2020, o comitê de risco da Kroton solicitou a equipe de Arquitetura de processos do aluno, analisar possíveis impactos do cenário COVID nos alunos calouros da modalidade presencial distribuídos por todo o Brasil.</a:t>
            </a:r>
          </a:p>
          <a:p>
            <a:r>
              <a:rPr lang="pt-BR" sz="1400" dirty="0">
                <a:latin typeface="Century Gothic" panose="020B0502020202020204" pitchFamily="34" charset="0"/>
              </a:rPr>
              <a:t>A ideia principal é entender se existe algum comportamento comum destes alunos, e tentar estruturar planos para melhorar a experiência deste aluno dentro do contexto da Pandemia.</a:t>
            </a:r>
          </a:p>
          <a:p>
            <a:r>
              <a:rPr lang="pt-BR" sz="1400" dirty="0">
                <a:latin typeface="Century Gothic" panose="020B0502020202020204" pitchFamily="34" charset="0"/>
              </a:rPr>
              <a:t>Além disso, o comitê de risco da </a:t>
            </a:r>
            <a:r>
              <a:rPr lang="pt-BR" sz="1400" dirty="0" err="1">
                <a:latin typeface="Century Gothic" panose="020B0502020202020204" pitchFamily="34" charset="0"/>
              </a:rPr>
              <a:t>Kroton</a:t>
            </a:r>
            <a:r>
              <a:rPr lang="pt-BR" sz="1400" dirty="0">
                <a:latin typeface="Century Gothic" panose="020B0502020202020204" pitchFamily="34" charset="0"/>
              </a:rPr>
              <a:t> também quer saber se a estratégia que foi traçada com o time do comercial de ter uma evasão máxima de 5% dos alunos calouros e uma taxa de transferência para a modalidade EAD máxima de 1% foi atendida até o momento. Em caso negativo, quais seriam as possíveis estratégias para os alunos que ainda não efetivaram sua matrícula de alcançar esta meta?</a:t>
            </a:r>
          </a:p>
          <a:p>
            <a:r>
              <a:rPr lang="pt-BR" sz="1400" dirty="0">
                <a:latin typeface="Century Gothic" panose="020B0502020202020204" pitchFamily="34" charset="0"/>
              </a:rPr>
              <a:t>O comitê tem disponível R$ 2MM de verba para investir em ações para mitigar os impactos do COVID na instituição. Como você recomendaria a aplicação deste montante?</a:t>
            </a:r>
          </a:p>
          <a:p>
            <a:r>
              <a:rPr lang="pt-BR" sz="1400" dirty="0">
                <a:latin typeface="Century Gothic" panose="020B0502020202020204" pitchFamily="34" charset="0"/>
              </a:rPr>
              <a:t>Sendo assim, você deverá preparar uma apresentação em Power Point para apresentar, em no máximo 30 min, para este comitê trazendo as respostas e insights descritos nos pontos acima.</a:t>
            </a:r>
          </a:p>
        </p:txBody>
      </p:sp>
    </p:spTree>
    <p:extLst>
      <p:ext uri="{BB962C8B-B14F-4D97-AF65-F5344CB8AC3E}">
        <p14:creationId xmlns:p14="http://schemas.microsoft.com/office/powerpoint/2010/main" val="279807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15EF08-6A8C-4388-B0E7-8846F866025D}"/>
              </a:ext>
            </a:extLst>
          </p:cNvPr>
          <p:cNvSpPr/>
          <p:nvPr/>
        </p:nvSpPr>
        <p:spPr>
          <a:xfrm>
            <a:off x="822960" y="1310640"/>
            <a:ext cx="7322820" cy="2392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828" y="0"/>
            <a:ext cx="8430172" cy="825910"/>
          </a:xfrm>
        </p:spPr>
        <p:txBody>
          <a:bodyPr/>
          <a:lstStyle/>
          <a:p>
            <a:pPr algn="l"/>
            <a:r>
              <a:rPr lang="pt-BR" sz="2400" dirty="0">
                <a:latin typeface="Century Gothic" panose="020B0502020202020204" pitchFamily="34" charset="0"/>
              </a:rPr>
              <a:t>Objetivo do case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61848" y="1563571"/>
            <a:ext cx="644504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BR" i="1" dirty="0">
                <a:solidFill>
                  <a:schemeClr val="accent5"/>
                </a:solidFill>
              </a:rPr>
              <a:t>Apresentar em até 30 min, de maneira clara, se e como o cenário COVID impactou na manutenção da base dos alunos calouros do presencial da </a:t>
            </a:r>
            <a:r>
              <a:rPr lang="pt-BR" i="1" dirty="0" err="1">
                <a:solidFill>
                  <a:schemeClr val="accent5"/>
                </a:solidFill>
              </a:rPr>
              <a:t>Kroton</a:t>
            </a:r>
            <a:r>
              <a:rPr lang="pt-BR" i="1" dirty="0">
                <a:solidFill>
                  <a:schemeClr val="accent5"/>
                </a:solidFill>
              </a:rPr>
              <a:t> e qual seria a melhor estratégia para utilizar a verba do comitê de risco para amenizar estes possíveis impactos.</a:t>
            </a:r>
          </a:p>
        </p:txBody>
      </p:sp>
    </p:spTree>
    <p:extLst>
      <p:ext uri="{BB962C8B-B14F-4D97-AF65-F5344CB8AC3E}">
        <p14:creationId xmlns:p14="http://schemas.microsoft.com/office/powerpoint/2010/main" val="125711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828" y="0"/>
            <a:ext cx="8430172" cy="825910"/>
          </a:xfrm>
        </p:spPr>
        <p:txBody>
          <a:bodyPr/>
          <a:lstStyle/>
          <a:p>
            <a:pPr algn="l"/>
            <a:r>
              <a:rPr lang="pt-BR" sz="2400" dirty="0">
                <a:latin typeface="Century Gothic" panose="020B0502020202020204" pitchFamily="34" charset="0"/>
              </a:rPr>
              <a:t>Materiais de suporte e instrutivo para resolução do case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35378" y="998220"/>
            <a:ext cx="8430172" cy="402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dirty="0"/>
              <a:t>Você está recebendo junto com este arquivo as seguintes bases:</a:t>
            </a:r>
          </a:p>
          <a:p>
            <a:pPr lvl="1"/>
            <a:r>
              <a:rPr lang="pt-BR" dirty="0" err="1"/>
              <a:t>Base_log_calouros</a:t>
            </a:r>
            <a:r>
              <a:rPr lang="pt-BR" dirty="0"/>
              <a:t>: têm os códigos dos alunos calouros, última situação acadêmica e código do curso que estuda ou estudou;  </a:t>
            </a:r>
          </a:p>
          <a:p>
            <a:pPr lvl="1"/>
            <a:r>
              <a:rPr lang="pt-BR" dirty="0" err="1"/>
              <a:t>Base_Chamados</a:t>
            </a:r>
            <a:r>
              <a:rPr lang="pt-BR" dirty="0"/>
              <a:t>: têm informações de todos os chamados abertos (protocolo ou requisições de serviço/esclarecimentos) por código do aluno;</a:t>
            </a:r>
          </a:p>
          <a:p>
            <a:pPr lvl="1"/>
            <a:r>
              <a:rPr lang="pt-BR" dirty="0" err="1"/>
              <a:t>Aux_Curso</a:t>
            </a:r>
            <a:r>
              <a:rPr lang="pt-BR" dirty="0"/>
              <a:t>: base com os códigos dos cursos bem como o ticket médio de cada um;</a:t>
            </a:r>
          </a:p>
          <a:p>
            <a:pPr lvl="1"/>
            <a:r>
              <a:rPr lang="pt-BR" dirty="0" err="1"/>
              <a:t>Aux_chamado</a:t>
            </a:r>
            <a:r>
              <a:rPr lang="pt-BR" dirty="0"/>
              <a:t>: base com os tipos de chamado que estão na </a:t>
            </a:r>
            <a:r>
              <a:rPr lang="pt-BR" dirty="0" err="1"/>
              <a:t>base_chamados</a:t>
            </a:r>
            <a:r>
              <a:rPr lang="pt-BR" dirty="0"/>
              <a:t>.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dirty="0"/>
              <a:t>Faz parte do case saber quais informações usar, e “junta-las” de uma forma que te ajude a tirar conclusões e sugerir estratégias.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Além disso, é mandatório passar todas as </a:t>
            </a:r>
            <a:r>
              <a:rPr lang="pt-BR" dirty="0"/>
              <a:t>bases para o Python ou para R trata-las e nos enviar os arquivos trabalhados (scripts.py ou .r), para que possamos validar sua fluência nestas ferramentas e quais estratégias você utiliza para chegar as suas conclusões.</a:t>
            </a:r>
          </a:p>
        </p:txBody>
      </p:sp>
    </p:spTree>
    <p:extLst>
      <p:ext uri="{BB962C8B-B14F-4D97-AF65-F5344CB8AC3E}">
        <p14:creationId xmlns:p14="http://schemas.microsoft.com/office/powerpoint/2010/main" val="27132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828" y="0"/>
            <a:ext cx="8430172" cy="825910"/>
          </a:xfrm>
        </p:spPr>
        <p:txBody>
          <a:bodyPr/>
          <a:lstStyle/>
          <a:p>
            <a:pPr algn="l"/>
            <a:r>
              <a:rPr lang="pt-BR" sz="2400" dirty="0">
                <a:latin typeface="Century Gothic" panose="020B0502020202020204" pitchFamily="34" charset="0"/>
              </a:rPr>
              <a:t>Glossário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35378" y="825910"/>
            <a:ext cx="8177679" cy="4195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CODIGO_ALUNO = identifica qual o código único de um determinado aluno.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CODIGO_CURSO = identifica qual o código de um determinado curso. Exemplo: Administração o código é 543.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 err="1"/>
              <a:t>Tipo_ALUNO</a:t>
            </a:r>
            <a:r>
              <a:rPr lang="pt-BR" sz="1300" dirty="0"/>
              <a:t> = identifica se é um aluno calouro (aluno que está no 1º semestre) ou veterano (aluno que está em um semestre posterior ao primeiro)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>
                <a:solidFill>
                  <a:schemeClr val="tx1"/>
                </a:solidFill>
              </a:rPr>
              <a:t>DATA_LOG = indica a data da última atualização da situação acadêmica do aluno; 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NUMBER_S = número único do registro do chamado/protocolo/requisição;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SHORT_DESCRIPTION = descrição do que se trata aquele chamado/protocolo/requisição;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RA_ALUNO = CODIGO_ALUNO &amp; CODIGO_CURSO </a:t>
            </a: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SYS_CREATED_ON = data que o aluno abriu o chamado/requerimento/protocolo;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/>
              <a:t>FRENTE = canal utilizado pelo aluno para fazer a abertura do chamado/ requerimento/ protocolo, podendo ser portal que é a página do aluno no website da instituição ou </a:t>
            </a:r>
            <a:r>
              <a:rPr lang="pt-BR" sz="1300" dirty="0" err="1"/>
              <a:t>pres</a:t>
            </a:r>
            <a:r>
              <a:rPr lang="pt-BR" sz="1300" dirty="0"/>
              <a:t> que significa que o aluno foi presencialmente à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42137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828" y="0"/>
            <a:ext cx="8430172" cy="825910"/>
          </a:xfrm>
        </p:spPr>
        <p:txBody>
          <a:bodyPr/>
          <a:lstStyle/>
          <a:p>
            <a:pPr algn="l"/>
            <a:r>
              <a:rPr lang="pt-BR" sz="2400" dirty="0">
                <a:latin typeface="Century Gothic" panose="020B0502020202020204" pitchFamily="34" charset="0"/>
              </a:rPr>
              <a:t>Glossário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435378" y="825910"/>
            <a:ext cx="8177679" cy="4195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D4D4D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300" dirty="0">
                <a:solidFill>
                  <a:schemeClr val="tx1"/>
                </a:solidFill>
              </a:rPr>
              <a:t>SITUACAO_ALUNO = é a situação acadêmica que o aluno se encontra, podendo ser: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cursando (C): já realizou a sua matrícula para cursar o semestre atual, ou seja, renovou seu contrato conosco por mais um semestre;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evadido (E): o aluno estudava conosco, mas rescindiu seu contrato com a instituição antes de concluir o curso;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Transferido (T): o aluno já estudava na modalidade presencial, mas solicitou transferência para a modalidade EAD.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Período de matrícula (P): o aluno ainda não efetivou a sua matrícula para o semestre seguinte, ou seja, a partir desta etapa a nova situação do aluno ainda pode ser evadido, cursando ou transferido.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Formando (F): aluno que ainda está cursando, mas que vai se formar no final do próximo semestre.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Repetente (R): aluno que ainda está cursando, mas que reprovou todas as disciplinas do semestre anterior;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Cursando noturno (S): aluno cursando que faz disciplinas no período noturno;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Cursando matutino (M): aluno cursando que faz disciplinas no período matutino;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pt-BR" sz="1100" dirty="0">
                <a:solidFill>
                  <a:schemeClr val="tx1"/>
                </a:solidFill>
              </a:rPr>
              <a:t>Desistente (D): o aluno estudava conosco, mas rescindiu seu contrato com a instituição antes de concluir o curso.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endParaRPr lang="pt-BR" sz="1300" dirty="0">
              <a:solidFill>
                <a:schemeClr val="tx1"/>
              </a:solidFill>
            </a:endParaRPr>
          </a:p>
          <a:p>
            <a:pPr lvl="0" fontAlgn="auto">
              <a:lnSpc>
                <a:spcPct val="100000"/>
              </a:lnSpc>
              <a:spcAft>
                <a:spcPts val="0"/>
              </a:spcAft>
              <a:defRPr/>
            </a:pPr>
            <a:endParaRPr lang="pt-B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2B34AC-7EB2-4240-8EC6-D69663FA19CE}"/>
              </a:ext>
            </a:extLst>
          </p:cNvPr>
          <p:cNvSpPr/>
          <p:nvPr/>
        </p:nvSpPr>
        <p:spPr>
          <a:xfrm>
            <a:off x="5920740" y="868680"/>
            <a:ext cx="2301240" cy="112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entury Gothic" panose="020B0502020202020204" pitchFamily="34" charset="0"/>
              </a:rPr>
              <a:t>Boa sorte!</a:t>
            </a:r>
          </a:p>
        </p:txBody>
      </p:sp>
    </p:spTree>
    <p:extLst>
      <p:ext uri="{BB962C8B-B14F-4D97-AF65-F5344CB8AC3E}">
        <p14:creationId xmlns:p14="http://schemas.microsoft.com/office/powerpoint/2010/main" val="2609036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9632</TotalTime>
  <Words>858</Words>
  <Application>Microsoft Office PowerPoint</Application>
  <PresentationFormat>Apresentação na tela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</vt:lpstr>
      <vt:lpstr>Tema do Office</vt:lpstr>
      <vt:lpstr>Custom Design</vt:lpstr>
      <vt:lpstr>Case – Analista de Dados Sr</vt:lpstr>
      <vt:lpstr>Contexto</vt:lpstr>
      <vt:lpstr>Objetivo do case</vt:lpstr>
      <vt:lpstr>Materiais de suporte e instrutivo para resolução do case</vt:lpstr>
      <vt:lpstr>Glossário</vt:lpstr>
      <vt:lpstr>Glossário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do Valle Silva Junior</dc:creator>
  <cp:lastModifiedBy>Roberto Lemos</cp:lastModifiedBy>
  <cp:revision>678</cp:revision>
  <dcterms:created xsi:type="dcterms:W3CDTF">2014-08-19T17:10:57Z</dcterms:created>
  <dcterms:modified xsi:type="dcterms:W3CDTF">2020-11-30T21:46:05Z</dcterms:modified>
</cp:coreProperties>
</file>