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0"/>
  </p:notesMasterIdLst>
  <p:sldIdLst>
    <p:sldId id="514" r:id="rId3"/>
    <p:sldId id="519" r:id="rId4"/>
    <p:sldId id="520" r:id="rId5"/>
    <p:sldId id="521" r:id="rId6"/>
    <p:sldId id="522" r:id="rId7"/>
    <p:sldId id="523" r:id="rId8"/>
    <p:sldId id="518" r:id="rId9"/>
  </p:sldIdLst>
  <p:sldSz cx="9144000" cy="5143500" type="screen16x9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DBB6"/>
    <a:srgbClr val="EE6325"/>
    <a:srgbClr val="226676"/>
    <a:srgbClr val="9AD2B5"/>
    <a:srgbClr val="1878C9"/>
    <a:srgbClr val="1E9CE6"/>
    <a:srgbClr val="3872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2034" y="126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359878310665711E-2"/>
          <c:y val="0.12420953953683501"/>
          <c:w val="0.91973103078024343"/>
          <c:h val="0.723509940875184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Evasão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mmm\-yy</c:formatCode>
                <c:ptCount val="6"/>
                <c:pt idx="0">
                  <c:v>43862</c:v>
                </c:pt>
                <c:pt idx="1">
                  <c:v>43891</c:v>
                </c:pt>
                <c:pt idx="2">
                  <c:v>43922</c:v>
                </c:pt>
                <c:pt idx="3">
                  <c:v>43952</c:v>
                </c:pt>
                <c:pt idx="4">
                  <c:v>43983</c:v>
                </c:pt>
                <c:pt idx="5">
                  <c:v>44013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5.803E-3</c:v>
                </c:pt>
                <c:pt idx="1">
                  <c:v>0.85686700000000005</c:v>
                </c:pt>
                <c:pt idx="2" formatCode="#,##0">
                  <c:v>1</c:v>
                </c:pt>
                <c:pt idx="3">
                  <c:v>0.37040600000000001</c:v>
                </c:pt>
                <c:pt idx="4">
                  <c:v>0.29690499999999997</c:v>
                </c:pt>
                <c:pt idx="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E5B-467D-BC98-10986C8C862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Número de casos  Covid-19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mmm\-yy</c:formatCode>
                <c:ptCount val="6"/>
                <c:pt idx="0">
                  <c:v>43862</c:v>
                </c:pt>
                <c:pt idx="1">
                  <c:v>43891</c:v>
                </c:pt>
                <c:pt idx="2">
                  <c:v>43922</c:v>
                </c:pt>
                <c:pt idx="3">
                  <c:v>43952</c:v>
                </c:pt>
                <c:pt idx="4">
                  <c:v>43983</c:v>
                </c:pt>
                <c:pt idx="5">
                  <c:v>44013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</c:v>
                </c:pt>
                <c:pt idx="1">
                  <c:v>4.5329999999999997E-3</c:v>
                </c:pt>
                <c:pt idx="2">
                  <c:v>6.3200999999999993E-2</c:v>
                </c:pt>
                <c:pt idx="3">
                  <c:v>0.34021200000000001</c:v>
                </c:pt>
                <c:pt idx="4">
                  <c:v>0.70438699999999999</c:v>
                </c:pt>
                <c:pt idx="5" formatCode="#,##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E5B-467D-BC98-10986C8C86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913717919"/>
        <c:axId val="1905585823"/>
      </c:lineChart>
      <c:dateAx>
        <c:axId val="1913717919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2100000" spcFirstLastPara="1" vertOverflow="ellipsis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05585823"/>
        <c:crosses val="autoZero"/>
        <c:auto val="1"/>
        <c:lblOffset val="100"/>
        <c:baseTimeUnit val="months"/>
      </c:dateAx>
      <c:valAx>
        <c:axId val="1905585823"/>
        <c:scaling>
          <c:orientation val="minMax"/>
          <c:max val="1.1000000000000001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13717919"/>
        <c:crosses val="autoZero"/>
        <c:crossBetween val="between"/>
        <c:majorUnit val="0.2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431C79D-43F5-4214-AEEE-2DC4C6939EA3}" type="datetimeFigureOut">
              <a:rPr lang="en-US" altLang="pt-BR"/>
              <a:pPr>
                <a:defRPr/>
              </a:pPr>
              <a:t>12/4/2020</a:t>
            </a:fld>
            <a:endParaRPr lang="en-US" alt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noProof="0"/>
              <a:t>Click to edit Master text styles</a:t>
            </a:r>
          </a:p>
          <a:p>
            <a:pPr lvl="1"/>
            <a:r>
              <a:rPr lang="x-none" noProof="0"/>
              <a:t>Second level</a:t>
            </a:r>
          </a:p>
          <a:p>
            <a:pPr lvl="2"/>
            <a:r>
              <a:rPr lang="x-none" noProof="0"/>
              <a:t>Third level</a:t>
            </a:r>
          </a:p>
          <a:p>
            <a:pPr lvl="3"/>
            <a:r>
              <a:rPr lang="x-none" noProof="0"/>
              <a:t>Fourth level</a:t>
            </a:r>
          </a:p>
          <a:p>
            <a:pPr lvl="4"/>
            <a:r>
              <a:rPr lang="x-none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C9BE1E8-498E-4ED0-ABF3-508B17DF8240}" type="slidenum">
              <a:rPr lang="en-US" altLang="pt-BR"/>
              <a:pPr>
                <a:defRPr/>
              </a:pPr>
              <a:t>‹#›</a:t>
            </a:fld>
            <a:endParaRPr lang="en-US" altLang="pt-BR" dirty="0"/>
          </a:p>
        </p:txBody>
      </p:sp>
    </p:spTree>
    <p:extLst>
      <p:ext uri="{BB962C8B-B14F-4D97-AF65-F5344CB8AC3E}">
        <p14:creationId xmlns:p14="http://schemas.microsoft.com/office/powerpoint/2010/main" val="54887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2991" y="1561420"/>
            <a:ext cx="3655208" cy="1317447"/>
          </a:xfrm>
        </p:spPr>
        <p:txBody>
          <a:bodyPr anchor="b">
            <a:noAutofit/>
          </a:bodyPr>
          <a:lstStyle>
            <a:lvl1pPr algn="r">
              <a:defRPr sz="3600" b="1">
                <a:solidFill>
                  <a:schemeClr val="accent1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808" y="3256806"/>
            <a:ext cx="2971392" cy="724274"/>
          </a:xfrm>
        </p:spPr>
        <p:txBody>
          <a:bodyPr>
            <a:normAutofit/>
          </a:bodyPr>
          <a:lstStyle>
            <a:lvl1pPr marL="0" indent="0" algn="r">
              <a:buNone/>
              <a:defRPr sz="2400" b="0">
                <a:solidFill>
                  <a:schemeClr val="bg2">
                    <a:lumMod val="2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947738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B71E3C4-BDD6-4703-BEA4-73BDC32FCDCF}" type="datetimeFigureOut">
              <a:rPr lang="pt-BR" altLang="pt-BR"/>
              <a:pPr>
                <a:defRPr/>
              </a:pPr>
              <a:t>04/12/2020</a:t>
            </a:fld>
            <a:endParaRPr lang="pt-BR" altLang="pt-B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6565E2-7FD7-4304-8501-1745D1522152}" type="slidenum">
              <a:rPr lang="pt-BR" altLang="pt-BR"/>
              <a:pPr>
                <a:defRPr/>
              </a:pPr>
              <a:t>‹#›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20989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E9496-B8BB-41F8-BD66-5006071639E9}" type="datetimeFigureOut">
              <a:rPr lang="pt-BR" altLang="pt-BR"/>
              <a:pPr>
                <a:defRPr/>
              </a:pPr>
              <a:t>04/12/2020</a:t>
            </a:fld>
            <a:endParaRPr lang="pt-BR" alt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2E1F01-4920-4585-B799-309583C17343}" type="slidenum">
              <a:rPr lang="pt-BR" altLang="pt-BR"/>
              <a:pPr>
                <a:defRPr/>
              </a:pPr>
              <a:t>‹#›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085128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B6C183-A282-4E49-8E2D-FD5B5A0B0D48}" type="datetimeFigureOut">
              <a:rPr lang="pt-BR" altLang="pt-BR"/>
              <a:pPr>
                <a:defRPr/>
              </a:pPr>
              <a:t>04/12/2020</a:t>
            </a:fld>
            <a:endParaRPr lang="pt-BR" alt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37729D-EE3F-444F-BAAD-0E8DA4E0174F}" type="slidenum">
              <a:rPr lang="pt-BR" altLang="pt-BR"/>
              <a:pPr>
                <a:defRPr/>
              </a:pPr>
              <a:t>‹#›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480461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44FB3-82BF-445F-862E-202E5D45FF47}" type="datetimeFigureOut">
              <a:rPr lang="en-US" altLang="pt-BR"/>
              <a:pPr>
                <a:defRPr/>
              </a:pPr>
              <a:t>12/4/2020</a:t>
            </a:fld>
            <a:endParaRPr lang="en-US" alt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CA0D3-8F3C-4D82-B465-B39A1EA98892}" type="slidenum">
              <a:rPr lang="en-US" altLang="pt-BR"/>
              <a:pPr>
                <a:defRPr/>
              </a:pPr>
              <a:t>‹#›</a:t>
            </a:fld>
            <a:endParaRPr lang="en-US" altLang="pt-BR" dirty="0"/>
          </a:p>
        </p:txBody>
      </p:sp>
    </p:spTree>
    <p:extLst>
      <p:ext uri="{BB962C8B-B14F-4D97-AF65-F5344CB8AC3E}">
        <p14:creationId xmlns:p14="http://schemas.microsoft.com/office/powerpoint/2010/main" val="2677013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31C77-AB86-44A3-AE05-51F52DBEA0C9}" type="datetimeFigureOut">
              <a:rPr lang="en-US" altLang="pt-BR"/>
              <a:pPr>
                <a:defRPr/>
              </a:pPr>
              <a:t>12/4/2020</a:t>
            </a:fld>
            <a:endParaRPr lang="en-US" alt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E5A8E-34D1-40CC-9E2A-647CF2588E2B}" type="slidenum">
              <a:rPr lang="en-US" altLang="pt-BR"/>
              <a:pPr>
                <a:defRPr/>
              </a:pPr>
              <a:t>‹#›</a:t>
            </a:fld>
            <a:endParaRPr lang="en-US" altLang="pt-BR" dirty="0"/>
          </a:p>
        </p:txBody>
      </p:sp>
    </p:spTree>
    <p:extLst>
      <p:ext uri="{BB962C8B-B14F-4D97-AF65-F5344CB8AC3E}">
        <p14:creationId xmlns:p14="http://schemas.microsoft.com/office/powerpoint/2010/main" val="2181799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D51A1C-20B8-4888-83B0-F9473C3CCB5C}" type="datetimeFigureOut">
              <a:rPr lang="en-US" altLang="pt-BR"/>
              <a:pPr>
                <a:defRPr/>
              </a:pPr>
              <a:t>12/4/2020</a:t>
            </a:fld>
            <a:endParaRPr lang="en-US" alt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07721C-9B9C-4A3D-9B36-57CC94076EFC}" type="slidenum">
              <a:rPr lang="en-US" altLang="pt-BR"/>
              <a:pPr>
                <a:defRPr/>
              </a:pPr>
              <a:t>‹#›</a:t>
            </a:fld>
            <a:endParaRPr lang="en-US" altLang="pt-BR" dirty="0"/>
          </a:p>
        </p:txBody>
      </p:sp>
    </p:spTree>
    <p:extLst>
      <p:ext uri="{BB962C8B-B14F-4D97-AF65-F5344CB8AC3E}">
        <p14:creationId xmlns:p14="http://schemas.microsoft.com/office/powerpoint/2010/main" val="1298967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F2A2C-08C0-4566-AB8C-65F7B19ED28C}" type="datetimeFigureOut">
              <a:rPr lang="en-US" altLang="pt-BR"/>
              <a:pPr>
                <a:defRPr/>
              </a:pPr>
              <a:t>12/4/2020</a:t>
            </a:fld>
            <a:endParaRPr lang="en-US" altLang="pt-B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78941-7AC0-4F75-AB1E-5E7AACDA8AEE}" type="slidenum">
              <a:rPr lang="en-US" altLang="pt-BR"/>
              <a:pPr>
                <a:defRPr/>
              </a:pPr>
              <a:t>‹#›</a:t>
            </a:fld>
            <a:endParaRPr lang="en-US" altLang="pt-BR" dirty="0"/>
          </a:p>
        </p:txBody>
      </p:sp>
    </p:spTree>
    <p:extLst>
      <p:ext uri="{BB962C8B-B14F-4D97-AF65-F5344CB8AC3E}">
        <p14:creationId xmlns:p14="http://schemas.microsoft.com/office/powerpoint/2010/main" val="848537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A8CC67-5F9A-4EFB-ADEE-39037AD11927}" type="datetimeFigureOut">
              <a:rPr lang="en-US" altLang="pt-BR"/>
              <a:pPr>
                <a:defRPr/>
              </a:pPr>
              <a:t>12/4/2020</a:t>
            </a:fld>
            <a:endParaRPr lang="en-US" altLang="pt-BR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447CBE-E6FF-45B0-9288-5FBB06051E3F}" type="slidenum">
              <a:rPr lang="en-US" altLang="pt-BR"/>
              <a:pPr>
                <a:defRPr/>
              </a:pPr>
              <a:t>‹#›</a:t>
            </a:fld>
            <a:endParaRPr lang="en-US" altLang="pt-BR" dirty="0"/>
          </a:p>
        </p:txBody>
      </p:sp>
    </p:spTree>
    <p:extLst>
      <p:ext uri="{BB962C8B-B14F-4D97-AF65-F5344CB8AC3E}">
        <p14:creationId xmlns:p14="http://schemas.microsoft.com/office/powerpoint/2010/main" val="16613565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1F9C41-C3A0-40BD-B121-82C4D4EB134E}" type="datetimeFigureOut">
              <a:rPr lang="en-US" altLang="pt-BR"/>
              <a:pPr>
                <a:defRPr/>
              </a:pPr>
              <a:t>12/4/2020</a:t>
            </a:fld>
            <a:endParaRPr lang="en-US" altLang="pt-BR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68F773-8C10-4C19-9925-524A8B2EE5CE}" type="slidenum">
              <a:rPr lang="en-US" altLang="pt-BR"/>
              <a:pPr>
                <a:defRPr/>
              </a:pPr>
              <a:t>‹#›</a:t>
            </a:fld>
            <a:endParaRPr lang="en-US" altLang="pt-BR" dirty="0"/>
          </a:p>
        </p:txBody>
      </p:sp>
    </p:spTree>
    <p:extLst>
      <p:ext uri="{BB962C8B-B14F-4D97-AF65-F5344CB8AC3E}">
        <p14:creationId xmlns:p14="http://schemas.microsoft.com/office/powerpoint/2010/main" val="15550485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1CC26D-312A-4355-80C3-AF829B62051F}" type="datetimeFigureOut">
              <a:rPr lang="en-US" altLang="pt-BR"/>
              <a:pPr>
                <a:defRPr/>
              </a:pPr>
              <a:t>12/4/2020</a:t>
            </a:fld>
            <a:endParaRPr lang="en-US" altLang="pt-BR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F4E0C5-8430-46E2-895C-9D234A15EE7F}" type="slidenum">
              <a:rPr lang="en-US" altLang="pt-BR"/>
              <a:pPr>
                <a:defRPr/>
              </a:pPr>
              <a:t>‹#›</a:t>
            </a:fld>
            <a:endParaRPr lang="en-US" altLang="pt-BR" dirty="0"/>
          </a:p>
        </p:txBody>
      </p:sp>
    </p:spTree>
    <p:extLst>
      <p:ext uri="{BB962C8B-B14F-4D97-AF65-F5344CB8AC3E}">
        <p14:creationId xmlns:p14="http://schemas.microsoft.com/office/powerpoint/2010/main" val="42231171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8F298D-FDD9-4529-B1A4-F57E8895AA87}" type="datetimeFigureOut">
              <a:rPr lang="en-US" altLang="pt-BR"/>
              <a:pPr>
                <a:defRPr/>
              </a:pPr>
              <a:t>12/4/2020</a:t>
            </a:fld>
            <a:endParaRPr lang="en-US" altLang="pt-B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7C0B67-C126-4D57-B5C6-2D3A30B8FE8D}" type="slidenum">
              <a:rPr lang="en-US" altLang="pt-BR"/>
              <a:pPr>
                <a:defRPr/>
              </a:pPr>
              <a:t>‹#›</a:t>
            </a:fld>
            <a:endParaRPr lang="en-US" altLang="pt-BR" dirty="0"/>
          </a:p>
        </p:txBody>
      </p:sp>
    </p:spTree>
    <p:extLst>
      <p:ext uri="{BB962C8B-B14F-4D97-AF65-F5344CB8AC3E}">
        <p14:creationId xmlns:p14="http://schemas.microsoft.com/office/powerpoint/2010/main" val="418197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EC06FC-7905-4841-BBF1-58B4EE901E3A}" type="datetimeFigureOut">
              <a:rPr lang="pt-BR" altLang="pt-BR"/>
              <a:pPr>
                <a:defRPr/>
              </a:pPr>
              <a:t>04/12/2020</a:t>
            </a:fld>
            <a:endParaRPr lang="pt-BR" alt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4EB3E-C016-4FCF-AC1B-A4D0A9B2558E}" type="slidenum">
              <a:rPr lang="pt-BR" altLang="pt-BR"/>
              <a:pPr>
                <a:defRPr/>
              </a:pPr>
              <a:t>‹#›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798988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829EA-1303-46E8-86BB-D2CF63A7150E}" type="datetimeFigureOut">
              <a:rPr lang="en-US" altLang="pt-BR"/>
              <a:pPr>
                <a:defRPr/>
              </a:pPr>
              <a:t>12/4/2020</a:t>
            </a:fld>
            <a:endParaRPr lang="en-US" altLang="pt-B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0A58D-FAD8-419C-ADE2-61E3EE513B6D}" type="slidenum">
              <a:rPr lang="en-US" altLang="pt-BR"/>
              <a:pPr>
                <a:defRPr/>
              </a:pPr>
              <a:t>‹#›</a:t>
            </a:fld>
            <a:endParaRPr lang="en-US" altLang="pt-BR" dirty="0"/>
          </a:p>
        </p:txBody>
      </p:sp>
    </p:spTree>
    <p:extLst>
      <p:ext uri="{BB962C8B-B14F-4D97-AF65-F5344CB8AC3E}">
        <p14:creationId xmlns:p14="http://schemas.microsoft.com/office/powerpoint/2010/main" val="1207619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BB6C72-7CD7-41F0-855E-CC391D1E9207}" type="datetimeFigureOut">
              <a:rPr lang="en-US" altLang="pt-BR"/>
              <a:pPr>
                <a:defRPr/>
              </a:pPr>
              <a:t>12/4/2020</a:t>
            </a:fld>
            <a:endParaRPr lang="en-US" alt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7E9C60-220C-4A9D-BCDC-80A8975060CF}" type="slidenum">
              <a:rPr lang="en-US" altLang="pt-BR"/>
              <a:pPr>
                <a:defRPr/>
              </a:pPr>
              <a:t>‹#›</a:t>
            </a:fld>
            <a:endParaRPr lang="en-US" altLang="pt-BR" dirty="0"/>
          </a:p>
        </p:txBody>
      </p:sp>
    </p:spTree>
    <p:extLst>
      <p:ext uri="{BB962C8B-B14F-4D97-AF65-F5344CB8AC3E}">
        <p14:creationId xmlns:p14="http://schemas.microsoft.com/office/powerpoint/2010/main" val="22633846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1B9F7-12EC-4D6E-8325-BD4D3D2F39DE}" type="datetimeFigureOut">
              <a:rPr lang="en-US" altLang="pt-BR"/>
              <a:pPr>
                <a:defRPr/>
              </a:pPr>
              <a:t>12/4/2020</a:t>
            </a:fld>
            <a:endParaRPr lang="en-US" alt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AACE18-7DC8-4A1A-B2CB-E74425A332FF}" type="slidenum">
              <a:rPr lang="en-US" altLang="pt-BR"/>
              <a:pPr>
                <a:defRPr/>
              </a:pPr>
              <a:t>‹#›</a:t>
            </a:fld>
            <a:endParaRPr lang="en-US" altLang="pt-BR" dirty="0"/>
          </a:p>
        </p:txBody>
      </p:sp>
    </p:spTree>
    <p:extLst>
      <p:ext uri="{BB962C8B-B14F-4D97-AF65-F5344CB8AC3E}">
        <p14:creationId xmlns:p14="http://schemas.microsoft.com/office/powerpoint/2010/main" val="3462329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BF61C1-2CC7-4985-B3CA-DF1A6257C79C}" type="datetimeFigureOut">
              <a:rPr lang="pt-BR" altLang="pt-BR"/>
              <a:pPr>
                <a:defRPr/>
              </a:pPr>
              <a:t>04/12/2020</a:t>
            </a:fld>
            <a:endParaRPr lang="pt-BR" alt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893F02-87E0-4439-9857-DEC8283EDD2B}" type="slidenum">
              <a:rPr lang="pt-BR" altLang="pt-BR"/>
              <a:pPr>
                <a:defRPr/>
              </a:pPr>
              <a:t>‹#›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7112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20BCD-03D9-466A-84D1-545BD01F629B}" type="datetimeFigureOut">
              <a:rPr lang="pt-BR" altLang="pt-BR"/>
              <a:pPr>
                <a:defRPr/>
              </a:pPr>
              <a:t>04/12/2020</a:t>
            </a:fld>
            <a:endParaRPr lang="pt-BR" altLang="pt-B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0CB56E-6C22-4689-9017-FB4D1642DBDD}" type="slidenum">
              <a:rPr lang="pt-BR" altLang="pt-BR"/>
              <a:pPr>
                <a:defRPr/>
              </a:pPr>
              <a:t>‹#›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659830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FF938-5282-462B-B1A7-A4696EBC4F1E}" type="datetimeFigureOut">
              <a:rPr lang="pt-BR" altLang="pt-BR"/>
              <a:pPr>
                <a:defRPr/>
              </a:pPr>
              <a:t>04/12/2020</a:t>
            </a:fld>
            <a:endParaRPr lang="pt-BR" altLang="pt-BR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05B32-17B3-4067-A05F-A7F2C26E6B79}" type="slidenum">
              <a:rPr lang="pt-BR" altLang="pt-BR"/>
              <a:pPr>
                <a:defRPr/>
              </a:pPr>
              <a:t>‹#›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947377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32181-6429-434A-A92A-B8A1F62D22B8}" type="datetimeFigureOut">
              <a:rPr lang="pt-BR" altLang="pt-BR"/>
              <a:pPr>
                <a:defRPr/>
              </a:pPr>
              <a:t>04/12/2020</a:t>
            </a:fld>
            <a:endParaRPr lang="pt-BR" altLang="pt-BR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8033DF-91BB-4FC7-B174-ADD405459EE5}" type="slidenum">
              <a:rPr lang="pt-BR" altLang="pt-BR"/>
              <a:pPr>
                <a:defRPr/>
              </a:pPr>
              <a:t>‹#›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94550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ângulo 2"/>
          <p:cNvSpPr/>
          <p:nvPr userDrawn="1"/>
        </p:nvSpPr>
        <p:spPr>
          <a:xfrm>
            <a:off x="5673725" y="2994423"/>
            <a:ext cx="622300" cy="473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4" name="TextBox 9"/>
          <p:cNvSpPr txBox="1">
            <a:spLocks noChangeArrowheads="1"/>
          </p:cNvSpPr>
          <p:nvPr userDrawn="1"/>
        </p:nvSpPr>
        <p:spPr bwMode="auto">
          <a:xfrm>
            <a:off x="9920289" y="105370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en-US" altLang="pt-BR" dirty="0"/>
          </a:p>
        </p:txBody>
      </p:sp>
      <p:pic>
        <p:nvPicPr>
          <p:cNvPr id="5" name="Imagem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18175" y="3048000"/>
            <a:ext cx="53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</a:lstStyle>
          <a:p>
            <a:pPr>
              <a:defRPr/>
            </a:pPr>
            <a:fld id="{DB68CEC4-2798-4A33-A80C-A1CF5E3E77CE}" type="datetimeFigureOut">
              <a:rPr lang="pt-BR" altLang="pt-BR"/>
              <a:pPr>
                <a:defRPr/>
              </a:pPr>
              <a:t>04/12/2020</a:t>
            </a:fld>
            <a:endParaRPr lang="pt-BR" altLang="pt-BR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1" y="4767263"/>
            <a:ext cx="1831975" cy="273844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</a:lstStyle>
          <a:p>
            <a:pPr>
              <a:defRPr/>
            </a:pPr>
            <a:fld id="{FF860EB1-F9C1-44C5-8421-7882AC1786CA}" type="slidenum">
              <a:rPr lang="pt-BR" altLang="pt-BR"/>
              <a:pPr>
                <a:defRPr/>
              </a:pPr>
              <a:t>‹#›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70756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CA84E3-F9DD-4B4C-AFC1-52980C9F8A8C}" type="datetimeFigureOut">
              <a:rPr lang="pt-BR" altLang="pt-BR"/>
              <a:pPr>
                <a:defRPr/>
              </a:pPr>
              <a:t>04/12/2020</a:t>
            </a:fld>
            <a:endParaRPr lang="pt-BR" altLang="pt-B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DF83-3561-4D82-BBFF-B2CADC6DF9C2}" type="slidenum">
              <a:rPr lang="pt-BR" altLang="pt-BR"/>
              <a:pPr>
                <a:defRPr/>
              </a:pPr>
              <a:t>‹#›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73260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dirty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89D40-37AC-401C-9F5A-4F6936ACB4CA}" type="datetimeFigureOut">
              <a:rPr lang="pt-BR" altLang="pt-BR"/>
              <a:pPr>
                <a:defRPr/>
              </a:pPr>
              <a:t>04/12/2020</a:t>
            </a:fld>
            <a:endParaRPr lang="pt-BR" altLang="pt-B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D9151-9705-498E-A3D9-E1BEE6717C8A}" type="slidenum">
              <a:rPr lang="pt-BR" altLang="pt-BR"/>
              <a:pPr>
                <a:defRPr/>
              </a:pPr>
              <a:t>‹#›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713195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conteudo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7429499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092200" y="160735"/>
            <a:ext cx="7423150" cy="622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título mestre</a:t>
            </a:r>
            <a:endParaRPr lang="en-US" altLang="pt-BR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03314" y="944167"/>
            <a:ext cx="7412037" cy="3688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  <a:endParaRPr lang="en-US" alt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95B81E3-2762-4C71-9AE5-25FE4921CE71}" type="datetimeFigureOut">
              <a:rPr lang="pt-BR" altLang="pt-BR"/>
              <a:pPr>
                <a:defRPr/>
              </a:pPr>
              <a:t>04/12/2020</a:t>
            </a:fld>
            <a:endParaRPr lang="pt-BR" alt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97155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4FAFC66-F48D-44D0-A502-FAEBD3CB49B0}" type="slidenum">
              <a:rPr lang="pt-BR" altLang="pt-BR"/>
              <a:pPr>
                <a:defRPr/>
              </a:pPr>
              <a:t>‹#›</a:t>
            </a:fld>
            <a:endParaRPr lang="pt-BR" altLang="pt-BR" dirty="0"/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 rotWithShape="1"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006" t="28819" r="14404" b="24959"/>
          <a:stretch/>
        </p:blipFill>
        <p:spPr>
          <a:xfrm>
            <a:off x="8515350" y="4807417"/>
            <a:ext cx="497671" cy="25988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99" r:id="rId7"/>
    <p:sldLayoutId id="2147483883" r:id="rId8"/>
    <p:sldLayoutId id="2147483884" r:id="rId9"/>
    <p:sldLayoutId id="2147483885" r:id="rId10"/>
    <p:sldLayoutId id="2147483886" r:id="rId11"/>
  </p:sldLayoutIdLst>
  <p:txStyles>
    <p:titleStyle>
      <a:lvl1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2E75B6"/>
          </a:solidFill>
          <a:latin typeface="+mn-lt"/>
          <a:ea typeface="MS PGothic" pitchFamily="34" charset="-128"/>
          <a:cs typeface="+mj-cs"/>
        </a:defRPr>
      </a:lvl1pPr>
      <a:lvl2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2E75B6"/>
          </a:solidFill>
          <a:latin typeface="Calibri" pitchFamily="34" charset="0"/>
          <a:ea typeface="MS PGothic" pitchFamily="34" charset="-128"/>
        </a:defRPr>
      </a:lvl2pPr>
      <a:lvl3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2E75B6"/>
          </a:solidFill>
          <a:latin typeface="Calibri" pitchFamily="34" charset="0"/>
          <a:ea typeface="MS PGothic" pitchFamily="34" charset="-128"/>
        </a:defRPr>
      </a:lvl3pPr>
      <a:lvl4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2E75B6"/>
          </a:solidFill>
          <a:latin typeface="Calibri" pitchFamily="34" charset="0"/>
          <a:ea typeface="MS PGothic" pitchFamily="34" charset="-128"/>
        </a:defRPr>
      </a:lvl4pPr>
      <a:lvl5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2E75B6"/>
          </a:solidFill>
          <a:latin typeface="Calibri" pitchFamily="34" charset="0"/>
          <a:ea typeface="MS PGothic" pitchFamily="34" charset="-128"/>
        </a:defRPr>
      </a:lvl5pPr>
      <a:lvl6pPr marL="457200" algn="r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2E75B6"/>
          </a:solidFill>
          <a:latin typeface="Calibri" pitchFamily="34" charset="0"/>
          <a:ea typeface="MS PGothic" pitchFamily="34" charset="-128"/>
        </a:defRPr>
      </a:lvl6pPr>
      <a:lvl7pPr marL="914400" algn="r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2E75B6"/>
          </a:solidFill>
          <a:latin typeface="Calibri" pitchFamily="34" charset="0"/>
          <a:ea typeface="MS PGothic" pitchFamily="34" charset="-128"/>
        </a:defRPr>
      </a:lvl7pPr>
      <a:lvl8pPr marL="1371600" algn="r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2E75B6"/>
          </a:solidFill>
          <a:latin typeface="Calibri" pitchFamily="34" charset="0"/>
          <a:ea typeface="MS PGothic" pitchFamily="34" charset="-128"/>
        </a:defRPr>
      </a:lvl8pPr>
      <a:lvl9pPr marL="1828800" algn="r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2E75B6"/>
          </a:solidFill>
          <a:latin typeface="Calibri" pitchFamily="34" charset="0"/>
          <a:ea typeface="MS PGothic" pitchFamily="34" charset="-128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400" kern="1200">
          <a:solidFill>
            <a:srgbClr val="404040"/>
          </a:solidFill>
          <a:latin typeface="+mn-lt"/>
          <a:ea typeface="MS PGothic" pitchFamily="34" charset="-128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rgbClr val="404040"/>
          </a:solidFill>
          <a:latin typeface="+mn-lt"/>
          <a:ea typeface="MS PGothic" pitchFamily="34" charset="-128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rgbClr val="404040"/>
          </a:solidFill>
          <a:latin typeface="+mn-lt"/>
          <a:ea typeface="MS PGothic" pitchFamily="34" charset="-128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rgbClr val="404040"/>
          </a:solidFill>
          <a:latin typeface="+mn-lt"/>
          <a:ea typeface="MS PGothic" pitchFamily="34" charset="-128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rgbClr val="404040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Click to edit Master title style</a:t>
            </a:r>
            <a:endParaRPr lang="en-US" altLang="pt-BR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Click to edit Master text styles</a:t>
            </a:r>
          </a:p>
          <a:p>
            <a:pPr lvl="1"/>
            <a:r>
              <a:rPr lang="pt-BR" altLang="pt-BR"/>
              <a:t>Second level</a:t>
            </a:r>
          </a:p>
          <a:p>
            <a:pPr lvl="2"/>
            <a:r>
              <a:rPr lang="pt-BR" altLang="pt-BR"/>
              <a:t>Third level</a:t>
            </a:r>
          </a:p>
          <a:p>
            <a:pPr lvl="3"/>
            <a:r>
              <a:rPr lang="pt-BR" altLang="pt-BR"/>
              <a:t>Fourth level</a:t>
            </a:r>
          </a:p>
          <a:p>
            <a:pPr lvl="4"/>
            <a:r>
              <a:rPr lang="pt-BR" altLang="pt-BR"/>
              <a:t>Fifth level</a:t>
            </a:r>
            <a:endParaRPr lang="en-US" alt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2BABE96-5DF9-4D64-9B10-D8AC0BBC1A1A}" type="datetimeFigureOut">
              <a:rPr lang="en-US" altLang="pt-BR"/>
              <a:pPr>
                <a:defRPr/>
              </a:pPr>
              <a:t>12/4/2020</a:t>
            </a:fld>
            <a:endParaRPr lang="en-US" alt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2D8199F-966A-4C2E-B2B3-98E25FAA6C2E}" type="slidenum">
              <a:rPr lang="en-US" altLang="pt-BR"/>
              <a:pPr>
                <a:defRPr/>
              </a:pPr>
              <a:t>‹#›</a:t>
            </a:fld>
            <a:endParaRPr lang="en-US" alt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E2A3CDF-8D8B-46F2-A164-FF8EB0CDE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79900" y="1561420"/>
            <a:ext cx="4203699" cy="1317447"/>
          </a:xfrm>
        </p:spPr>
        <p:txBody>
          <a:bodyPr/>
          <a:lstStyle/>
          <a:p>
            <a:r>
              <a:rPr lang="pt-BR" dirty="0"/>
              <a:t>Análise</a:t>
            </a:r>
            <a:br>
              <a:rPr lang="pt-BR" dirty="0"/>
            </a:br>
            <a:r>
              <a:rPr lang="pt-BR" dirty="0"/>
              <a:t>impacto da Covid-19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09FCC30D-C09D-447C-8BDA-8595EF1961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Bruno</a:t>
            </a:r>
          </a:p>
          <a:p>
            <a:r>
              <a:rPr lang="pt-BR" dirty="0"/>
              <a:t>Nascimento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A30D37F-800D-42C7-89B0-78A44BF82634}"/>
              </a:ext>
            </a:extLst>
          </p:cNvPr>
          <p:cNvSpPr txBox="1"/>
          <p:nvPr/>
        </p:nvSpPr>
        <p:spPr>
          <a:xfrm>
            <a:off x="7157843" y="4549140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entury Gothic" panose="020B0502020202020204" pitchFamily="34" charset="0"/>
              </a:rPr>
              <a:t>Dezembro/2020</a:t>
            </a:r>
          </a:p>
        </p:txBody>
      </p:sp>
    </p:spTree>
    <p:extLst>
      <p:ext uri="{BB962C8B-B14F-4D97-AF65-F5344CB8AC3E}">
        <p14:creationId xmlns:p14="http://schemas.microsoft.com/office/powerpoint/2010/main" val="1504850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9F9C2-7D16-4F30-88DB-BB7AEEB88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/>
              <a:t>Verificação do percentual de evasão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A8D4C-22E5-4A89-8EB3-11F4E65B2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 estratégia que foi traçada com o time do comercial de ter uma evasão </a:t>
            </a:r>
            <a:r>
              <a:rPr lang="pt-BR" dirty="0">
                <a:solidFill>
                  <a:schemeClr val="accent1"/>
                </a:solidFill>
              </a:rPr>
              <a:t>máxima de 5%</a:t>
            </a:r>
            <a:r>
              <a:rPr lang="pt-BR" dirty="0"/>
              <a:t>, infelizmente não foi conseguida, a evasão para o período foi de </a:t>
            </a:r>
            <a:r>
              <a:rPr lang="pt-BR" dirty="0">
                <a:solidFill>
                  <a:schemeClr val="accent1"/>
                </a:solidFill>
              </a:rPr>
              <a:t>cerca de 36%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6584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9F9C2-7D16-4F30-88DB-BB7AEEB88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/>
              <a:t>Verificação do percentual de transferência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A8D4C-22E5-4A89-8EB3-11F4E65B2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 estratégia que foi traçada com o time do comercial de ter uma transferência </a:t>
            </a:r>
            <a:r>
              <a:rPr lang="pt-BR" dirty="0">
                <a:solidFill>
                  <a:schemeClr val="accent1"/>
                </a:solidFill>
              </a:rPr>
              <a:t>máxima de 1%</a:t>
            </a:r>
            <a:r>
              <a:rPr lang="pt-BR" dirty="0"/>
              <a:t>, infelizmente não foi conseguida, a evasão para o período foi de </a:t>
            </a:r>
            <a:r>
              <a:rPr lang="pt-BR" dirty="0">
                <a:solidFill>
                  <a:schemeClr val="accent1"/>
                </a:solidFill>
              </a:rPr>
              <a:t>cerca de 5%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2420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6889F-81D0-48A6-9D0D-80A84F0F5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de evasão por área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C9805C9-1C89-48D7-A183-982BD7116D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4289829"/>
              </p:ext>
            </p:extLst>
          </p:nvPr>
        </p:nvGraphicFramePr>
        <p:xfrm>
          <a:off x="1103313" y="1404558"/>
          <a:ext cx="741203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0679">
                  <a:extLst>
                    <a:ext uri="{9D8B030D-6E8A-4147-A177-3AD203B41FA5}">
                      <a16:colId xmlns:a16="http://schemas.microsoft.com/office/drawing/2014/main" val="867305851"/>
                    </a:ext>
                  </a:extLst>
                </a:gridCol>
                <a:gridCol w="2470679">
                  <a:extLst>
                    <a:ext uri="{9D8B030D-6E8A-4147-A177-3AD203B41FA5}">
                      <a16:colId xmlns:a16="http://schemas.microsoft.com/office/drawing/2014/main" val="2338541241"/>
                    </a:ext>
                  </a:extLst>
                </a:gridCol>
                <a:gridCol w="2470679">
                  <a:extLst>
                    <a:ext uri="{9D8B030D-6E8A-4147-A177-3AD203B41FA5}">
                      <a16:colId xmlns:a16="http://schemas.microsoft.com/office/drawing/2014/main" val="1216939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Área do curso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Evadidos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Transferidos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4856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Biológicas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39,9%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4,4%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311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Exatas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37,2%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4,6%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91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Humanas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33,8%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6,1%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855672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0752F75-7BDB-43BE-853F-8FE6916206C0}"/>
              </a:ext>
            </a:extLst>
          </p:cNvPr>
          <p:cNvSpPr txBox="1"/>
          <p:nvPr/>
        </p:nvSpPr>
        <p:spPr>
          <a:xfrm>
            <a:off x="1103313" y="3177766"/>
            <a:ext cx="7412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Com os dados listados acima, é possível notar que quando há uma transferência maior, o numero de alunos que evadem é menor, apresentando uma correlação entre esses campos de 94%.</a:t>
            </a:r>
          </a:p>
        </p:txBody>
      </p:sp>
    </p:spTree>
    <p:extLst>
      <p:ext uri="{BB962C8B-B14F-4D97-AF65-F5344CB8AC3E}">
        <p14:creationId xmlns:p14="http://schemas.microsoft.com/office/powerpoint/2010/main" val="854014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AACDB-2600-4768-BC78-708753340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Evasão e Covid-19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E3DFA09-192C-4805-AB67-264A2542B6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728299"/>
              </p:ext>
            </p:extLst>
          </p:nvPr>
        </p:nvGraphicFramePr>
        <p:xfrm>
          <a:off x="203201" y="944562"/>
          <a:ext cx="5588000" cy="3963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FFFAEA4-B424-4B14-850C-9EB8576771E8}"/>
              </a:ext>
            </a:extLst>
          </p:cNvPr>
          <p:cNvSpPr txBox="1"/>
          <p:nvPr/>
        </p:nvSpPr>
        <p:spPr>
          <a:xfrm>
            <a:off x="6026150" y="1492251"/>
            <a:ext cx="26098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Os dados apresentados aqui foram extraídos do Ministério da Saúde, é possível observar que com o aumento de casos de Covid-19 o número de evasões dos calouros subiu. Estarei abordando uma hipótese no próximo slide.</a:t>
            </a:r>
          </a:p>
        </p:txBody>
      </p:sp>
    </p:spTree>
    <p:extLst>
      <p:ext uri="{BB962C8B-B14F-4D97-AF65-F5344CB8AC3E}">
        <p14:creationId xmlns:p14="http://schemas.microsoft.com/office/powerpoint/2010/main" val="2081144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9A0E3-0A01-4D20-9BCC-E63BF320B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geral e proposta de resolução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C3B9D-FCFC-44B6-BD8E-2B581D020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pt-BR" dirty="0"/>
              <a:t>Dados os resultados das analises, podemos abordar que infelizmente o comercial não obteve sucesso nas estratégias, dado o cenário incerto, é extremamente difícil tomar uma decisão assertiva. Mas podemos observar que quanto maior a transferência menor a evasão, com esse dado e pensando em manter o aluno cursando, um investimento maior no programa EAD seria uma forma de sanar uma parte dessa evasão.</a:t>
            </a:r>
          </a:p>
          <a:p>
            <a:pPr algn="just"/>
            <a:r>
              <a:rPr lang="pt-BR" dirty="0"/>
              <a:t>A evasão com o aumento de casos de Covid-19 pode ser que tenha uma relação não direta, pois a Covid-19 foi uma das causas do aumento do desemprego, com isso há um corte feito pelas pessoas nas áreas não básicas, sendo uma delas educação (considerando moradia e alimentação como de extrema importância), seria necessário fazer o estudo socio econômico dos alunos, pois se houver essa relação de diminuição de renda com o aumento da evasão, é possível pensar em métodos de utilizar o fundo para diminuir o ticket médio ou fazer o adiamento das parcelas dos alunos, para que seja paga em um período de tempo pré determinado. Assim mantendo o aluno na instituição e utilizando a verba para cobrir custos operacionais para esses alunos.</a:t>
            </a:r>
          </a:p>
        </p:txBody>
      </p:sp>
    </p:spTree>
    <p:extLst>
      <p:ext uri="{BB962C8B-B14F-4D97-AF65-F5344CB8AC3E}">
        <p14:creationId xmlns:p14="http://schemas.microsoft.com/office/powerpoint/2010/main" val="450460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90369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9675</TotalTime>
  <Words>399</Words>
  <Application>Microsoft Office PowerPoint</Application>
  <PresentationFormat>On-screen Show (16:9)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Tema do Office</vt:lpstr>
      <vt:lpstr>Custom Design</vt:lpstr>
      <vt:lpstr>Análise impacto da Covid-19</vt:lpstr>
      <vt:lpstr>Verificação do percentual de evasão</vt:lpstr>
      <vt:lpstr>Verificação do percentual de transferência</vt:lpstr>
      <vt:lpstr>Estudo de evasão por área</vt:lpstr>
      <vt:lpstr>Evasão e Covid-19</vt:lpstr>
      <vt:lpstr>Visão geral e proposta de resolução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Roberto do Valle Silva Junior</dc:creator>
  <cp:lastModifiedBy>Bruno Araújo S. do Nascimento</cp:lastModifiedBy>
  <cp:revision>684</cp:revision>
  <dcterms:created xsi:type="dcterms:W3CDTF">2014-08-19T17:10:57Z</dcterms:created>
  <dcterms:modified xsi:type="dcterms:W3CDTF">2020-12-04T14:07:01Z</dcterms:modified>
</cp:coreProperties>
</file>