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300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A6F0D39-C7D4-4FAD-8AF1-C51AFB3AC94E}" type="datetimeFigureOut">
              <a:rPr lang="he-IL" smtClean="0"/>
              <a:t>ז'/אייר/תשע"ו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84BD48E-2A70-4212-99A7-1401B1CC05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655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501F-60F8-4204-8FD6-EDCBB8B568A7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</a:t>
            </a:r>
          </a:p>
          <a:p>
            <a:r>
              <a:rPr lang="en-US" dirty="0"/>
              <a:t>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F380-6DF5-4325-AA83-083D3C541649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AC50-1D4F-4F92-9AD2-7C995E158A77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158F-6026-4390-A1E7-B51511FCB541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8210-ACF7-44BB-9080-293812068BA0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3274-C52A-45B1-8CE8-A1D6A261FDC6}" type="datetime1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1BAF-252F-426C-A6EB-701D55842804}" type="datetime1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67A6-052F-40E1-BAB6-E30050546FD4}" type="datetime1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ECFB-8770-4DC2-AB3F-3C6ECEE35DD5}" type="datetime1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6735-2DDE-4D46-8892-6C78E297CEB7}" type="datetime1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F4FB-9553-494B-BC02-293927C6303A}" type="datetime1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AF8A4-FF30-4327-A01A-BDD01708787A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Files and Streams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</p:spTree>
    <p:extLst>
      <p:ext uri="{BB962C8B-B14F-4D97-AF65-F5344CB8AC3E}">
        <p14:creationId xmlns:p14="http://schemas.microsoft.com/office/powerpoint/2010/main" val="251023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r" rtl="1">
              <a:lnSpc>
                <a:spcPct val="90000"/>
              </a:lnSpc>
            </a:pPr>
            <a:r>
              <a:rPr lang="he-IL" altLang="he-IL" dirty="0"/>
              <a:t>השיטה הבאה קוראת קובץ טקסט: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public String </a:t>
            </a:r>
            <a:r>
              <a:rPr lang="en-US" altLang="he-IL" dirty="0" err="1"/>
              <a:t>readFromFile</a:t>
            </a:r>
            <a:r>
              <a:rPr lang="en-US" altLang="he-IL" dirty="0"/>
              <a:t>(File f) throws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 						</a:t>
            </a:r>
            <a:r>
              <a:rPr lang="en-US" altLang="he-IL" dirty="0" err="1"/>
              <a:t>IOException</a:t>
            </a:r>
            <a:endParaRPr lang="en-US" altLang="he-IL" dirty="0"/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 err="1"/>
              <a:t>FileReader</a:t>
            </a:r>
            <a:r>
              <a:rPr lang="en-US" altLang="he-IL" dirty="0"/>
              <a:t> </a:t>
            </a:r>
            <a:r>
              <a:rPr lang="en-US" altLang="he-IL" dirty="0" err="1"/>
              <a:t>fr</a:t>
            </a:r>
            <a:r>
              <a:rPr lang="en-US" altLang="he-IL" dirty="0"/>
              <a:t> = new </a:t>
            </a:r>
            <a:r>
              <a:rPr lang="en-US" altLang="he-IL" dirty="0" err="1"/>
              <a:t>FileReader</a:t>
            </a:r>
            <a:r>
              <a:rPr lang="en-US" altLang="he-IL" dirty="0"/>
              <a:t>(f);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 err="1"/>
              <a:t>int</a:t>
            </a:r>
            <a:r>
              <a:rPr lang="en-US" altLang="he-IL" dirty="0"/>
              <a:t> size = (</a:t>
            </a:r>
            <a:r>
              <a:rPr lang="en-US" altLang="he-IL" dirty="0" err="1"/>
              <a:t>int</a:t>
            </a:r>
            <a:r>
              <a:rPr lang="en-US" altLang="he-IL" dirty="0"/>
              <a:t>) </a:t>
            </a:r>
            <a:r>
              <a:rPr lang="en-US" altLang="he-IL" dirty="0" err="1"/>
              <a:t>f.length</a:t>
            </a:r>
            <a:r>
              <a:rPr lang="en-US" altLang="he-IL" dirty="0"/>
              <a:t>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	char[] data = new char[size];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 err="1"/>
              <a:t>fr.read</a:t>
            </a:r>
            <a:r>
              <a:rPr lang="en-US" altLang="he-IL" dirty="0"/>
              <a:t>(data);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	return new String(data);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3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r" rtl="1"/>
            <a:r>
              <a:rPr lang="he-IL" altLang="he-IL" dirty="0"/>
              <a:t>ניתן גם לקרוא ולכתוב בתים לתוך הקובץ.</a:t>
            </a:r>
          </a:p>
          <a:p>
            <a:pPr algn="r" rtl="1"/>
            <a:r>
              <a:rPr lang="he-IL" altLang="he-IL" dirty="0"/>
              <a:t>הזרם </a:t>
            </a:r>
            <a:r>
              <a:rPr lang="en-US" altLang="he-IL" dirty="0" err="1"/>
              <a:t>FileOutputStream</a:t>
            </a:r>
            <a:r>
              <a:rPr lang="he-IL" altLang="he-IL" dirty="0"/>
              <a:t> פותח קובץ ל</a:t>
            </a:r>
            <a:r>
              <a:rPr lang="he-IL" altLang="he-IL" b="1" dirty="0"/>
              <a:t>כתיבה</a:t>
            </a:r>
            <a:r>
              <a:rPr lang="he-IL" altLang="he-IL" dirty="0"/>
              <a:t> של בתים.</a:t>
            </a:r>
          </a:p>
          <a:p>
            <a:pPr algn="r" rtl="1"/>
            <a:r>
              <a:rPr lang="he-IL" altLang="he-IL" dirty="0"/>
              <a:t>הזרם </a:t>
            </a:r>
            <a:r>
              <a:rPr lang="en-US" altLang="he-IL" dirty="0" err="1"/>
              <a:t>FileInputStream</a:t>
            </a:r>
            <a:r>
              <a:rPr lang="he-IL" altLang="he-IL" dirty="0"/>
              <a:t> פותח קובץ ל</a:t>
            </a:r>
            <a:r>
              <a:rPr lang="he-IL" altLang="he-IL" b="1" dirty="0"/>
              <a:t>קריאה</a:t>
            </a:r>
            <a:r>
              <a:rPr lang="he-IL" altLang="he-IL" dirty="0"/>
              <a:t> של בתים.</a:t>
            </a:r>
            <a:endParaRPr lang="en-US" altLang="he-IL" dirty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/>
              <a:t>חוצצים</a:t>
            </a:r>
            <a:endParaRPr lang="en-US" altLang="he-IL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altLang="he-IL" dirty="0"/>
              <a:t>פעולות הגישה לדיסק הן יקרות מבחינת ביצועים.</a:t>
            </a:r>
          </a:p>
          <a:p>
            <a:pPr algn="r" rtl="1"/>
            <a:r>
              <a:rPr lang="he-IL" altLang="he-IL" dirty="0"/>
              <a:t>פתרון נהוג – לשמור חוצץ ב-</a:t>
            </a:r>
            <a:r>
              <a:rPr lang="en-US" altLang="he-IL" dirty="0"/>
              <a:t>RAM</a:t>
            </a:r>
            <a:r>
              <a:rPr lang="he-IL" altLang="he-IL" dirty="0"/>
              <a:t> ולכתוב אליו את הנתונים. כאשר החוצץ מתמלא, מרוקנים אותו לדיסק.</a:t>
            </a:r>
          </a:p>
          <a:p>
            <a:pPr algn="r" rtl="1"/>
            <a:r>
              <a:rPr lang="he-IL" altLang="he-IL" dirty="0"/>
              <a:t>אותו רעיון תקף גם עבור קריאה של נתונים – קוראים בלוק שלם מהדיסק לתוך החוצץ.</a:t>
            </a:r>
          </a:p>
          <a:p>
            <a:endParaRPr lang="en-US" alt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4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2819400"/>
          </a:xfrm>
        </p:spPr>
        <p:txBody>
          <a:bodyPr/>
          <a:lstStyle/>
          <a:p>
            <a:pPr algn="r" rtl="1"/>
            <a:r>
              <a:rPr lang="he-IL" altLang="he-IL" dirty="0"/>
              <a:t>הזרם </a:t>
            </a:r>
            <a:r>
              <a:rPr lang="en-US" altLang="he-IL" dirty="0" err="1"/>
              <a:t>BufferedWriter</a:t>
            </a:r>
            <a:r>
              <a:rPr lang="he-IL" altLang="he-IL" dirty="0"/>
              <a:t> משמש לחוצץ כתיבה.</a:t>
            </a:r>
          </a:p>
          <a:p>
            <a:pPr algn="r" rtl="1"/>
            <a:r>
              <a:rPr lang="he-IL" altLang="he-IL" dirty="0"/>
              <a:t>הזרם </a:t>
            </a:r>
            <a:r>
              <a:rPr lang="en-US" altLang="he-IL" dirty="0" err="1"/>
              <a:t>BufferedReader</a:t>
            </a:r>
            <a:r>
              <a:rPr lang="he-IL" altLang="he-IL" dirty="0"/>
              <a:t> משמש לחוצץ קריאה.</a:t>
            </a:r>
          </a:p>
          <a:p>
            <a:pPr algn="r" rtl="1"/>
            <a:r>
              <a:rPr lang="he-IL" altLang="he-IL" dirty="0"/>
              <a:t>החוצצים לא יכולים להתחבר ישירות לקובץ! הם מתחברים לזרמי הקריאה/כתיבה, שמתחברים לקובץ.</a:t>
            </a:r>
            <a:endParaRPr lang="en-US" altLang="he-IL" dirty="0"/>
          </a:p>
        </p:txBody>
      </p:sp>
      <p:sp>
        <p:nvSpPr>
          <p:cNvPr id="11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04800" y="3962400"/>
            <a:ext cx="14478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אפליקציה</a:t>
            </a:r>
            <a:endParaRPr lang="en-US" altLang="he-IL" sz="440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239000" y="3962400"/>
            <a:ext cx="1219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קובץ</a:t>
            </a:r>
            <a:endParaRPr lang="en-US" altLang="he-IL" sz="4400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1752600" y="4267200"/>
            <a:ext cx="800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4038600" y="425767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6477000" y="4267200"/>
            <a:ext cx="723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 rot="-5400000">
            <a:off x="5181600" y="3276600"/>
            <a:ext cx="533400" cy="2057400"/>
          </a:xfrm>
          <a:prstGeom prst="can">
            <a:avLst>
              <a:gd name="adj" fmla="val 7337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800"/>
              <a:t>זרם כתיבה</a:t>
            </a:r>
            <a:endParaRPr lang="en-US" altLang="he-IL" sz="2800"/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 rot="-5400000">
            <a:off x="2933700" y="3467100"/>
            <a:ext cx="533400" cy="1676400"/>
          </a:xfrm>
          <a:prstGeom prst="can">
            <a:avLst>
              <a:gd name="adj" fmla="val 5978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800"/>
              <a:t>חוצץ</a:t>
            </a:r>
            <a:endParaRPr lang="en-US" altLang="he-IL" sz="2800"/>
          </a:p>
        </p:txBody>
      </p:sp>
    </p:spTree>
    <p:extLst>
      <p:ext uri="{BB962C8B-B14F-4D97-AF65-F5344CB8AC3E}">
        <p14:creationId xmlns:p14="http://schemas.microsoft.com/office/powerpoint/2010/main" val="15867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7" grpId="0" animBg="1"/>
      <p:bldP spid="15371" grpId="0" animBg="1"/>
      <p:bldP spid="153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>
              <a:lnSpc>
                <a:spcPct val="90000"/>
              </a:lnSpc>
            </a:pPr>
            <a:r>
              <a:rPr lang="he-IL" altLang="he-IL" dirty="0"/>
              <a:t>נשנה את השיטה לכתיבה לקובץ תוך שימוש בחוצץ: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public void </a:t>
            </a:r>
            <a:r>
              <a:rPr lang="en-US" altLang="he-IL" dirty="0" err="1"/>
              <a:t>writeToFile</a:t>
            </a:r>
            <a:r>
              <a:rPr lang="en-US" altLang="he-IL" dirty="0"/>
              <a:t>(File f, String s) throws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   						</a:t>
            </a:r>
            <a:r>
              <a:rPr lang="en-US" altLang="he-IL" dirty="0" err="1"/>
              <a:t>IOException</a:t>
            </a:r>
            <a:endParaRPr lang="en-US" altLang="he-IL" dirty="0"/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 err="1"/>
              <a:t>FileWriter</a:t>
            </a:r>
            <a:r>
              <a:rPr lang="en-US" altLang="he-IL" dirty="0"/>
              <a:t> </a:t>
            </a:r>
            <a:r>
              <a:rPr lang="en-US" altLang="he-IL" dirty="0" err="1"/>
              <a:t>fw</a:t>
            </a:r>
            <a:r>
              <a:rPr lang="en-US" altLang="he-IL" dirty="0"/>
              <a:t> = new </a:t>
            </a:r>
            <a:r>
              <a:rPr lang="en-US" altLang="he-IL" dirty="0" err="1"/>
              <a:t>FileWriter</a:t>
            </a:r>
            <a:r>
              <a:rPr lang="en-US" altLang="he-IL" dirty="0"/>
              <a:t>(f);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 err="1"/>
              <a:t>BufferedWriter</a:t>
            </a:r>
            <a:r>
              <a:rPr lang="en-US" altLang="he-IL" dirty="0"/>
              <a:t> </a:t>
            </a:r>
            <a:r>
              <a:rPr lang="en-US" altLang="he-IL" dirty="0" err="1"/>
              <a:t>bw</a:t>
            </a:r>
            <a:r>
              <a:rPr lang="en-US" altLang="he-IL" dirty="0"/>
              <a:t> = new </a:t>
            </a:r>
            <a:r>
              <a:rPr lang="en-US" altLang="he-IL" sz="2800" dirty="0" err="1"/>
              <a:t>BufferedWriter</a:t>
            </a:r>
            <a:r>
              <a:rPr lang="en-US" altLang="he-IL" sz="2800" dirty="0"/>
              <a:t>(</a:t>
            </a:r>
            <a:r>
              <a:rPr lang="en-US" altLang="he-IL" sz="2800" dirty="0" err="1"/>
              <a:t>fw</a:t>
            </a:r>
            <a:r>
              <a:rPr lang="en-US" altLang="he-IL" sz="2800" dirty="0"/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 err="1"/>
              <a:t>bw.write</a:t>
            </a:r>
            <a:r>
              <a:rPr lang="en-US" altLang="he-IL" dirty="0"/>
              <a:t>(s);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 err="1"/>
              <a:t>bw.close</a:t>
            </a:r>
            <a:r>
              <a:rPr lang="en-US" altLang="he-IL" dirty="0"/>
              <a:t>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dirty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9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/>
              <a:t>כתיבת שדות מידע</a:t>
            </a:r>
            <a:endParaRPr lang="en-US" altLang="he-IL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90000"/>
              </a:lnSpc>
            </a:pPr>
            <a:r>
              <a:rPr lang="he-IL" altLang="he-IL" dirty="0"/>
              <a:t>אם המידע שנשמר לקובץ מייצג שדות מידע שלמים, ניתן להשתמש בזרמים לכתיבה וקריאה של שדות מידע, במקום להתעסק עם טקסט.</a:t>
            </a:r>
          </a:p>
          <a:p>
            <a:pPr algn="r" rtl="1">
              <a:lnSpc>
                <a:spcPct val="90000"/>
              </a:lnSpc>
            </a:pPr>
            <a:r>
              <a:rPr lang="he-IL" altLang="he-IL" dirty="0"/>
              <a:t>הזרם </a:t>
            </a:r>
            <a:r>
              <a:rPr lang="en-US" altLang="he-IL" dirty="0" err="1"/>
              <a:t>DataOutputStream</a:t>
            </a:r>
            <a:r>
              <a:rPr lang="he-IL" altLang="he-IL" dirty="0"/>
              <a:t> יודע לכתוב מידע לקובץ.</a:t>
            </a:r>
          </a:p>
          <a:p>
            <a:pPr algn="r" rtl="1">
              <a:lnSpc>
                <a:spcPct val="90000"/>
              </a:lnSpc>
            </a:pPr>
            <a:r>
              <a:rPr lang="he-IL" altLang="he-IL" dirty="0"/>
              <a:t>הזרם </a:t>
            </a:r>
            <a:r>
              <a:rPr lang="en-US" altLang="he-IL" dirty="0" err="1"/>
              <a:t>DataInputStream</a:t>
            </a:r>
            <a:r>
              <a:rPr lang="he-IL" altLang="he-IL" dirty="0"/>
              <a:t> יודע לקרוא מידע מקובץ.</a:t>
            </a:r>
          </a:p>
          <a:p>
            <a:pPr algn="r" rtl="1">
              <a:lnSpc>
                <a:spcPct val="90000"/>
              </a:lnSpc>
            </a:pPr>
            <a:r>
              <a:rPr lang="he-IL" altLang="he-IL" dirty="0"/>
              <a:t>זרמים אלו לא מתחברים ישירות לקובץ, אלא לזרם בתים שמתחבר לקובץ.</a:t>
            </a:r>
            <a:endParaRPr lang="en-US" alt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4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81000"/>
            <a:ext cx="8229600" cy="5821363"/>
          </a:xfrm>
        </p:spPr>
        <p:txBody>
          <a:bodyPr/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public void </a:t>
            </a:r>
            <a:r>
              <a:rPr lang="en-US" altLang="he-IL" sz="2400" dirty="0" err="1"/>
              <a:t>writeData</a:t>
            </a:r>
            <a:r>
              <a:rPr lang="en-US" altLang="he-IL" sz="2400" dirty="0"/>
              <a:t>(File f) throws </a:t>
            </a:r>
            <a:r>
              <a:rPr lang="en-US" altLang="he-IL" sz="2400" dirty="0" err="1"/>
              <a:t>IOException</a:t>
            </a:r>
            <a:endParaRPr lang="en-US" altLang="he-IL" sz="2400" dirty="0"/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	</a:t>
            </a:r>
            <a:r>
              <a:rPr lang="en-US" altLang="he-IL" sz="2400" dirty="0" err="1"/>
              <a:t>FileOutputStream</a:t>
            </a:r>
            <a:r>
              <a:rPr lang="en-US" altLang="he-IL" sz="2400" dirty="0"/>
              <a:t> </a:t>
            </a:r>
            <a:r>
              <a:rPr lang="en-US" altLang="he-IL" sz="2400" dirty="0" err="1"/>
              <a:t>fo</a:t>
            </a:r>
            <a:r>
              <a:rPr lang="en-US" altLang="he-IL" sz="2400" dirty="0"/>
              <a:t> = new </a:t>
            </a:r>
            <a:r>
              <a:rPr lang="en-US" altLang="he-IL" sz="2400" dirty="0" err="1"/>
              <a:t>FileOutputStream</a:t>
            </a:r>
            <a:r>
              <a:rPr lang="en-US" altLang="he-IL" sz="2400" dirty="0"/>
              <a:t>(f);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	</a:t>
            </a:r>
            <a:r>
              <a:rPr lang="en-US" altLang="he-IL" sz="2400" dirty="0" err="1"/>
              <a:t>DataOutputStream</a:t>
            </a:r>
            <a:r>
              <a:rPr lang="en-US" altLang="he-IL" sz="2400" dirty="0"/>
              <a:t> out = new </a:t>
            </a:r>
            <a:r>
              <a:rPr lang="en-US" altLang="he-IL" sz="2400" dirty="0" err="1"/>
              <a:t>DataOutputStream</a:t>
            </a:r>
            <a:r>
              <a:rPr lang="en-US" altLang="he-IL" sz="2400" dirty="0"/>
              <a:t>(</a:t>
            </a:r>
            <a:r>
              <a:rPr lang="en-US" altLang="he-IL" sz="2400" dirty="0" err="1"/>
              <a:t>fo</a:t>
            </a:r>
            <a:r>
              <a:rPr lang="en-US" altLang="he-IL" sz="2400" dirty="0"/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	String[] prods = {“Bread”, “Milk”, “Onions”};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	double[] prices = {4.5, 5.3, 1.78};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	for(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 </a:t>
            </a:r>
            <a:r>
              <a:rPr lang="en-US" altLang="he-IL" sz="2400" dirty="0" err="1"/>
              <a:t>i</a:t>
            </a:r>
            <a:r>
              <a:rPr lang="en-US" altLang="he-IL" sz="2400" dirty="0"/>
              <a:t> = 0; </a:t>
            </a:r>
            <a:r>
              <a:rPr lang="en-US" altLang="he-IL" sz="2400" dirty="0" err="1"/>
              <a:t>i</a:t>
            </a:r>
            <a:r>
              <a:rPr lang="en-US" altLang="he-IL" sz="2400" dirty="0"/>
              <a:t> &lt; </a:t>
            </a:r>
            <a:r>
              <a:rPr lang="en-US" altLang="he-IL" sz="2400" dirty="0" err="1"/>
              <a:t>prods.length</a:t>
            </a:r>
            <a:r>
              <a:rPr lang="en-US" altLang="he-IL" sz="2400" dirty="0"/>
              <a:t>; </a:t>
            </a:r>
            <a:r>
              <a:rPr lang="en-US" altLang="he-IL" sz="2400" dirty="0" err="1"/>
              <a:t>i</a:t>
            </a:r>
            <a:r>
              <a:rPr lang="en-US" altLang="he-IL" sz="2400" dirty="0"/>
              <a:t>++)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	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		</a:t>
            </a:r>
            <a:r>
              <a:rPr lang="en-US" altLang="he-IL" sz="2400" dirty="0" err="1"/>
              <a:t>out.writeInt</a:t>
            </a:r>
            <a:r>
              <a:rPr lang="en-US" altLang="he-IL" sz="2400" dirty="0"/>
              <a:t>(i+1);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		</a:t>
            </a:r>
            <a:r>
              <a:rPr lang="en-US" altLang="he-IL" sz="2400" dirty="0" err="1"/>
              <a:t>out.writeUTF</a:t>
            </a:r>
            <a:r>
              <a:rPr lang="en-US" altLang="he-IL" sz="2400" dirty="0"/>
              <a:t>(prods[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		</a:t>
            </a:r>
            <a:r>
              <a:rPr lang="en-US" altLang="he-IL" sz="2400" dirty="0" err="1"/>
              <a:t>out.writeDouble</a:t>
            </a:r>
            <a:r>
              <a:rPr lang="en-US" altLang="he-IL" sz="2400" dirty="0"/>
              <a:t>(prices[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	</a:t>
            </a:r>
            <a:r>
              <a:rPr lang="en-US" altLang="he-IL" sz="2400" dirty="0" err="1"/>
              <a:t>out.close</a:t>
            </a:r>
            <a:r>
              <a:rPr lang="en-US" altLang="he-IL" sz="2400" dirty="0"/>
              <a:t>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8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/>
              <a:t>כתיבה וקריאה של אובייקטים</a:t>
            </a:r>
            <a:endParaRPr lang="en-US" altLang="he-IL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altLang="he-IL" dirty="0"/>
              <a:t>ניתן לקרוא ולכתוב גם אובייקטים שלמים לתוך קובץ.</a:t>
            </a:r>
          </a:p>
          <a:p>
            <a:pPr algn="r" rtl="1"/>
            <a:r>
              <a:rPr lang="he-IL" altLang="he-IL" dirty="0"/>
              <a:t>הזרם </a:t>
            </a:r>
            <a:r>
              <a:rPr lang="en-US" altLang="he-IL" dirty="0" err="1"/>
              <a:t>ObjectInputStream</a:t>
            </a:r>
            <a:r>
              <a:rPr lang="he-IL" altLang="he-IL" dirty="0"/>
              <a:t> משמש לכתיבה של אובייקטים לקובץ.</a:t>
            </a:r>
          </a:p>
          <a:p>
            <a:pPr algn="r" rtl="1"/>
            <a:r>
              <a:rPr lang="he-IL" altLang="he-IL" dirty="0"/>
              <a:t>הזרם </a:t>
            </a:r>
            <a:r>
              <a:rPr lang="en-US" altLang="he-IL" dirty="0" err="1"/>
              <a:t>ObjectOutputStream</a:t>
            </a:r>
            <a:r>
              <a:rPr lang="he-IL" altLang="he-IL" dirty="0"/>
              <a:t> משמש לקריאה של אובייקטים מקובץ.</a:t>
            </a:r>
            <a:endParaRPr lang="en-US" alt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36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altLang="he-IL" dirty="0"/>
              <a:t>כדי שנוכל לכתוב ולקרוא אובייקטים, המחלקה שמגדירה את האובייקט חייבת לממש את הממשק </a:t>
            </a:r>
            <a:r>
              <a:rPr lang="en-US" altLang="he-IL" dirty="0"/>
              <a:t>Serializable</a:t>
            </a:r>
            <a:r>
              <a:rPr lang="he-IL" altLang="he-IL" dirty="0"/>
              <a:t>.</a:t>
            </a:r>
          </a:p>
          <a:p>
            <a:pPr algn="r" rtl="1"/>
            <a:r>
              <a:rPr lang="he-IL" altLang="he-IL" dirty="0"/>
              <a:t>ממשק זה לא מכיל שיטות, אלא </a:t>
            </a:r>
            <a:r>
              <a:rPr lang="he-IL" altLang="he-IL" b="1" dirty="0"/>
              <a:t>מסמן</a:t>
            </a:r>
            <a:r>
              <a:rPr lang="he-IL" altLang="he-IL" dirty="0"/>
              <a:t> את המחלקה כניתנת לשמירה קבועה.</a:t>
            </a:r>
          </a:p>
          <a:p>
            <a:pPr algn="r" rtl="1"/>
            <a:r>
              <a:rPr lang="he-IL" altLang="he-IL" dirty="0"/>
              <a:t>למשל, השיטה הבאה יודעת לשמור אובייקטים מסוג </a:t>
            </a:r>
            <a:r>
              <a:rPr lang="en-US" altLang="he-IL" dirty="0"/>
              <a:t>Product</a:t>
            </a:r>
            <a:r>
              <a:rPr lang="he-IL" altLang="he-IL" dirty="0"/>
              <a:t> לזיכרון:</a:t>
            </a:r>
            <a:endParaRPr lang="en-US" altLang="he-IL" dirty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229600" cy="5745163"/>
          </a:xfrm>
        </p:spPr>
        <p:txBody>
          <a:bodyPr>
            <a:normAutofit lnSpcReduction="10000"/>
          </a:bodyPr>
          <a:lstStyle/>
          <a:p>
            <a:pPr algn="l" rtl="0">
              <a:buFontTx/>
              <a:buNone/>
            </a:pPr>
            <a:r>
              <a:rPr lang="en-US" altLang="he-IL" sz="2800"/>
              <a:t>public void writeObject(File f) throws IOException</a:t>
            </a:r>
          </a:p>
          <a:p>
            <a:pPr algn="l" rtl="0">
              <a:buFontTx/>
              <a:buNone/>
            </a:pPr>
            <a:r>
              <a:rPr lang="en-US" altLang="he-IL" sz="2800"/>
              <a:t>{</a:t>
            </a:r>
          </a:p>
          <a:p>
            <a:pPr algn="l" rtl="0">
              <a:buFontTx/>
              <a:buNone/>
            </a:pPr>
            <a:r>
              <a:rPr lang="en-US" altLang="he-IL" sz="2800"/>
              <a:t>	ObjectOutputStream out = </a:t>
            </a:r>
          </a:p>
          <a:p>
            <a:pPr algn="l" rtl="0">
              <a:buFontTx/>
              <a:buNone/>
            </a:pPr>
            <a:r>
              <a:rPr lang="en-US" altLang="he-IL" sz="2800"/>
              <a:t>				new ObjectOutputStream</a:t>
            </a:r>
          </a:p>
          <a:p>
            <a:pPr algn="l" rtl="0">
              <a:buFontTx/>
              <a:buNone/>
            </a:pPr>
            <a:r>
              <a:rPr lang="en-US" altLang="he-IL" sz="2800"/>
              <a:t>				(new FileOutputStream(f));</a:t>
            </a:r>
          </a:p>
          <a:p>
            <a:pPr algn="l" rtl="0">
              <a:buFontTx/>
              <a:buNone/>
            </a:pPr>
            <a:r>
              <a:rPr lang="en-US" altLang="he-IL" sz="2800"/>
              <a:t>	Product p;</a:t>
            </a:r>
          </a:p>
          <a:p>
            <a:pPr algn="l" rtl="0">
              <a:buFontTx/>
              <a:buNone/>
            </a:pPr>
            <a:r>
              <a:rPr lang="en-US" altLang="he-IL" sz="2800"/>
              <a:t>	p = new Product(1, 3.8, “Milk”);</a:t>
            </a:r>
          </a:p>
          <a:p>
            <a:pPr algn="l" rtl="0">
              <a:buFontTx/>
              <a:buNone/>
            </a:pPr>
            <a:r>
              <a:rPr lang="en-US" altLang="he-IL" sz="2800"/>
              <a:t>	out.writeObject(p);</a:t>
            </a:r>
          </a:p>
          <a:p>
            <a:pPr algn="l" rtl="0">
              <a:buFontTx/>
              <a:buNone/>
            </a:pPr>
            <a:r>
              <a:rPr lang="en-US" altLang="he-IL" sz="2800"/>
              <a:t>	p = new Product(2, 4.5, “Bread”);</a:t>
            </a:r>
          </a:p>
          <a:p>
            <a:pPr algn="l" rtl="0">
              <a:buFontTx/>
              <a:buNone/>
            </a:pPr>
            <a:r>
              <a:rPr lang="en-US" altLang="he-IL" sz="2800"/>
              <a:t>	out.writeObject(p);</a:t>
            </a:r>
          </a:p>
          <a:p>
            <a:pPr algn="l" rtl="0">
              <a:buFontTx/>
              <a:buNone/>
            </a:pPr>
            <a:r>
              <a:rPr lang="en-US" altLang="he-IL" sz="2800"/>
              <a:t>	out.close();</a:t>
            </a:r>
          </a:p>
          <a:p>
            <a:pPr algn="l" rtl="0">
              <a:buFontTx/>
              <a:buNone/>
            </a:pPr>
            <a:r>
              <a:rPr lang="en-US" altLang="he-IL" sz="280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3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שמירת מידע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ברוב האפליקציות נצטרך לשמור מידע בצורה קבועה באמצעי אחסון.</a:t>
            </a:r>
          </a:p>
          <a:p>
            <a:pPr algn="r" rtl="1"/>
            <a:r>
              <a:rPr lang="he-IL" dirty="0"/>
              <a:t>ישנן כמה דרכים לשמור מידע:</a:t>
            </a:r>
          </a:p>
          <a:p>
            <a:pPr lvl="1" algn="r" rtl="1"/>
            <a:r>
              <a:rPr lang="he-IL" dirty="0"/>
              <a:t>באמצעות זוגות </a:t>
            </a:r>
            <a:r>
              <a:rPr lang="en-US" dirty="0"/>
              <a:t>key-value</a:t>
            </a:r>
            <a:r>
              <a:rPr lang="he-IL" dirty="0"/>
              <a:t> בקובץ </a:t>
            </a:r>
            <a:r>
              <a:rPr lang="en-US" dirty="0" err="1"/>
              <a:t>SharedPreferences</a:t>
            </a:r>
            <a:endParaRPr lang="he-IL" dirty="0"/>
          </a:p>
          <a:p>
            <a:pPr lvl="1" algn="r" rtl="1"/>
            <a:r>
              <a:rPr lang="he-IL" b="1" dirty="0"/>
              <a:t>באמצעות שמירה לקובץ רגיל.</a:t>
            </a:r>
          </a:p>
          <a:p>
            <a:pPr lvl="1" algn="r" rtl="1"/>
            <a:r>
              <a:rPr lang="he-IL" dirty="0"/>
              <a:t>באמצעות שמירה במסד נתונים.</a:t>
            </a:r>
          </a:p>
          <a:p>
            <a:pPr marL="0" indent="0" algn="r" rtl="1">
              <a:buNone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r" rtl="1"/>
            <a:r>
              <a:rPr lang="he-IL" altLang="he-IL" dirty="0"/>
              <a:t>כתיבת האובייקטים לקובץ שומרת על היררכית הירושה של האובייקטים.</a:t>
            </a:r>
          </a:p>
          <a:p>
            <a:pPr algn="r" rtl="1"/>
            <a:r>
              <a:rPr lang="he-IL" altLang="he-IL" dirty="0"/>
              <a:t>כל המחלקות המורישות חייבות גם הן לממש את הממשק </a:t>
            </a:r>
            <a:r>
              <a:rPr lang="en-US" altLang="he-IL" dirty="0"/>
              <a:t>Serializable</a:t>
            </a:r>
            <a:r>
              <a:rPr lang="he-IL" altLang="he-IL" dirty="0"/>
              <a:t>.</a:t>
            </a:r>
            <a:endParaRPr lang="en-US" altLang="he-IL" dirty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transient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altLang="he-IL" dirty="0"/>
              <a:t>אם יש שדות באובייקט שאנו לא רוצים שירשמו לתוך הקובץ ניתן להגדיר אותם כ-</a:t>
            </a:r>
            <a:r>
              <a:rPr lang="en-US" altLang="he-IL" dirty="0"/>
              <a:t>transient</a:t>
            </a:r>
            <a:r>
              <a:rPr lang="he-IL" altLang="he-IL" dirty="0"/>
              <a:t>:</a:t>
            </a:r>
          </a:p>
          <a:p>
            <a:pPr algn="l" rtl="0">
              <a:buFontTx/>
              <a:buNone/>
            </a:pPr>
            <a:r>
              <a:rPr lang="en-US" altLang="he-IL" dirty="0"/>
              <a:t>private transient </a:t>
            </a:r>
            <a:r>
              <a:rPr lang="en-US" altLang="he-IL" dirty="0" err="1"/>
              <a:t>int</a:t>
            </a:r>
            <a:r>
              <a:rPr lang="en-US" altLang="he-IL" dirty="0"/>
              <a:t> x;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/>
              <a:t>קבצים</a:t>
            </a:r>
            <a:endParaRPr lang="en-US" altLang="he-IL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altLang="he-IL" dirty="0"/>
              <a:t>עד עכשיו שמרנו נתונים בזיכרון ה-</a:t>
            </a:r>
            <a:r>
              <a:rPr lang="en-US" altLang="he-IL" dirty="0"/>
              <a:t>RAM</a:t>
            </a:r>
            <a:r>
              <a:rPr lang="he-IL" altLang="he-IL" dirty="0"/>
              <a:t> של המחשב.</a:t>
            </a:r>
          </a:p>
          <a:p>
            <a:pPr algn="r" rtl="1"/>
            <a:r>
              <a:rPr lang="he-IL" altLang="he-IL" dirty="0"/>
              <a:t>ניתן לשמור נתונים באופן קבוע בקבצים.</a:t>
            </a:r>
          </a:p>
          <a:p>
            <a:pPr algn="r" rtl="1"/>
            <a:r>
              <a:rPr lang="he-IL" altLang="he-IL" dirty="0"/>
              <a:t>קובץ הוא אוסף של ביטים שמייצגים מידע ונשמרים על אמצעי אחסון.</a:t>
            </a:r>
          </a:p>
          <a:p>
            <a:pPr algn="r" rtl="1"/>
            <a:r>
              <a:rPr lang="he-IL" altLang="he-IL" dirty="0"/>
              <a:t>המארז </a:t>
            </a:r>
            <a:r>
              <a:rPr lang="en-US" altLang="he-IL" dirty="0"/>
              <a:t>java.io</a:t>
            </a:r>
            <a:r>
              <a:rPr lang="he-IL" altLang="he-IL" dirty="0"/>
              <a:t> מכיל מחלקות לטיפול בקבצים.</a:t>
            </a:r>
            <a:endParaRPr lang="en-US" alt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1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r" rtl="1"/>
            <a:r>
              <a:rPr lang="he-IL" altLang="he-IL" dirty="0"/>
              <a:t>המחלקה </a:t>
            </a:r>
            <a:r>
              <a:rPr lang="en-US" altLang="he-IL" dirty="0"/>
              <a:t>File</a:t>
            </a:r>
            <a:r>
              <a:rPr lang="he-IL" altLang="he-IL" dirty="0"/>
              <a:t> מייצגת קובץ ומכילה שיטות לקבלת מידע על הקובץ.</a:t>
            </a:r>
          </a:p>
          <a:p>
            <a:pPr algn="l">
              <a:buFontTx/>
              <a:buNone/>
            </a:pPr>
            <a:r>
              <a:rPr lang="en-US" altLang="he-IL" dirty="0"/>
              <a:t>File f = new File(“temp.txt”);</a:t>
            </a:r>
          </a:p>
          <a:p>
            <a:pPr algn="l">
              <a:buFontTx/>
              <a:buNone/>
            </a:pPr>
            <a:r>
              <a:rPr lang="en-US" altLang="he-IL" dirty="0" err="1"/>
              <a:t>f.createNewFile</a:t>
            </a:r>
            <a:r>
              <a:rPr lang="en-US" altLang="he-IL" dirty="0"/>
              <a:t>();</a:t>
            </a:r>
          </a:p>
          <a:p>
            <a:pPr algn="r" rtl="1"/>
            <a:r>
              <a:rPr lang="he-IL" altLang="he-IL" dirty="0"/>
              <a:t>שימו לב – יצירת האובייקט מסוג </a:t>
            </a:r>
            <a:r>
              <a:rPr lang="en-US" altLang="he-IL" dirty="0"/>
              <a:t>File</a:t>
            </a:r>
            <a:r>
              <a:rPr lang="he-IL" altLang="he-IL" dirty="0"/>
              <a:t> לא יוצרת קובץ, אלא יוצרת מצביע למבנה שיודע להכיל קובץ בשם </a:t>
            </a:r>
            <a:r>
              <a:rPr lang="en-US" altLang="he-IL" dirty="0"/>
              <a:t>temp.txt</a:t>
            </a:r>
            <a:r>
              <a:rPr lang="he-IL" altLang="he-IL" dirty="0"/>
              <a:t>.</a:t>
            </a:r>
            <a:endParaRPr lang="en-US" altLang="he-IL" dirty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r" rtl="1"/>
            <a:r>
              <a:rPr lang="he-IL" altLang="he-IL" dirty="0"/>
              <a:t>המחלקה </a:t>
            </a:r>
            <a:r>
              <a:rPr lang="en-US" altLang="he-IL" dirty="0"/>
              <a:t>File</a:t>
            </a:r>
            <a:r>
              <a:rPr lang="he-IL" altLang="he-IL" dirty="0"/>
              <a:t> מכילה שיטות שונות לקבלת מידע על הקובץ:</a:t>
            </a:r>
          </a:p>
          <a:p>
            <a:pPr lvl="1" algn="r" rtl="1"/>
            <a:r>
              <a:rPr lang="en-US" altLang="he-IL" dirty="0" err="1"/>
              <a:t>getAbsolutePath</a:t>
            </a:r>
            <a:r>
              <a:rPr lang="he-IL" altLang="he-IL" dirty="0"/>
              <a:t> – מחזירה את הנתיב המלא לקובץ.</a:t>
            </a:r>
          </a:p>
          <a:p>
            <a:pPr lvl="1" algn="r" rtl="1"/>
            <a:r>
              <a:rPr lang="en-US" altLang="he-IL" dirty="0" err="1"/>
              <a:t>isFile</a:t>
            </a:r>
            <a:r>
              <a:rPr lang="he-IL" altLang="he-IL" dirty="0"/>
              <a:t> – מחזירה </a:t>
            </a:r>
            <a:r>
              <a:rPr lang="en-US" altLang="he-IL" dirty="0"/>
              <a:t>true</a:t>
            </a:r>
            <a:r>
              <a:rPr lang="he-IL" altLang="he-IL" dirty="0"/>
              <a:t> אם האובייקט מצביע על קובץ ו-</a:t>
            </a:r>
            <a:r>
              <a:rPr lang="en-US" altLang="he-IL" dirty="0"/>
              <a:t>false</a:t>
            </a:r>
            <a:r>
              <a:rPr lang="he-IL" altLang="he-IL" dirty="0"/>
              <a:t> אם הוא מצביע על תיקיה.</a:t>
            </a:r>
          </a:p>
          <a:p>
            <a:pPr lvl="1" algn="r" rtl="1"/>
            <a:r>
              <a:rPr lang="en-US" altLang="he-IL" dirty="0"/>
              <a:t>length</a:t>
            </a:r>
            <a:r>
              <a:rPr lang="he-IL" altLang="he-IL" dirty="0"/>
              <a:t> – מחזירה את אורך הקובץ.</a:t>
            </a:r>
          </a:p>
          <a:p>
            <a:pPr lvl="1" algn="r" rtl="1"/>
            <a:r>
              <a:rPr lang="en-US" altLang="he-IL" dirty="0" err="1"/>
              <a:t>mkdir</a:t>
            </a:r>
            <a:r>
              <a:rPr lang="he-IL" altLang="he-IL" dirty="0"/>
              <a:t> – יוצרת ספריה חדשה.</a:t>
            </a:r>
          </a:p>
          <a:p>
            <a:pPr lvl="1" algn="r" rtl="1"/>
            <a:r>
              <a:rPr lang="en-US" altLang="he-IL" dirty="0"/>
              <a:t>delete</a:t>
            </a:r>
            <a:r>
              <a:rPr lang="he-IL" altLang="he-IL" dirty="0"/>
              <a:t> – מוחקת את הקובץ.</a:t>
            </a:r>
          </a:p>
          <a:p>
            <a:pPr lvl="1" algn="r" rtl="1"/>
            <a:r>
              <a:rPr lang="he-IL" altLang="he-IL" dirty="0"/>
              <a:t> </a:t>
            </a:r>
            <a:r>
              <a:rPr lang="en-US" altLang="he-IL" dirty="0"/>
              <a:t>exists</a:t>
            </a:r>
            <a:r>
              <a:rPr lang="he-IL" altLang="he-IL" dirty="0"/>
              <a:t> – מחזירה </a:t>
            </a:r>
            <a:r>
              <a:rPr lang="en-US" altLang="he-IL" dirty="0"/>
              <a:t>true</a:t>
            </a:r>
            <a:r>
              <a:rPr lang="he-IL" altLang="he-IL" dirty="0"/>
              <a:t> אם הקובץ קיים.</a:t>
            </a:r>
          </a:p>
          <a:p>
            <a:pPr lvl="1" algn="r" rtl="1"/>
            <a:r>
              <a:rPr lang="he-IL" altLang="he-IL" dirty="0"/>
              <a:t>ועוד שיטות רבות.</a:t>
            </a:r>
            <a:endParaRPr lang="en-US" altLang="he-IL" dirty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0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altLang="he-IL" dirty="0"/>
              <a:t>האובייקט מסוג </a:t>
            </a:r>
            <a:r>
              <a:rPr lang="en-US" altLang="he-IL" dirty="0"/>
              <a:t>File</a:t>
            </a:r>
            <a:r>
              <a:rPr lang="he-IL" altLang="he-IL" dirty="0"/>
              <a:t> לא מאפשר לקרוא או לכתוב מידע מהקובץ.</a:t>
            </a:r>
          </a:p>
          <a:p>
            <a:pPr algn="r" rtl="1"/>
            <a:r>
              <a:rPr lang="he-IL" altLang="he-IL" dirty="0"/>
              <a:t>כדי לפתוח קובץ לקריאה או לכתיבה ג'אווה משתמשת באובייקטים שנקראים </a:t>
            </a:r>
            <a:r>
              <a:rPr lang="he-IL" altLang="he-IL" b="1" dirty="0"/>
              <a:t>זרמי מידע</a:t>
            </a:r>
            <a:r>
              <a:rPr lang="he-IL" altLang="he-IL" dirty="0"/>
              <a:t>.</a:t>
            </a:r>
          </a:p>
          <a:p>
            <a:pPr algn="r" rtl="1"/>
            <a:r>
              <a:rPr lang="he-IL" altLang="he-IL" dirty="0"/>
              <a:t>זרם הוא מעין "צינור"</a:t>
            </a:r>
            <a:r>
              <a:rPr lang="en-US" altLang="he-IL" dirty="0"/>
              <a:t> </a:t>
            </a:r>
            <a:r>
              <a:rPr lang="he-IL" altLang="he-IL" dirty="0"/>
              <a:t>שמחבר בין האפליקציה לקובץ. לפעמים הזרם פשוט מעביר את המידע, ולפעמים הוא גם מבצע מניפולציות שונות על המידע.</a:t>
            </a:r>
          </a:p>
          <a:p>
            <a:pPr algn="r" rtl="1"/>
            <a:r>
              <a:rPr lang="he-IL" altLang="he-IL" dirty="0"/>
              <a:t>זרמים הם חד כיווניים – יש זרם לכתיבה לקובץ, וזרם לקריאה מהקובץ.</a:t>
            </a:r>
            <a:endParaRPr lang="en-US" altLang="he-IL" dirty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17526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דיסק קשיח</a:t>
            </a:r>
            <a:endParaRPr lang="en-US" altLang="he-IL" sz="440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304800" y="1828800"/>
            <a:ext cx="17526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סרט מגנטי</a:t>
            </a:r>
            <a:endParaRPr lang="en-US" altLang="he-IL" sz="4400"/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0" y="2514600"/>
            <a:ext cx="20574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אתר אינטרנט</a:t>
            </a:r>
            <a:endParaRPr lang="en-US" altLang="he-IL" sz="4400"/>
          </a:p>
        </p:txBody>
      </p:sp>
      <p:sp>
        <p:nvSpPr>
          <p:cNvPr id="18438" name="Line 8"/>
          <p:cNvSpPr>
            <a:spLocks noChangeShapeType="1"/>
          </p:cNvSpPr>
          <p:nvPr/>
        </p:nvSpPr>
        <p:spPr bwMode="auto">
          <a:xfrm>
            <a:off x="2057400" y="1524000"/>
            <a:ext cx="5715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439" name="Line 9"/>
          <p:cNvSpPr>
            <a:spLocks noChangeShapeType="1"/>
          </p:cNvSpPr>
          <p:nvPr/>
        </p:nvSpPr>
        <p:spPr bwMode="auto">
          <a:xfrm>
            <a:off x="1981200" y="2133600"/>
            <a:ext cx="457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440" name="Line 10"/>
          <p:cNvSpPr>
            <a:spLocks noChangeShapeType="1"/>
          </p:cNvSpPr>
          <p:nvPr/>
        </p:nvSpPr>
        <p:spPr bwMode="auto">
          <a:xfrm flipV="1">
            <a:off x="2133600" y="2209800"/>
            <a:ext cx="4572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2362200" y="1905000"/>
            <a:ext cx="1600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>
                <a:latin typeface="Times New Roman" panose="02020603050405020304" pitchFamily="18" charset="0"/>
              </a:rPr>
              <a:t>101001011…</a:t>
            </a:r>
            <a:endParaRPr lang="en-US" altLang="he-IL" sz="3200"/>
          </a:p>
        </p:txBody>
      </p:sp>
      <p:sp>
        <p:nvSpPr>
          <p:cNvPr id="18442" name="Text Box 12"/>
          <p:cNvSpPr txBox="1">
            <a:spLocks noChangeArrowheads="1"/>
          </p:cNvSpPr>
          <p:nvPr/>
        </p:nvSpPr>
        <p:spPr bwMode="auto">
          <a:xfrm>
            <a:off x="5695950" y="19050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400" dirty="0">
                <a:latin typeface="Times New Roman" panose="02020603050405020304" pitchFamily="18" charset="0"/>
              </a:rPr>
              <a:t>…0110010</a:t>
            </a:r>
            <a:endParaRPr lang="en-US" altLang="he-IL" sz="3600" dirty="0"/>
          </a:p>
        </p:txBody>
      </p:sp>
      <p:sp>
        <p:nvSpPr>
          <p:cNvPr id="18443" name="Text Box 13"/>
          <p:cNvSpPr txBox="1">
            <a:spLocks noChangeArrowheads="1"/>
          </p:cNvSpPr>
          <p:nvPr/>
        </p:nvSpPr>
        <p:spPr bwMode="auto">
          <a:xfrm>
            <a:off x="7239000" y="1676400"/>
            <a:ext cx="15240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800">
                <a:latin typeface="Times New Roman" panose="02020603050405020304" pitchFamily="18" charset="0"/>
                <a:cs typeface="Times New Roman" panose="02020603050405020304" pitchFamily="18" charset="0"/>
              </a:rPr>
              <a:t>אפליקציה</a:t>
            </a:r>
            <a:endParaRPr lang="en-US" altLang="he-IL" sz="4400"/>
          </a:p>
        </p:txBody>
      </p:sp>
      <p:sp>
        <p:nvSpPr>
          <p:cNvPr id="18444" name="Line 14"/>
          <p:cNvSpPr>
            <a:spLocks noChangeShapeType="1"/>
          </p:cNvSpPr>
          <p:nvPr/>
        </p:nvSpPr>
        <p:spPr bwMode="auto">
          <a:xfrm>
            <a:off x="5867400" y="1981200"/>
            <a:ext cx="1333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445" name="AutoShape 15"/>
          <p:cNvSpPr>
            <a:spLocks noChangeArrowheads="1"/>
          </p:cNvSpPr>
          <p:nvPr/>
        </p:nvSpPr>
        <p:spPr bwMode="auto">
          <a:xfrm rot="-5400000">
            <a:off x="4438650" y="971550"/>
            <a:ext cx="838200" cy="2095500"/>
          </a:xfrm>
          <a:prstGeom prst="can">
            <a:avLst>
              <a:gd name="adj" fmla="val 6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Stream</a:t>
            </a:r>
          </a:p>
        </p:txBody>
      </p:sp>
      <p:sp>
        <p:nvSpPr>
          <p:cNvPr id="9232" name="AutoShape 16"/>
          <p:cNvSpPr>
            <a:spLocks/>
          </p:cNvSpPr>
          <p:nvPr/>
        </p:nvSpPr>
        <p:spPr bwMode="auto">
          <a:xfrm>
            <a:off x="381000" y="3619500"/>
            <a:ext cx="2590800" cy="1485900"/>
          </a:xfrm>
          <a:prstGeom prst="borderCallout1">
            <a:avLst>
              <a:gd name="adj1" fmla="val 7694"/>
              <a:gd name="adj2" fmla="val 102940"/>
              <a:gd name="adj3" fmla="val -91773"/>
              <a:gd name="adj4" fmla="val 1197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800"/>
              <a:t>המידע נשלף ממקור המידע ונכנס לזרם</a:t>
            </a:r>
            <a:endParaRPr lang="en-US" altLang="he-IL" sz="2800"/>
          </a:p>
        </p:txBody>
      </p:sp>
      <p:sp>
        <p:nvSpPr>
          <p:cNvPr id="9233" name="AutoShape 17"/>
          <p:cNvSpPr>
            <a:spLocks/>
          </p:cNvSpPr>
          <p:nvPr/>
        </p:nvSpPr>
        <p:spPr bwMode="auto">
          <a:xfrm>
            <a:off x="4267200" y="3352800"/>
            <a:ext cx="1905000" cy="990600"/>
          </a:xfrm>
          <a:prstGeom prst="borderCallout1">
            <a:avLst>
              <a:gd name="adj1" fmla="val 11537"/>
              <a:gd name="adj2" fmla="val -4000"/>
              <a:gd name="adj3" fmla="val -88463"/>
              <a:gd name="adj4" fmla="val -4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800"/>
              <a:t>הזרם מעבד את המידע</a:t>
            </a:r>
            <a:endParaRPr lang="en-US" altLang="he-IL" sz="2800"/>
          </a:p>
        </p:txBody>
      </p:sp>
      <p:sp>
        <p:nvSpPr>
          <p:cNvPr id="9234" name="AutoShape 18"/>
          <p:cNvSpPr>
            <a:spLocks/>
          </p:cNvSpPr>
          <p:nvPr/>
        </p:nvSpPr>
        <p:spPr bwMode="auto">
          <a:xfrm>
            <a:off x="6569075" y="3352800"/>
            <a:ext cx="2117725" cy="990600"/>
          </a:xfrm>
          <a:prstGeom prst="borderCallout1">
            <a:avLst>
              <a:gd name="adj1" fmla="val 11537"/>
              <a:gd name="adj2" fmla="val -3597"/>
              <a:gd name="adj3" fmla="val -93111"/>
              <a:gd name="adj4" fmla="val -359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800"/>
              <a:t>המידע מועבר לאפליקציה</a:t>
            </a:r>
            <a:endParaRPr lang="en-US" altLang="he-IL" sz="2800"/>
          </a:p>
        </p:txBody>
      </p:sp>
    </p:spTree>
    <p:extLst>
      <p:ext uri="{BB962C8B-B14F-4D97-AF65-F5344CB8AC3E}">
        <p14:creationId xmlns:p14="http://schemas.microsoft.com/office/powerpoint/2010/main" val="325630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animBg="1"/>
      <p:bldP spid="9233" grpId="0" animBg="1"/>
      <p:bldP spid="92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/>
              <a:t>קריאה וכתיבה של טקסט</a:t>
            </a:r>
            <a:endParaRPr lang="en-US" altLang="he-IL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altLang="he-IL" dirty="0"/>
              <a:t>הזרם </a:t>
            </a:r>
            <a:r>
              <a:rPr lang="en-US" altLang="he-IL" dirty="0" err="1"/>
              <a:t>FileWriter</a:t>
            </a:r>
            <a:r>
              <a:rPr lang="he-IL" altLang="he-IL" dirty="0"/>
              <a:t> מאפשר לפתוח קובץ לכתיבה של טקסט.</a:t>
            </a:r>
          </a:p>
          <a:p>
            <a:pPr algn="r" rtl="1"/>
            <a:r>
              <a:rPr lang="he-IL" altLang="he-IL" dirty="0"/>
              <a:t>הזרם </a:t>
            </a:r>
            <a:r>
              <a:rPr lang="en-US" altLang="he-IL" dirty="0" err="1"/>
              <a:t>FileReader</a:t>
            </a:r>
            <a:r>
              <a:rPr lang="he-IL" altLang="he-IL" dirty="0"/>
              <a:t> מאפשר לפתוח קובץ לקריאה של טקסט.</a:t>
            </a:r>
          </a:p>
          <a:p>
            <a:pPr algn="r" rtl="1"/>
            <a:r>
              <a:rPr lang="he-IL" altLang="he-IL" dirty="0"/>
              <a:t>השיטה הבאה כותבת לתוך קובץ:</a:t>
            </a:r>
            <a:endParaRPr lang="en-US" alt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3" name="מלבן 2"/>
          <p:cNvSpPr/>
          <p:nvPr/>
        </p:nvSpPr>
        <p:spPr>
          <a:xfrm>
            <a:off x="533400" y="1295400"/>
            <a:ext cx="8001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writeToFile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(File f, String data) </a:t>
            </a:r>
            <a:r>
              <a:rPr lang="en-US" sz="20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IOException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 {</a:t>
            </a:r>
            <a:br>
              <a:rPr lang="en-US" sz="2000" dirty="0">
                <a:solidFill>
                  <a:srgbClr val="000000"/>
                </a:solidFill>
                <a:latin typeface="Menlo"/>
              </a:rPr>
            </a:br>
            <a:r>
              <a:rPr lang="en-US" sz="20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FileWriter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fw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20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FileWriter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(f);</a:t>
            </a:r>
            <a:br>
              <a:rPr lang="en-US" sz="2000" dirty="0">
                <a:solidFill>
                  <a:srgbClr val="000000"/>
                </a:solidFill>
                <a:latin typeface="Menlo"/>
              </a:rPr>
            </a:br>
            <a:r>
              <a:rPr lang="en-US" sz="20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fw.write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(data);</a:t>
            </a:r>
            <a:br>
              <a:rPr lang="en-US" sz="2000" dirty="0">
                <a:solidFill>
                  <a:srgbClr val="000000"/>
                </a:solidFill>
                <a:latin typeface="Menlo"/>
              </a:rPr>
            </a:br>
            <a:r>
              <a:rPr lang="en-US" sz="20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fw.close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2000" dirty="0">
                <a:solidFill>
                  <a:srgbClr val="000000"/>
                </a:solidFill>
                <a:latin typeface="Menlo"/>
              </a:rPr>
            </a:br>
            <a:r>
              <a:rPr lang="en-US" sz="20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4876800" y="2590800"/>
            <a:ext cx="2514600" cy="1790700"/>
          </a:xfrm>
          <a:prstGeom prst="borderCallout1">
            <a:avLst>
              <a:gd name="adj1" fmla="val 6384"/>
              <a:gd name="adj2" fmla="val -3032"/>
              <a:gd name="adj3" fmla="val -31917"/>
              <a:gd name="adj4" fmla="val -212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800"/>
              <a:t>צד אחד של הזרם מתחבר לקובץ, וצד שני לאפליקציה</a:t>
            </a:r>
            <a:endParaRPr lang="en-US" altLang="he-IL" sz="2800"/>
          </a:p>
        </p:txBody>
      </p:sp>
    </p:spTree>
    <p:extLst>
      <p:ext uri="{BB962C8B-B14F-4D97-AF65-F5344CB8AC3E}">
        <p14:creationId xmlns:p14="http://schemas.microsoft.com/office/powerpoint/2010/main" val="306010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10219</TotalTime>
  <Words>680</Words>
  <Application>Microsoft Office PowerPoint</Application>
  <PresentationFormat>‫הצגה על המסך (4:3)</PresentationFormat>
  <Paragraphs>145</Paragraphs>
  <Slides>21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6" baseType="lpstr">
      <vt:lpstr>Arial</vt:lpstr>
      <vt:lpstr>Calibri</vt:lpstr>
      <vt:lpstr>Menlo</vt:lpstr>
      <vt:lpstr>Times New Roman</vt:lpstr>
      <vt:lpstr>Office Theme</vt:lpstr>
      <vt:lpstr>Files and Streams</vt:lpstr>
      <vt:lpstr>שמירת מידע</vt:lpstr>
      <vt:lpstr>קבצים</vt:lpstr>
      <vt:lpstr>מצגת של PowerPoint‏</vt:lpstr>
      <vt:lpstr>מצגת של PowerPoint‏</vt:lpstr>
      <vt:lpstr>מצגת של PowerPoint‏</vt:lpstr>
      <vt:lpstr>מצגת של PowerPoint‏</vt:lpstr>
      <vt:lpstr>קריאה וכתיבה של טקסט</vt:lpstr>
      <vt:lpstr>מצגת של PowerPoint‏</vt:lpstr>
      <vt:lpstr>מצגת של PowerPoint‏</vt:lpstr>
      <vt:lpstr>מצגת של PowerPoint‏</vt:lpstr>
      <vt:lpstr>חוצצים</vt:lpstr>
      <vt:lpstr>מצגת של PowerPoint‏</vt:lpstr>
      <vt:lpstr>מצגת של PowerPoint‏</vt:lpstr>
      <vt:lpstr>כתיבת שדות מידע</vt:lpstr>
      <vt:lpstr>מצגת של PowerPoint‏</vt:lpstr>
      <vt:lpstr>כתיבה וקריאה של אובייקטים</vt:lpstr>
      <vt:lpstr>מצגת של PowerPoint‏</vt:lpstr>
      <vt:lpstr>מצגת של PowerPoint‏</vt:lpstr>
      <vt:lpstr>מצגת של PowerPoint‏</vt:lpstr>
      <vt:lpstr>transient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לאנדרואיד</dc:title>
  <dc:creator>user</dc:creator>
  <cp:lastModifiedBy>shay tavor</cp:lastModifiedBy>
  <cp:revision>66</cp:revision>
  <dcterms:created xsi:type="dcterms:W3CDTF">2006-08-16T00:00:00Z</dcterms:created>
  <dcterms:modified xsi:type="dcterms:W3CDTF">2016-05-15T12:19:03Z</dcterms:modified>
</cp:coreProperties>
</file>