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02" r:id="rId5"/>
    <p:sldId id="303" r:id="rId6"/>
    <p:sldId id="259" r:id="rId7"/>
    <p:sldId id="304" r:id="rId8"/>
    <p:sldId id="305" r:id="rId9"/>
    <p:sldId id="30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07" r:id="rId18"/>
    <p:sldId id="309" r:id="rId19"/>
    <p:sldId id="310" r:id="rId20"/>
    <p:sldId id="311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BA4346-0C40-4D7F-826C-58A8EF965FC2}" type="datetimeFigureOut">
              <a:rPr lang="he-IL" smtClean="0"/>
              <a:pPr/>
              <a:t>כ"א/ניסן/תשע"ז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72354C8-E15F-485C-AB4A-73A3B4D16F8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88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DE9B-FA07-4392-AF8D-DAEEA67B6661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055-C6AE-47A5-8D15-58784EA7C568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36B6-4340-4847-8D33-567723281E39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9451-3CA0-417A-BAC5-05C27B5B5B4C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D0C0-198E-41C8-8974-279800C16B33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95-9CE4-4456-9D0E-90AEF8002F52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7300-5B24-4959-ACF5-DBCCFEF49452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601-0807-4C05-8D98-D4CA728D1D43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0828-4599-400B-BA9C-DA09E2CF417D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F4E7-8DC0-4564-BD8D-B3772B0AA496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A300-D55A-4598-8D5F-2C0E75519C5B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1EA5-782C-4A72-897A-51B6A9CFACD6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Design 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http://www.shaytavor.com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דוגמא – מערכת אנשי הקשר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משרד עו"ד קטן משתמש בתוכנה פשוטה לניהול רשימת אנשי הקשר ולקוחות המשרד.</a:t>
            </a:r>
          </a:p>
          <a:p>
            <a:pPr algn="r" rtl="1"/>
            <a:r>
              <a:rPr lang="he-IL" dirty="0"/>
              <a:t>כיוון שהמשרד מאוד קטן, התוכנה פשוטה מאוד, ונכתבה בצורה לא מקצועית, מצד שני, התוכנה מתפקדת טוב ועונה לדרישות.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76200"/>
            <a:ext cx="6248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חלק מממשק התוכנה: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762000"/>
            <a:ext cx="8305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Ish_Kesher</a:t>
            </a:r>
            <a:r>
              <a:rPr lang="en-US" sz="2400" dirty="0"/>
              <a:t> </a:t>
            </a:r>
            <a:r>
              <a:rPr lang="en-US" sz="2400" dirty="0" err="1"/>
              <a:t>getIsh_Kesher</a:t>
            </a:r>
            <a:r>
              <a:rPr lang="en-US" sz="2400" dirty="0"/>
              <a:t>(String name);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setKtovet</a:t>
            </a:r>
            <a:r>
              <a:rPr lang="en-US" sz="2400" dirty="0"/>
              <a:t>(String city, String street, String </a:t>
            </a:r>
            <a:r>
              <a:rPr lang="en-US" sz="2400" dirty="0" err="1"/>
              <a:t>mikud</a:t>
            </a:r>
            <a:r>
              <a:rPr lang="en-US" sz="2400" dirty="0"/>
              <a:t>);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telefon</a:t>
            </a:r>
            <a:r>
              <a:rPr lang="en-US" sz="2400" dirty="0"/>
              <a:t>();</a:t>
            </a:r>
          </a:p>
          <a:p>
            <a:r>
              <a:rPr lang="en-US" sz="2400" dirty="0"/>
              <a:t>….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403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המשרד גדל...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בשעה טובה המשרד הקטן גדל, שוכר עו"ד נוספים, ומרחיב את מעגל לקוחותיו וספקיו.</a:t>
            </a:r>
          </a:p>
          <a:p>
            <a:pPr algn="r" rtl="1"/>
            <a:r>
              <a:rPr lang="he-IL" dirty="0"/>
              <a:t>כיאה למשרד גדול, מנהלי המשרד מעוניינים להשתמש בתוכנת ניהול מודרנית שתאפשר גם לנהל את שעות העבודה של עורכי הדין, להפיק דוחות, ועוד פעולות שכרגע לא ממוחשבות במשרד.</a:t>
            </a:r>
          </a:p>
          <a:p>
            <a:pPr algn="r" rtl="1"/>
            <a:r>
              <a:rPr lang="he-IL" dirty="0"/>
              <a:t>מצד שני, כיוון שמערכת אנשי הקשר הישנה עובדת טוב, וכדי לחסוך בתקציב, מנהלי המשרד מעוניינים לשלב אותה בתוך המערכת החדשה.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מה האפשרויות?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בתור מתכנתי המערכת החדשה, אילו אפשרויות עומדות בפנינו?</a:t>
            </a:r>
          </a:p>
          <a:p>
            <a:pPr algn="r" rtl="1"/>
            <a:r>
              <a:rPr lang="he-IL" dirty="0"/>
              <a:t>אפשרות ראשונה – אנחנו יכולים להשתמש במערכת הישנה כמו שהיא.</a:t>
            </a:r>
          </a:p>
          <a:p>
            <a:pPr algn="r" rtl="1"/>
            <a:r>
              <a:rPr lang="he-IL" dirty="0"/>
              <a:t>אפשרות שניה – אנחנו יכולים לפתח מחדש את המערכת הישנה.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8153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אפשרות ראשונה – שימוש במערכת הישנה כמו שהיא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41624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נרצה להשתמש במערכת הישנה נצטרך לקבל גם את השמות הלא סטנדרטים שלה ואת מבנה הממשק הלא מתוכנן שלה.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49510"/>
            <a:ext cx="8153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למשל, ככה יכול להיראות קטע קוד שנכתוב אנחנו בתוך שיטה חדשה שאמורה לתמחר שעות עבודה של עו"ד על תיק של לקוח </a:t>
            </a:r>
            <a:r>
              <a:rPr lang="he-IL" sz="2000" dirty="0" err="1"/>
              <a:t>מסויים</a:t>
            </a:r>
            <a:r>
              <a:rPr lang="he-IL" sz="2000" dirty="0"/>
              <a:t> (שמופיע ברשימת אנשי הקשר):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2590800"/>
            <a:ext cx="8153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public void </a:t>
            </a:r>
            <a:r>
              <a:rPr lang="en-US" sz="2000" dirty="0" err="1"/>
              <a:t>addWorkingHourse</a:t>
            </a:r>
            <a:r>
              <a:rPr lang="en-US" sz="2000" dirty="0"/>
              <a:t>(String </a:t>
            </a:r>
            <a:r>
              <a:rPr lang="en-US" sz="2000" dirty="0" err="1"/>
              <a:t>clientName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Ish_Kesher</a:t>
            </a:r>
            <a:r>
              <a:rPr lang="en-US" sz="2000" dirty="0"/>
              <a:t> client = </a:t>
            </a:r>
            <a:r>
              <a:rPr lang="en-US" sz="2000" dirty="0" err="1"/>
              <a:t>contacts.getIsh_Kesher</a:t>
            </a:r>
            <a:r>
              <a:rPr lang="en-US" sz="2000" dirty="0"/>
              <a:t>(</a:t>
            </a:r>
            <a:r>
              <a:rPr lang="en-US" sz="2000" dirty="0" err="1"/>
              <a:t>clientName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  ….</a:t>
            </a:r>
          </a:p>
          <a:p>
            <a:pPr algn="l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649795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הקוד נראה רע, השימוש בממשק לא סטנדרטי גורם לנו לכתוב קוד לא סטנדרטי שיהיה קשה לתחזוקה בהמשך.</a:t>
            </a:r>
          </a:p>
        </p:txBody>
      </p:sp>
    </p:spTree>
    <p:extLst>
      <p:ext uri="{BB962C8B-B14F-4D97-AF65-F5344CB8AC3E}">
        <p14:creationId xmlns:p14="http://schemas.microsoft.com/office/powerpoint/2010/main" val="8085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8153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אפשרות שניה – פיתוח מחדש של מערכת אנשי הקשר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41624"/>
            <a:ext cx="8153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כיוון שהתקציב מוגבל, האפשרות הזאת לא עומדת על הפרק...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023100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גם אם כן – זאת אפשרות שתגדיל את תקציב </a:t>
            </a:r>
            <a:r>
              <a:rPr lang="he-IL" sz="2000" dirty="0" err="1"/>
              <a:t>הפרוייקט</a:t>
            </a:r>
            <a:r>
              <a:rPr lang="he-IL" sz="2000" dirty="0"/>
              <a:t> ואת זמן הפיתוח שלו, ולא בטוח שהפרמטרים </a:t>
            </a:r>
            <a:r>
              <a:rPr lang="he-IL" sz="2000" dirty="0" err="1"/>
              <a:t>האילו</a:t>
            </a:r>
            <a:r>
              <a:rPr lang="he-IL" sz="2000" dirty="0"/>
              <a:t> (יותר כסף ויותר זמן) באים בחשבון.</a:t>
            </a:r>
          </a:p>
        </p:txBody>
      </p:sp>
    </p:spTree>
    <p:extLst>
      <p:ext uri="{BB962C8B-B14F-4D97-AF65-F5344CB8AC3E}">
        <p14:creationId xmlns:p14="http://schemas.microsoft.com/office/powerpoint/2010/main" val="12516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ננסה להבין מה הבעיה הכללית יותר שעומדת בפנינו:</a:t>
            </a:r>
          </a:p>
          <a:p>
            <a:pPr algn="r" rtl="1"/>
            <a:r>
              <a:rPr lang="he-IL" dirty="0"/>
              <a:t>יש ממשק קיים שמספק פונקציונליות נדרשת (מערכת אנשי הקשר הישנה).</a:t>
            </a:r>
          </a:p>
          <a:p>
            <a:pPr algn="r" rtl="1"/>
            <a:r>
              <a:rPr lang="he-IL" dirty="0"/>
              <a:t>היינו רוצים לדבר דרך ממשק אחר, נוח יותר (למשל, במקום </a:t>
            </a:r>
            <a:r>
              <a:rPr lang="en-US" dirty="0" err="1"/>
              <a:t>getIsh_Kesher</a:t>
            </a:r>
            <a:r>
              <a:rPr lang="he-IL" dirty="0"/>
              <a:t> היינו רוצים לקרוא לשיטה </a:t>
            </a:r>
            <a:r>
              <a:rPr lang="en-US" dirty="0" err="1"/>
              <a:t>getContact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כלומר אנחנו רוצים להתאים ממשק רצוי לממשק מצוי.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Adapter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נראה את התבנית </a:t>
            </a:r>
            <a:r>
              <a:rPr lang="en-US" dirty="0"/>
              <a:t>Adapter</a:t>
            </a:r>
            <a:r>
              <a:rPr lang="he-IL" dirty="0"/>
              <a:t>, שהיא אחת השימושיות בעיצוב מונחה עצמים.</a:t>
            </a:r>
          </a:p>
          <a:p>
            <a:pPr algn="r" rtl="1"/>
            <a:r>
              <a:rPr lang="he-IL" dirty="0"/>
              <a:t>מטרת התבנית – להמיר ממשק של מחלקה לממשק אחר שהלקוח מצפה לו. ה-</a:t>
            </a:r>
            <a:r>
              <a:rPr lang="en-US" dirty="0"/>
              <a:t>Adapter</a:t>
            </a:r>
            <a:r>
              <a:rPr lang="he-IL" dirty="0"/>
              <a:t> מאפשר למחלקות לעבוד ביחד, למרות הממשקים הלא תואמים שלהן.</a:t>
            </a:r>
          </a:p>
          <a:p>
            <a:pPr algn="r" rtl="1"/>
            <a:r>
              <a:rPr lang="he-IL" dirty="0"/>
              <a:t>הבעיה – למערכת יש את הפונקציונליות הנכונה, אבל הממשק לא מתאים למה שאנחנו רוצים.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Adapter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algn="r" rtl="1"/>
            <a:r>
              <a:rPr lang="he-IL" dirty="0"/>
              <a:t>הפתרון – ה-</a:t>
            </a:r>
            <a:r>
              <a:rPr lang="en-US" dirty="0"/>
              <a:t>Adapter</a:t>
            </a:r>
            <a:r>
              <a:rPr lang="he-IL" dirty="0"/>
              <a:t> מספק מחלקה עוטפת עם הממשק הרצוי.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1676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he-IL" sz="3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905000" y="4381500"/>
            <a:ext cx="1600200" cy="16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936164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doSomething</a:t>
            </a:r>
            <a:r>
              <a:rPr lang="en-US" sz="2400" dirty="0"/>
              <a:t>()</a:t>
            </a:r>
            <a:endParaRPr lang="he-IL" sz="2400" dirty="0"/>
          </a:p>
        </p:txBody>
      </p:sp>
      <p:sp>
        <p:nvSpPr>
          <p:cNvPr id="11" name="Rectangle 10"/>
          <p:cNvSpPr/>
          <p:nvPr/>
        </p:nvSpPr>
        <p:spPr>
          <a:xfrm>
            <a:off x="6553200" y="3700165"/>
            <a:ext cx="2209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someFunction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he-IL" sz="3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9800" y="4724400"/>
            <a:ext cx="533400" cy="16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3849502"/>
            <a:ext cx="2895600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3200" dirty="0"/>
              <a:t>Adapter</a:t>
            </a:r>
          </a:p>
          <a:p>
            <a:r>
              <a:rPr lang="en-US" sz="2000" dirty="0" err="1"/>
              <a:t>doSomething</a:t>
            </a:r>
            <a:r>
              <a:rPr lang="en-US" sz="2000" dirty="0"/>
              <a:t>()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System.someFunction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5583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344386"/>
            <a:ext cx="1687286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5086" y="1166586"/>
            <a:ext cx="1981200" cy="124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+request()</a:t>
            </a:r>
            <a:endParaRPr lang="he-IL" sz="3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135086" y="1725386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6057" y="3604986"/>
            <a:ext cx="1981200" cy="124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Adapter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+request()</a:t>
            </a:r>
            <a:endParaRPr lang="he-IL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06057" y="4227286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953328" y="2411186"/>
            <a:ext cx="286658" cy="431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Connector 13"/>
          <p:cNvCxnSpPr>
            <a:stCxn id="12" idx="3"/>
            <a:endCxn id="10" idx="0"/>
          </p:cNvCxnSpPr>
          <p:nvPr/>
        </p:nvCxnSpPr>
        <p:spPr>
          <a:xfrm>
            <a:off x="4096657" y="2842986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992086" y="172538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24600" y="3586843"/>
            <a:ext cx="2514600" cy="124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Adaptee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dirty="0" err="1">
                <a:solidFill>
                  <a:schemeClr val="tx1"/>
                </a:solidFill>
              </a:rPr>
              <a:t>specificRequest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he-IL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7" idx="1"/>
            <a:endCxn id="17" idx="3"/>
          </p:cNvCxnSpPr>
          <p:nvPr/>
        </p:nvCxnSpPr>
        <p:spPr>
          <a:xfrm>
            <a:off x="6324600" y="4209143"/>
            <a:ext cx="2514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087256" y="4063999"/>
            <a:ext cx="475343" cy="286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>
            <a:stCxn id="26" idx="3"/>
            <a:endCxn id="17" idx="1"/>
          </p:cNvCxnSpPr>
          <p:nvPr/>
        </p:nvCxnSpPr>
        <p:spPr>
          <a:xfrm>
            <a:off x="5562599" y="4207328"/>
            <a:ext cx="762001" cy="1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134257" y="5273221"/>
            <a:ext cx="2971800" cy="883557"/>
          </a:xfrm>
          <a:prstGeom prst="snip1Rect">
            <a:avLst>
              <a:gd name="adj" fmla="val 29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Adaptee.specificRequest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799443" y="5274128"/>
            <a:ext cx="0" cy="25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99443" y="5529942"/>
            <a:ext cx="27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3"/>
          </p:cNvCxnSpPr>
          <p:nvPr/>
        </p:nvCxnSpPr>
        <p:spPr>
          <a:xfrm flipH="1">
            <a:off x="1620157" y="4495800"/>
            <a:ext cx="1514929" cy="77742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OOP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 שאנו יודעים, השאיפה העיקרית בבניית תוכנה מונחית עצמים היא לכתוב תוכנה מודולרית ולהשיג את מאפייני האיכות של התוכנה:</a:t>
            </a:r>
          </a:p>
          <a:p>
            <a:pPr lvl="1" algn="r" rtl="1"/>
            <a:r>
              <a:rPr lang="he-IL" dirty="0"/>
              <a:t>גמישות לשינויים.</a:t>
            </a:r>
          </a:p>
          <a:p>
            <a:pPr lvl="1" algn="r" rtl="1"/>
            <a:r>
              <a:rPr lang="en-US" dirty="0"/>
              <a:t>Reuse</a:t>
            </a:r>
            <a:r>
              <a:rPr lang="he-IL" dirty="0"/>
              <a:t> של קוד.</a:t>
            </a:r>
          </a:p>
          <a:p>
            <a:pPr lvl="1" algn="r" rtl="1"/>
            <a:r>
              <a:rPr lang="he-IL" dirty="0"/>
              <a:t>יכולת התרחבות קלה.</a:t>
            </a:r>
          </a:p>
          <a:p>
            <a:pPr lvl="1" algn="r" rtl="1"/>
            <a:r>
              <a:rPr lang="he-IL" dirty="0"/>
              <a:t>ועוד.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891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נשתמש ב-</a:t>
            </a:r>
            <a:r>
              <a:rPr lang="en-US" sz="2400" dirty="0">
                <a:solidFill>
                  <a:schemeClr val="tx2"/>
                </a:solidFill>
              </a:rPr>
              <a:t>Adapter</a:t>
            </a:r>
            <a:r>
              <a:rPr lang="he-IL" sz="2400" dirty="0">
                <a:solidFill>
                  <a:schemeClr val="tx2"/>
                </a:solidFill>
              </a:rPr>
              <a:t> כדי לפתור את בעיית עיצוב מערכת ניהול המשרד: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86" y="760573"/>
            <a:ext cx="891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נתונה מערכת </a:t>
            </a:r>
            <a:r>
              <a:rPr lang="en-US" sz="2400" dirty="0"/>
              <a:t>Legacy</a:t>
            </a:r>
            <a:r>
              <a:rPr lang="he-IL" sz="2400" dirty="0"/>
              <a:t> בשם </a:t>
            </a:r>
            <a:r>
              <a:rPr lang="en-US" sz="2400" dirty="0" err="1"/>
              <a:t>AnsheyKesher</a:t>
            </a:r>
            <a:r>
              <a:rPr lang="he-IL" sz="2400" dirty="0"/>
              <a:t> שמספקת שירותים חשובים בכל הנוגע לאנשי קשר ולקוחות המשרד. המערכת עובדת ומתפקדת כראוי, אולם הממשק שלה לא סטנדרטי ומקשה על תחזוקה.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85" y="2330233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מערכת חדשה שאנחנו מפתחים אמורה לספק שירותים נוספים ולהשתמש גם במערכת אנשי הקשר הישנה.</a:t>
            </a:r>
          </a:p>
        </p:txBody>
      </p:sp>
    </p:spTree>
    <p:extLst>
      <p:ext uri="{BB962C8B-B14F-4D97-AF65-F5344CB8AC3E}">
        <p14:creationId xmlns:p14="http://schemas.microsoft.com/office/powerpoint/2010/main" val="42797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891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ראשית – נכתוב את ה</a:t>
            </a:r>
            <a:r>
              <a:rPr lang="he-IL" sz="2400" b="1" dirty="0">
                <a:solidFill>
                  <a:schemeClr val="tx2"/>
                </a:solidFill>
              </a:rPr>
              <a:t>ממשק הרצוי</a:t>
            </a:r>
            <a:r>
              <a:rPr lang="he-IL" sz="2400" dirty="0">
                <a:solidFill>
                  <a:schemeClr val="tx2"/>
                </a:solidFill>
              </a:rPr>
              <a:t> – איך היינו רוצים שהממשק יראה: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8458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interface Contacts {</a:t>
            </a:r>
          </a:p>
          <a:p>
            <a:r>
              <a:rPr lang="en-US" sz="2000" dirty="0"/>
              <a:t>    public Contact </a:t>
            </a:r>
            <a:r>
              <a:rPr lang="en-US" sz="2000" dirty="0" err="1"/>
              <a:t>getContact</a:t>
            </a:r>
            <a:r>
              <a:rPr lang="en-US" sz="2000" dirty="0"/>
              <a:t>(String name);</a:t>
            </a:r>
          </a:p>
          <a:p>
            <a:r>
              <a:rPr lang="en-US" sz="2000" dirty="0"/>
              <a:t>    public void </a:t>
            </a:r>
            <a:r>
              <a:rPr lang="en-US" sz="2000" dirty="0" err="1"/>
              <a:t>setAddress</a:t>
            </a:r>
            <a:r>
              <a:rPr lang="en-US" sz="2000" dirty="0"/>
              <a:t>(Address a, Contact c);</a:t>
            </a:r>
          </a:p>
          <a:p>
            <a:r>
              <a:rPr lang="en-US" sz="2000" dirty="0"/>
              <a:t>    public void </a:t>
            </a:r>
            <a:r>
              <a:rPr lang="en-US" sz="2000" dirty="0" err="1"/>
              <a:t>getPhone</a:t>
            </a:r>
            <a:r>
              <a:rPr lang="en-US" sz="2000" dirty="0"/>
              <a:t>(Contact c);</a:t>
            </a:r>
          </a:p>
          <a:p>
            <a:r>
              <a:rPr lang="en-US" sz="2000" dirty="0"/>
              <a:t>    …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716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714" y="228600"/>
            <a:ext cx="8458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interface Contacts {</a:t>
            </a:r>
          </a:p>
          <a:p>
            <a:r>
              <a:rPr lang="en-US" sz="2000" dirty="0"/>
              <a:t>    public Contact </a:t>
            </a:r>
            <a:r>
              <a:rPr lang="en-US" sz="2000" dirty="0" err="1"/>
              <a:t>getContact</a:t>
            </a:r>
            <a:r>
              <a:rPr lang="en-US" sz="2000" dirty="0"/>
              <a:t>(String name);</a:t>
            </a:r>
          </a:p>
          <a:p>
            <a:r>
              <a:rPr lang="en-US" sz="2000" dirty="0"/>
              <a:t>    public void </a:t>
            </a:r>
            <a:r>
              <a:rPr lang="en-US" sz="2000" dirty="0" err="1"/>
              <a:t>setAddress</a:t>
            </a:r>
            <a:r>
              <a:rPr lang="en-US" sz="2000" dirty="0"/>
              <a:t>(Address a, Contact c);</a:t>
            </a:r>
          </a:p>
          <a:p>
            <a:r>
              <a:rPr lang="en-US" sz="2000" dirty="0"/>
              <a:t>    public void </a:t>
            </a:r>
            <a:r>
              <a:rPr lang="en-US" sz="2000" dirty="0" err="1"/>
              <a:t>getPhone</a:t>
            </a:r>
            <a:r>
              <a:rPr lang="en-US" sz="2000" dirty="0"/>
              <a:t>(Contact c);</a:t>
            </a:r>
          </a:p>
          <a:p>
            <a:r>
              <a:rPr lang="en-US" sz="2000" dirty="0"/>
              <a:t>    …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2057400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כעת נכתוב את מחלקת ה-</a:t>
            </a:r>
            <a:r>
              <a:rPr lang="en-US" sz="2400" dirty="0">
                <a:solidFill>
                  <a:schemeClr val="tx2"/>
                </a:solidFill>
              </a:rPr>
              <a:t>Adapter</a:t>
            </a:r>
            <a:r>
              <a:rPr lang="he-IL" sz="2400" dirty="0">
                <a:solidFill>
                  <a:schemeClr val="tx2"/>
                </a:solidFill>
              </a:rPr>
              <a:t>. המחלקה תממש את הממשק ותכיל אובייקט מסוג המערכת הישנה.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714" y="2683381"/>
            <a:ext cx="84582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ContactsAdapter</a:t>
            </a:r>
            <a:r>
              <a:rPr lang="en-US" sz="2000" dirty="0"/>
              <a:t> implements Contacts {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AnsheyKesher</a:t>
            </a:r>
            <a:r>
              <a:rPr lang="en-US" sz="2000" dirty="0"/>
              <a:t> </a:t>
            </a:r>
            <a:r>
              <a:rPr lang="en-US" sz="2000" dirty="0" err="1"/>
              <a:t>oldSystem</a:t>
            </a:r>
            <a:r>
              <a:rPr lang="en-US" sz="2000" dirty="0"/>
              <a:t>;    </a:t>
            </a:r>
          </a:p>
          <a:p>
            <a:endParaRPr lang="en-US" sz="2000" dirty="0"/>
          </a:p>
          <a:p>
            <a:r>
              <a:rPr lang="en-US" sz="2000" dirty="0"/>
              <a:t>   public Contact </a:t>
            </a:r>
            <a:r>
              <a:rPr lang="en-US" sz="2000" dirty="0" err="1"/>
              <a:t>getContact</a:t>
            </a:r>
            <a:r>
              <a:rPr lang="en-US" sz="2000" dirty="0"/>
              <a:t>(String name) {</a:t>
            </a:r>
          </a:p>
          <a:p>
            <a:r>
              <a:rPr lang="en-US" sz="2000" dirty="0"/>
              <a:t>   	</a:t>
            </a:r>
            <a:r>
              <a:rPr lang="en-US" sz="2000" dirty="0" err="1"/>
              <a:t>Ish_Kesher</a:t>
            </a:r>
            <a:r>
              <a:rPr lang="en-US" sz="2000" dirty="0"/>
              <a:t> c = </a:t>
            </a:r>
            <a:r>
              <a:rPr lang="en-US" sz="2000" dirty="0" err="1"/>
              <a:t>oldSystem.getIsh_Kesher</a:t>
            </a:r>
            <a:r>
              <a:rPr lang="en-US" sz="2000" dirty="0"/>
              <a:t>(name);</a:t>
            </a:r>
          </a:p>
          <a:p>
            <a:r>
              <a:rPr lang="en-US" sz="2000" dirty="0"/>
              <a:t>	Contact res = new Contact(c);</a:t>
            </a:r>
          </a:p>
          <a:p>
            <a:r>
              <a:rPr lang="en-US" sz="2000" dirty="0"/>
              <a:t>	return res;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…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2267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" y="983397"/>
            <a:ext cx="8458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ManagementSystem</a:t>
            </a:r>
            <a:r>
              <a:rPr lang="en-US" sz="2000" dirty="0"/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private Contacts </a:t>
            </a:r>
            <a:r>
              <a:rPr lang="en-US" sz="2000" dirty="0" err="1">
                <a:solidFill>
                  <a:schemeClr val="tx2"/>
                </a:solidFill>
              </a:rPr>
              <a:t>contactsSys</a:t>
            </a:r>
            <a:r>
              <a:rPr lang="en-US" sz="2000" dirty="0">
                <a:solidFill>
                  <a:schemeClr val="tx2"/>
                </a:solidFill>
              </a:rPr>
              <a:t> = new </a:t>
            </a:r>
            <a:r>
              <a:rPr lang="en-US" sz="2000" dirty="0" err="1">
                <a:solidFill>
                  <a:schemeClr val="tx2"/>
                </a:solidFill>
              </a:rPr>
              <a:t>ContactsAdapter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  <a:p>
            <a:r>
              <a:rPr lang="en-US" sz="2000" dirty="0"/>
              <a:t>    …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152400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איך תיראה המערכת החדשה?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כיוון שהמערכת צריכה "לדבר"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עם מערכת אנשי הקשר, נגדיר בתוכה אובייקט מסוג הממשק הרצוי: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" y="2592655"/>
            <a:ext cx="891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המערכת מדברת לממשק – היא לא יודעת מה המימוש שלו. בכך אנחנו שומרים על הפרדה בין המימוש לממשק ומאפשרים לכתוב את מערכת הניהול בלי תלות במימוש של מערכת אנשי הקשר (</a:t>
            </a:r>
            <a:r>
              <a:rPr lang="en-US" sz="2400" dirty="0"/>
              <a:t>decoupling</a:t>
            </a:r>
            <a:r>
              <a:rPr lang="he-IL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3874337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ומה יקרה כשיהיה תקציב וכוח אדם להחליף את מערכת אנשי הקשר במערכת חדשה?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" y="4786687"/>
            <a:ext cx="8915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נכתוב את המערכת החדשה שתממש גם היא את הממשק, ונשנה את האובייקט שניצור בתוך מערכת הניהול, וזהו... כל השאר לא ישתנה!</a:t>
            </a:r>
          </a:p>
        </p:txBody>
      </p:sp>
    </p:spTree>
    <p:extLst>
      <p:ext uri="{BB962C8B-B14F-4D97-AF65-F5344CB8AC3E}">
        <p14:creationId xmlns:p14="http://schemas.microsoft.com/office/powerpoint/2010/main" val="8605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OOP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הבעיה הנפוצה בהנדסת תוכנה היא שמתכנתים רבים "ממציאים את הגלגל מחדש" פעמים רבות.</a:t>
            </a:r>
          </a:p>
          <a:p>
            <a:pPr algn="r" rtl="1"/>
            <a:r>
              <a:rPr lang="he-IL" dirty="0"/>
              <a:t>אנו פותרים מחדש בעיות שכבר פתרנו.</a:t>
            </a:r>
          </a:p>
          <a:p>
            <a:pPr algn="r" rtl="1"/>
            <a:r>
              <a:rPr lang="he-IL" dirty="0"/>
              <a:t>אנחנו לא משתמשים נכון בפתרונות קיימים.</a:t>
            </a:r>
          </a:p>
          <a:p>
            <a:pPr algn="r" rtl="1"/>
            <a:r>
              <a:rPr lang="he-IL" dirty="0"/>
              <a:t>אנחנו לא תמיד יודעים לזהות מצבים שחוזרים על עצמם בתוכנות שונות.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בסוף שנות השבעים, ארכיטקט בשם כריסטופר אלכסנדר פרסם ספר בו הוא טען שישנן מספר תבניות שחוזרות על עצמן בעיצוב ארכיטקטוני של בתים, בניינים, חצרות, גנים וכו'.</a:t>
            </a:r>
          </a:p>
          <a:p>
            <a:pPr algn="r" rtl="1"/>
            <a:r>
              <a:rPr lang="he-IL" dirty="0"/>
              <a:t>הוא הצליח לזהות ולבודד מספר תבניות שכאלה, ופרסם קטלוג שלהן.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"כל תבנית מתארת בעיה שחוזרת על עצמה בסביבתנו, ואז מתארת את גרעין הפתרון לבעיה, כך שניתן ליישם את הפתרון מיליון פעמים ועדיין לא לבצע אותו פעמיים באותה הדרך" (כ. אלכסנדר)</a:t>
            </a:r>
          </a:p>
          <a:p>
            <a:pPr algn="r" rtl="1"/>
            <a:r>
              <a:rPr lang="he-IL" dirty="0"/>
              <a:t>אלכסנדר טוען שהתבנית היא תכונה שבנויה בתוך הבעיה עצמה, חלק ממהות הבעיה.</a:t>
            </a:r>
          </a:p>
          <a:p>
            <a:pPr algn="r" rtl="1"/>
            <a:r>
              <a:rPr lang="he-IL" dirty="0"/>
              <a:t>הרעיונות של אלכסנדר עוררו השראה בקרב קהילת מפתחי </a:t>
            </a:r>
            <a:r>
              <a:rPr lang="en-US" dirty="0"/>
              <a:t>OOP</a:t>
            </a:r>
            <a:r>
              <a:rPr lang="he-IL" dirty="0"/>
              <a:t>, שחשבו שניתן למצוא תבניות גם בפיתוח תוכנה.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Design 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Design Patterns</a:t>
            </a:r>
            <a:r>
              <a:rPr lang="he-IL" dirty="0"/>
              <a:t> – תבניות עיצוב – הן פתרונות מובנים מראש לבעיות ידועות ושכיחות בהנדסת תוכנה.</a:t>
            </a:r>
          </a:p>
          <a:p>
            <a:pPr algn="r" rtl="1"/>
            <a:r>
              <a:rPr lang="he-IL" dirty="0"/>
              <a:t>הפתרונות נוסו ונבדקו אינספור פעמים ולכן הם אמינים ונכונים, ובדר"כ טובים יותר מהפתרון שננסה לכתוב לבד, וגם יחסכו לנו זמן תכנון וחשיבה.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בשנת 1995 נכתב הספר </a:t>
            </a:r>
          </a:p>
          <a:p>
            <a:pPr marL="0" indent="0" algn="l">
              <a:buNone/>
            </a:pPr>
            <a:r>
              <a:rPr lang="en-US" dirty="0"/>
              <a:t>“Design Patterns – Elements of Reusable Object Oriented Software”</a:t>
            </a:r>
          </a:p>
          <a:p>
            <a:pPr marL="0" indent="0" algn="r" rtl="1">
              <a:buNone/>
            </a:pPr>
            <a:r>
              <a:rPr lang="he-IL" dirty="0"/>
              <a:t>ע"י </a:t>
            </a:r>
            <a:r>
              <a:rPr lang="en-US" dirty="0"/>
              <a:t>Gamma, Helm, Johnson &amp; </a:t>
            </a:r>
            <a:r>
              <a:rPr lang="en-US" dirty="0" err="1"/>
              <a:t>Vlissides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הספר חולל מהפכה בעולם עיצוב התוכנה, והיום נחשב לקלאסיקה ולספר חובה לכל איש מחשבים.</a:t>
            </a:r>
          </a:p>
          <a:p>
            <a:pPr algn="r" rtl="1"/>
            <a:r>
              <a:rPr lang="he-IL" dirty="0"/>
              <a:t>כאות של כבוד, מחברי הספר זכו לכינוי </a:t>
            </a:r>
            <a:r>
              <a:rPr lang="en-US" dirty="0"/>
              <a:t>Gang Of Four</a:t>
            </a:r>
            <a:r>
              <a:rPr lang="he-IL" dirty="0"/>
              <a:t> או בקיצור </a:t>
            </a:r>
            <a:r>
              <a:rPr lang="en-US" dirty="0"/>
              <a:t>GOF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הספר מכיל קטלוג של 23 תבניות עיצוב יסודיות שכיום משמשות אבן בניין בכל עיצוב מונחה עצמים.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Design 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לכל תבנית ישנם ארבעה אלמנטים חיוניים:</a:t>
            </a:r>
          </a:p>
          <a:p>
            <a:pPr algn="r" rtl="1"/>
            <a:r>
              <a:rPr lang="he-IL" b="1" dirty="0"/>
              <a:t>שם התבנית </a:t>
            </a:r>
            <a:r>
              <a:rPr lang="he-IL" dirty="0"/>
              <a:t>– שם שבעזרתו אנחנו מתארים את בעית העיצוב, הפתרון וההשלכות שלו, במילה או שתיים.</a:t>
            </a:r>
          </a:p>
          <a:p>
            <a:pPr algn="r" rtl="1"/>
            <a:r>
              <a:rPr lang="he-IL" b="1" dirty="0"/>
              <a:t>הבעיה</a:t>
            </a:r>
            <a:r>
              <a:rPr lang="he-IL" dirty="0"/>
              <a:t> – מתי להשתמש בתבנית?</a:t>
            </a:r>
            <a:r>
              <a:rPr lang="en-US" dirty="0"/>
              <a:t> </a:t>
            </a:r>
            <a:r>
              <a:rPr lang="he-IL" dirty="0"/>
              <a:t>איזו בעית עיצוב התבנית פותרת?</a:t>
            </a:r>
            <a:r>
              <a:rPr lang="he-IL" b="1" dirty="0"/>
              <a:t> </a:t>
            </a:r>
            <a:r>
              <a:rPr lang="he-IL" dirty="0"/>
              <a:t>חלק זה מסביר את הבעיה ואת ההקשר שלה. 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Design Patterns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הפתרון </a:t>
            </a:r>
            <a:r>
              <a:rPr lang="he-IL" dirty="0"/>
              <a:t>– מה מרכיבי העיצוב שפותר את הבעיה, מה היחסים בניהם ושיתופי הפעולה בניהם.</a:t>
            </a:r>
          </a:p>
          <a:p>
            <a:pPr algn="r" rtl="1"/>
            <a:r>
              <a:rPr lang="he-IL" b="1" dirty="0"/>
              <a:t>השלכות </a:t>
            </a:r>
            <a:r>
              <a:rPr lang="he-IL" dirty="0"/>
              <a:t>– מה התוצאות וה-</a:t>
            </a:r>
            <a:r>
              <a:rPr lang="en-US" dirty="0"/>
              <a:t>trade offs</a:t>
            </a:r>
            <a:r>
              <a:rPr lang="he-IL" dirty="0"/>
              <a:t> כתוצאה משימוש בתבנית.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1503</Words>
  <Application>Microsoft Office PowerPoint</Application>
  <PresentationFormat>‫הצגה על המסך (4:3)</PresentationFormat>
  <Paragraphs>172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Design Patterns</vt:lpstr>
      <vt:lpstr>OOP</vt:lpstr>
      <vt:lpstr>OOP</vt:lpstr>
      <vt:lpstr>Patterns</vt:lpstr>
      <vt:lpstr>Patterns</vt:lpstr>
      <vt:lpstr>Design Patterns</vt:lpstr>
      <vt:lpstr>מצגת של PowerPoint‏</vt:lpstr>
      <vt:lpstr>Design Patterns</vt:lpstr>
      <vt:lpstr>Design Patterns</vt:lpstr>
      <vt:lpstr>דוגמא – מערכת אנשי הקשר</vt:lpstr>
      <vt:lpstr>מצגת של PowerPoint‏</vt:lpstr>
      <vt:lpstr>המשרד גדל...</vt:lpstr>
      <vt:lpstr>מה האפשרויות?</vt:lpstr>
      <vt:lpstr>מצגת של PowerPoint‏</vt:lpstr>
      <vt:lpstr>מצגת של PowerPoint‏</vt:lpstr>
      <vt:lpstr>הבעיה</vt:lpstr>
      <vt:lpstr>Adapter</vt:lpstr>
      <vt:lpstr>Adapter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</dc:title>
  <dc:creator>Shay</dc:creator>
  <cp:lastModifiedBy>shay tavor</cp:lastModifiedBy>
  <cp:revision>191</cp:revision>
  <dcterms:created xsi:type="dcterms:W3CDTF">2006-08-16T00:00:00Z</dcterms:created>
  <dcterms:modified xsi:type="dcterms:W3CDTF">2017-04-17T20:18:54Z</dcterms:modified>
</cp:coreProperties>
</file>