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ABE7C3F7-6B51-4FED-9097-05C4C11A8491}" type="datetimeFigureOut">
              <a:rPr lang="he-IL"/>
              <a:pPr>
                <a:defRPr/>
              </a:pPr>
              <a:t>ג'/אדר ב/תשע"ו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8A53376-A476-4EE5-B80D-9C8BDC153385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E5C0C-313D-40B9-B9C4-F2436DB2E1E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5177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ED8A1-6891-4B46-8191-A471C5BEF25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406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3B471-D60E-44FE-9189-D92A7FF35C8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9675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73438-D4D0-4A95-937B-D0B50A4CC7A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122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420E1-3DCD-4D55-BFD6-4480484DEF7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64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BE0F0-4DC9-46E6-B02B-3CCCC9D6959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5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F085-BC7E-4D8E-9A11-11CF2FD9630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69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1E817-36F5-4D88-8387-E1EC56E19B3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39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A72CC-FB50-44C4-B83F-FE6014D0D85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72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697A1-7E42-4692-A451-EB2AD68BEF9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35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07CF8-BB9D-41A6-BEAB-447ABDA94D2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1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21A720B-1F55-461D-A06C-2C53603B4891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ממשקים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www.shaytavor.com </a:t>
            </a:r>
          </a:p>
          <a:p>
            <a:pPr>
              <a:defRPr/>
            </a:pPr>
            <a:r>
              <a:rPr lang="en-US" dirty="0"/>
              <a:t>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392603-D6E7-44B0-BBD4-B8DEB62356B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דוגמא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he-IL" altLang="he-IL" dirty="0"/>
              <a:t>נניח שקיימת המחלקה </a:t>
            </a:r>
            <a:r>
              <a:rPr lang="en-US" altLang="he-IL" dirty="0" err="1"/>
              <a:t>SmartPhone</a:t>
            </a:r>
            <a:r>
              <a:rPr lang="he-IL" altLang="he-IL" dirty="0"/>
              <a:t> שמייצגת מכשיר טלפון נייד, והמחלקה </a:t>
            </a:r>
            <a:r>
              <a:rPr lang="en-US" altLang="he-IL" dirty="0"/>
              <a:t>Computer</a:t>
            </a:r>
            <a:r>
              <a:rPr lang="he-IL" altLang="he-IL" dirty="0"/>
              <a:t> שמייצגת מחשב. </a:t>
            </a:r>
            <a:endParaRPr lang="en-US" altLang="he-IL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66800" y="32766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 err="1"/>
              <a:t>SmartPhone</a:t>
            </a:r>
            <a:endParaRPr lang="en-US" altLang="he-IL" sz="2400" dirty="0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715000" y="32766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Computer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066800" y="4953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/>
              <a:t>IPhone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715000" y="4953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Pentium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21336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69342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  <p:bldP spid="389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304800"/>
            <a:ext cx="8534400" cy="5821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 dirty="0"/>
              <a:t>אנחנו יודעים שמכשירי טלפון ניידים ומחשבים (ועוד מכשירים אחרים) יכולים לתפקד גם כמצלמות.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dirty="0"/>
              <a:t>נניח שקיימת המחלקה </a:t>
            </a:r>
            <a:r>
              <a:rPr lang="en-US" altLang="he-IL" dirty="0" err="1"/>
              <a:t>PhotographDevice</a:t>
            </a:r>
            <a:r>
              <a:rPr lang="he-IL" altLang="he-IL" dirty="0"/>
              <a:t> שמייצגת מצלמות.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dirty="0"/>
              <a:t>האם נכון להגיד – </a:t>
            </a:r>
            <a:r>
              <a:rPr lang="en-US" altLang="he-IL" dirty="0"/>
              <a:t>IPhone is-a </a:t>
            </a:r>
            <a:r>
              <a:rPr lang="en-US" altLang="he-IL" dirty="0" err="1"/>
              <a:t>PhotograohDevice</a:t>
            </a:r>
            <a:r>
              <a:rPr lang="he-IL" altLang="he-IL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dirty="0"/>
              <a:t>האם נכון להגיד – </a:t>
            </a:r>
            <a:r>
              <a:rPr lang="en-US" altLang="he-IL" dirty="0"/>
              <a:t>IPhone is-a </a:t>
            </a:r>
            <a:r>
              <a:rPr lang="en-US" altLang="he-IL" dirty="0" err="1"/>
              <a:t>SmartPhone</a:t>
            </a:r>
            <a:r>
              <a:rPr lang="he-IL" altLang="he-IL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dirty="0"/>
              <a:t>מה יותר נכון?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 dirty="0"/>
              <a:t>את אותן שאלות ניתן לשאול על המחלקה </a:t>
            </a:r>
            <a:r>
              <a:rPr lang="en-US" altLang="he-IL" dirty="0"/>
              <a:t>Pentium</a:t>
            </a:r>
            <a:r>
              <a:rPr lang="he-IL" altLang="he-IL" dirty="0"/>
              <a:t>.</a:t>
            </a:r>
            <a:r>
              <a:rPr lang="en-US" altLang="he-IL" dirty="0"/>
              <a:t> 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1000" y="32766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 err="1"/>
              <a:t>SmartPhone</a:t>
            </a:r>
            <a:endParaRPr lang="en-US" altLang="he-IL" sz="2400" dirty="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248400" y="32766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Computer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1000" y="4953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/>
              <a:t>IPhone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248400" y="4953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Pentium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14478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74676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84" name="Text Box 10"/>
          <p:cNvSpPr txBox="1">
            <a:spLocks noChangeArrowheads="1"/>
          </p:cNvSpPr>
          <p:nvPr/>
        </p:nvSpPr>
        <p:spPr bwMode="auto">
          <a:xfrm>
            <a:off x="381000" y="381000"/>
            <a:ext cx="8382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/>
              <a:t>למרות שמחשב וטלפון נייד הם שני דברים שונים, יש גם כמה דברים שמשותפים להם, למשל, היכולת לצלם תמונות.</a:t>
            </a:r>
            <a:endParaRPr lang="en-US" altLang="he-IL" sz="3200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124200" y="3276600"/>
            <a:ext cx="2667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/>
              <a:t>PhotographDevice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 flipV="1">
            <a:off x="4648200" y="4038600"/>
            <a:ext cx="2819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V="1">
            <a:off x="1447800" y="4038600"/>
            <a:ext cx="3048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914400" y="1981200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>
                <a:solidFill>
                  <a:srgbClr val="FF0000"/>
                </a:solidFill>
              </a:rPr>
              <a:t>זה פתרון לא חוקי, כיוון שג'אווה לא מאפשרת ירושה מרובה!</a:t>
            </a:r>
            <a:endParaRPr lang="en-US" altLang="he-IL" sz="3200">
              <a:solidFill>
                <a:srgbClr val="FF0000"/>
              </a:solidFill>
            </a:endParaRP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  <p:bldP spid="40966" grpId="0" animBg="1"/>
      <p:bldP spid="40967" grpId="0" animBg="1"/>
      <p:bldP spid="409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פתרון אחר – נגדיר את </a:t>
            </a:r>
            <a:r>
              <a:rPr lang="en-US" altLang="he-IL" dirty="0" err="1">
                <a:solidFill>
                  <a:schemeClr val="tx2"/>
                </a:solidFill>
              </a:rPr>
              <a:t>PhotographDevice</a:t>
            </a:r>
            <a:r>
              <a:rPr lang="he-IL" altLang="he-IL" dirty="0">
                <a:solidFill>
                  <a:schemeClr val="tx2"/>
                </a:solidFill>
              </a:rPr>
              <a:t> כממשק –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interface </a:t>
            </a:r>
            <a:r>
              <a:rPr lang="en-US" altLang="he-IL" dirty="0" err="1"/>
              <a:t>PhotographDevice</a:t>
            </a:r>
            <a:r>
              <a:rPr lang="en-US" altLang="he-IL" dirty="0"/>
              <a:t> {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	void </a:t>
            </a:r>
            <a:r>
              <a:rPr lang="en-US" altLang="he-IL" dirty="0" err="1"/>
              <a:t>takeAPicture</a:t>
            </a:r>
            <a:r>
              <a:rPr lang="en-US" altLang="he-IL" dirty="0"/>
              <a:t>();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}</a:t>
            </a:r>
          </a:p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והמחלקות יממשו אותו – 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public class IPhone extends </a:t>
            </a:r>
            <a:r>
              <a:rPr lang="en-US" altLang="he-IL" dirty="0" err="1"/>
              <a:t>SmartPhone</a:t>
            </a:r>
            <a:endParaRPr lang="en-US" altLang="he-IL" dirty="0"/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			implements </a:t>
            </a:r>
            <a:r>
              <a:rPr lang="en-US" altLang="he-IL" dirty="0" err="1"/>
              <a:t>PhotographDevice</a:t>
            </a:r>
            <a:endParaRPr lang="en-US" altLang="he-IL" dirty="0"/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 typeface="Arial" panose="020B0604020202020204" pitchFamily="34" charset="0"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he-IL" altLang="he-IL"/>
              <a:t>ממשק מאפשר </a:t>
            </a:r>
            <a:r>
              <a:rPr lang="he-IL" altLang="he-IL" b="1"/>
              <a:t>לשתף פונקציונליות</a:t>
            </a:r>
            <a:r>
              <a:rPr lang="he-IL" altLang="he-IL"/>
              <a:t> בין מחלקות שאין בניהן קשר של ירושה.</a:t>
            </a:r>
          </a:p>
          <a:p>
            <a:pPr eaLnBrk="1" hangingPunct="1"/>
            <a:r>
              <a:rPr lang="he-IL" altLang="he-IL"/>
              <a:t>למרות שמחשב וטלפון נייד הם שני דברים שונים, בכל זאת יש חלק מהפונקציונליות שמשותף לשניהם (למשל, האפשרות לצלם).</a:t>
            </a:r>
          </a:p>
          <a:p>
            <a:pPr eaLnBrk="1" hangingPunct="1"/>
            <a:r>
              <a:rPr lang="he-IL" altLang="he-IL"/>
              <a:t>הפונקציונליות המשותפת באה לידי ביטוי במימוש הממשק בשתי המחלקות.</a:t>
            </a:r>
          </a:p>
          <a:p>
            <a:pPr eaLnBrk="1" hangingPunct="1"/>
            <a:r>
              <a:rPr lang="he-IL" altLang="he-IL"/>
              <a:t>כל מחלקה תממש את השיטות שבממשק לפי הדרך שלה.</a:t>
            </a:r>
            <a:endParaRPr lang="en-US" alt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דוגמא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he-IL" altLang="he-IL"/>
              <a:t>בג'אווה קיים הממשק </a:t>
            </a:r>
            <a:r>
              <a:rPr lang="en-US" altLang="he-IL"/>
              <a:t>Comparable</a:t>
            </a:r>
            <a:r>
              <a:rPr lang="he-IL" altLang="he-IL"/>
              <a:t>.</a:t>
            </a:r>
          </a:p>
          <a:p>
            <a:pPr eaLnBrk="1" hangingPunct="1"/>
            <a:r>
              <a:rPr lang="he-IL" altLang="he-IL"/>
              <a:t>הממשק מכיל שיטה אחת – 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public abstract int compareTo(Object obj);</a:t>
            </a:r>
          </a:p>
          <a:p>
            <a:pPr eaLnBrk="1" hangingPunct="1"/>
            <a:r>
              <a:rPr lang="he-IL" altLang="he-IL"/>
              <a:t>שיטה זו משווה שני אובייקטים שיש בניהם יחס סדר (גדול או קטן מ...).</a:t>
            </a:r>
          </a:p>
          <a:p>
            <a:pPr lvl="1" eaLnBrk="1" hangingPunct="1"/>
            <a:r>
              <a:rPr lang="he-IL" altLang="he-IL"/>
              <a:t>אם </a:t>
            </a:r>
            <a:r>
              <a:rPr lang="en-US" altLang="he-IL"/>
              <a:t>this</a:t>
            </a:r>
            <a:r>
              <a:rPr lang="he-IL" altLang="he-IL"/>
              <a:t> גדול מ-</a:t>
            </a:r>
            <a:r>
              <a:rPr lang="en-US" altLang="he-IL"/>
              <a:t>obj</a:t>
            </a:r>
            <a:r>
              <a:rPr lang="he-IL" altLang="he-IL"/>
              <a:t> יוחזר מספר חיובי.</a:t>
            </a:r>
          </a:p>
          <a:p>
            <a:pPr lvl="1" eaLnBrk="1" hangingPunct="1"/>
            <a:r>
              <a:rPr lang="he-IL" altLang="he-IL"/>
              <a:t>אם </a:t>
            </a:r>
            <a:r>
              <a:rPr lang="en-US" altLang="he-IL"/>
              <a:t>this</a:t>
            </a:r>
            <a:r>
              <a:rPr lang="he-IL" altLang="he-IL"/>
              <a:t> קטן מ-</a:t>
            </a:r>
            <a:r>
              <a:rPr lang="en-US" altLang="he-IL"/>
              <a:t>obj</a:t>
            </a:r>
            <a:r>
              <a:rPr lang="he-IL" altLang="he-IL"/>
              <a:t> יוחזר מספר שלילי.</a:t>
            </a:r>
          </a:p>
          <a:p>
            <a:pPr lvl="1" eaLnBrk="1" hangingPunct="1"/>
            <a:r>
              <a:rPr lang="he-IL" altLang="he-IL"/>
              <a:t>אם </a:t>
            </a:r>
            <a:r>
              <a:rPr lang="en-US" altLang="he-IL"/>
              <a:t>this</a:t>
            </a:r>
            <a:r>
              <a:rPr lang="he-IL" altLang="he-IL"/>
              <a:t> שווה ל-</a:t>
            </a:r>
            <a:r>
              <a:rPr lang="en-US" altLang="he-IL"/>
              <a:t>obj</a:t>
            </a:r>
            <a:r>
              <a:rPr lang="he-IL" altLang="he-IL"/>
              <a:t> יוחזר אפס.</a:t>
            </a:r>
          </a:p>
          <a:p>
            <a:pPr eaLnBrk="1" hangingPunct="1"/>
            <a:r>
              <a:rPr lang="he-IL" altLang="he-IL"/>
              <a:t>נוכל להגדיר מחלקה כמממשת ממשק זה. למשל, מחלקת הסטודנט –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73A5F2-DA51-4970-95C1-396D040C0748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"/>
            <a:ext cx="8229600" cy="60960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public class Student extends Person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			</a:t>
            </a:r>
            <a:r>
              <a:rPr lang="en-US" altLang="he-IL" dirty="0">
                <a:solidFill>
                  <a:schemeClr val="tx2"/>
                </a:solidFill>
              </a:rPr>
              <a:t>implements Comparable </a:t>
            </a:r>
            <a:r>
              <a:rPr lang="en-US" altLang="he-IL" dirty="0"/>
              <a:t>{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private double average;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public </a:t>
            </a:r>
            <a:r>
              <a:rPr lang="en-US" altLang="he-IL" dirty="0" err="1"/>
              <a:t>int</a:t>
            </a:r>
            <a:r>
              <a:rPr lang="en-US" altLang="he-IL" dirty="0"/>
              <a:t> </a:t>
            </a:r>
            <a:r>
              <a:rPr lang="en-US" altLang="he-IL" dirty="0" err="1"/>
              <a:t>compareTo</a:t>
            </a:r>
            <a:r>
              <a:rPr lang="en-US" altLang="he-IL" dirty="0"/>
              <a:t>(Object c) {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Student s = (Student)c;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if(average == </a:t>
            </a:r>
            <a:r>
              <a:rPr lang="en-US" altLang="he-IL" dirty="0" err="1"/>
              <a:t>s.average</a:t>
            </a:r>
            <a:r>
              <a:rPr lang="en-US" altLang="he-IL" dirty="0"/>
              <a:t>)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	return 0;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else if(average &gt; </a:t>
            </a:r>
            <a:r>
              <a:rPr lang="en-US" altLang="he-IL" dirty="0" err="1"/>
              <a:t>s.average</a:t>
            </a:r>
            <a:r>
              <a:rPr lang="en-US" altLang="he-IL" dirty="0"/>
              <a:t>)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	return 1;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return -1;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}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BC4D37-299D-49D7-99D3-877D674D550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altLang="he-IL"/>
              <a:t>כעת, בעזרת חוקי הפולימורפיזם נוכל לנצל את "האבא החורג" כדי להעביר אובייקטים לשיטות.</a:t>
            </a:r>
          </a:p>
          <a:p>
            <a:pPr eaLnBrk="1" hangingPunct="1">
              <a:lnSpc>
                <a:spcPct val="90000"/>
              </a:lnSpc>
            </a:pPr>
            <a:r>
              <a:rPr lang="he-IL" altLang="he-IL"/>
              <a:t>למשל – נכתוב שיטה שמקבלת שני אובייקטים ומחזירה את האובייקט המקסימלי: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2362200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public class MyClass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  public static Comparable max(Comparable a, Comparable b) {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     if(a.compareTo(b) &gt; 0)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	return a;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     return b;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  }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500"/>
              <a:t>}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41C0C7-6F92-44A0-95B3-1049E4E5B01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3352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 dirty="0"/>
              <a:t>Student s1 = new Student();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Student s2 = new Student();	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System.out.println</a:t>
            </a:r>
            <a:r>
              <a:rPr lang="en-US" altLang="he-IL" dirty="0"/>
              <a:t>(</a:t>
            </a:r>
            <a:r>
              <a:rPr lang="en-US" altLang="he-IL" dirty="0" err="1"/>
              <a:t>MyClass.max</a:t>
            </a:r>
            <a:r>
              <a:rPr lang="en-US" altLang="he-IL" dirty="0"/>
              <a:t>(s1, s2));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String x = “</a:t>
            </a:r>
            <a:r>
              <a:rPr lang="en-US" altLang="he-IL" dirty="0" err="1"/>
              <a:t>aaa</a:t>
            </a:r>
            <a:r>
              <a:rPr lang="en-US" altLang="he-IL" dirty="0"/>
              <a:t>”, y = “</a:t>
            </a:r>
            <a:r>
              <a:rPr lang="en-US" altLang="he-IL" dirty="0" err="1"/>
              <a:t>bbb</a:t>
            </a:r>
            <a:r>
              <a:rPr lang="en-US" altLang="he-IL" dirty="0"/>
              <a:t>”;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System.out.println</a:t>
            </a:r>
            <a:r>
              <a:rPr lang="en-US" altLang="he-IL" dirty="0"/>
              <a:t>(</a:t>
            </a:r>
            <a:r>
              <a:rPr lang="en-US" altLang="he-IL" dirty="0" err="1"/>
              <a:t>MyClass.max</a:t>
            </a:r>
            <a:r>
              <a:rPr lang="en-US" altLang="he-IL" dirty="0"/>
              <a:t>(x, y));	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82EC64-5396-41D3-B065-7967C10FD17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6" name="AutoShape 6"/>
          <p:cNvSpPr>
            <a:spLocks/>
          </p:cNvSpPr>
          <p:nvPr/>
        </p:nvSpPr>
        <p:spPr bwMode="auto">
          <a:xfrm>
            <a:off x="7391400" y="495300"/>
            <a:ext cx="1447800" cy="952500"/>
          </a:xfrm>
          <a:prstGeom prst="borderCallout1">
            <a:avLst>
              <a:gd name="adj1" fmla="val 12000"/>
              <a:gd name="adj2" fmla="val -5264"/>
              <a:gd name="adj3" fmla="val 103167"/>
              <a:gd name="adj4" fmla="val -73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800" dirty="0">
                <a:solidFill>
                  <a:schemeClr val="tx2"/>
                </a:solidFill>
              </a:rPr>
              <a:t>Up Casting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28600" y="3505200"/>
            <a:ext cx="8382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שימו לב – למרות שהמחלקות </a:t>
            </a:r>
            <a:r>
              <a:rPr lang="en-US" altLang="he-IL" sz="2800" dirty="0">
                <a:solidFill>
                  <a:schemeClr val="tx2"/>
                </a:solidFill>
              </a:rPr>
              <a:t>String</a:t>
            </a:r>
            <a:r>
              <a:rPr lang="he-IL" altLang="he-IL" sz="2800" dirty="0">
                <a:solidFill>
                  <a:schemeClr val="tx2"/>
                </a:solidFill>
              </a:rPr>
              <a:t> ו-</a:t>
            </a:r>
            <a:r>
              <a:rPr lang="en-US" altLang="he-IL" sz="2800" dirty="0">
                <a:solidFill>
                  <a:schemeClr val="tx2"/>
                </a:solidFill>
              </a:rPr>
              <a:t>Student</a:t>
            </a:r>
            <a:r>
              <a:rPr lang="he-IL" altLang="he-IL" sz="2800" dirty="0">
                <a:solidFill>
                  <a:schemeClr val="tx2"/>
                </a:solidFill>
              </a:rPr>
              <a:t> מאוד שונות אחת </a:t>
            </a:r>
            <a:r>
              <a:rPr lang="he-IL" altLang="he-IL" sz="2800" dirty="0" err="1">
                <a:solidFill>
                  <a:schemeClr val="tx2"/>
                </a:solidFill>
              </a:rPr>
              <a:t>מהשניה</a:t>
            </a:r>
            <a:r>
              <a:rPr lang="he-IL" altLang="he-IL" sz="2800" dirty="0">
                <a:solidFill>
                  <a:schemeClr val="tx2"/>
                </a:solidFill>
              </a:rPr>
              <a:t>, בכל זאת יש פונקציונליות משותפת לשתיהן, והחיבור בין המחלקות נעשה ע"י מימוש הממשק. (כמובן שהדרך שבה כל מחלקה מחליטה איך לממש את פעולת ההשוואה היא עניין של המחלקה בעצמה).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"/>
            <a:ext cx="8229600" cy="6096000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public class Student extends Person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			implements Comparable {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private </a:t>
            </a:r>
            <a:r>
              <a:rPr lang="en-US" altLang="he-IL" dirty="0" err="1"/>
              <a:t>int</a:t>
            </a:r>
            <a:r>
              <a:rPr lang="en-US" altLang="he-IL" dirty="0"/>
              <a:t> age;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public </a:t>
            </a:r>
            <a:r>
              <a:rPr lang="en-US" altLang="he-IL" dirty="0" err="1"/>
              <a:t>int</a:t>
            </a:r>
            <a:r>
              <a:rPr lang="en-US" altLang="he-IL" dirty="0"/>
              <a:t> </a:t>
            </a:r>
            <a:r>
              <a:rPr lang="en-US" altLang="he-IL" dirty="0" err="1"/>
              <a:t>compareTo</a:t>
            </a:r>
            <a:r>
              <a:rPr lang="en-US" altLang="he-IL" dirty="0"/>
              <a:t>(Object c) {</a:t>
            </a:r>
          </a:p>
          <a:p>
            <a:pPr algn="l" rtl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dirty="0"/>
              <a:t>		Student s = (Student)c;</a:t>
            </a:r>
          </a:p>
          <a:p>
            <a:pPr algn="l" rtl="0" eaLnBrk="1" hangingPunct="1">
              <a:spcBef>
                <a:spcPct val="0"/>
              </a:spcBef>
              <a:buNone/>
            </a:pPr>
            <a:r>
              <a:rPr lang="en-US" altLang="he-IL" dirty="0"/>
              <a:t>		if(average == </a:t>
            </a:r>
            <a:r>
              <a:rPr lang="en-US" altLang="he-IL" dirty="0" err="1"/>
              <a:t>s.average</a:t>
            </a:r>
            <a:r>
              <a:rPr lang="en-US" altLang="he-IL" dirty="0"/>
              <a:t>)</a:t>
            </a:r>
          </a:p>
          <a:p>
            <a:pPr algn="l" rtl="0" eaLnBrk="1" hangingPunct="1">
              <a:spcBef>
                <a:spcPct val="0"/>
              </a:spcBef>
              <a:buNone/>
            </a:pPr>
            <a:r>
              <a:rPr lang="en-US" altLang="he-IL" dirty="0"/>
              <a:t>			return 0;</a:t>
            </a:r>
          </a:p>
          <a:p>
            <a:pPr algn="l" rtl="0" eaLnBrk="1" hangingPunct="1">
              <a:spcBef>
                <a:spcPct val="0"/>
              </a:spcBef>
              <a:buNone/>
            </a:pPr>
            <a:r>
              <a:rPr lang="en-US" altLang="he-IL" dirty="0"/>
              <a:t>		else if(average &gt; </a:t>
            </a:r>
            <a:r>
              <a:rPr lang="en-US" altLang="he-IL" dirty="0" err="1"/>
              <a:t>s.average</a:t>
            </a:r>
            <a:r>
              <a:rPr lang="en-US" altLang="he-IL" dirty="0"/>
              <a:t>)</a:t>
            </a:r>
          </a:p>
          <a:p>
            <a:pPr algn="l" rtl="0" eaLnBrk="1" hangingPunct="1">
              <a:spcBef>
                <a:spcPct val="0"/>
              </a:spcBef>
              <a:buNone/>
            </a:pPr>
            <a:r>
              <a:rPr lang="en-US" altLang="he-IL" dirty="0"/>
              <a:t>			return 1;</a:t>
            </a:r>
          </a:p>
          <a:p>
            <a:pPr algn="l" rtl="0" eaLnBrk="1" hangingPunct="1">
              <a:spcBef>
                <a:spcPct val="0"/>
              </a:spcBef>
              <a:buNone/>
            </a:pPr>
            <a:r>
              <a:rPr lang="en-US" altLang="he-IL" dirty="0"/>
              <a:t>		return -1;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	}</a:t>
            </a:r>
          </a:p>
          <a:p>
            <a:pPr algn="l" rtl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ממשקים</a:t>
            </a:r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מציין מיקום של מספר שקופית 4"/>
          <p:cNvSpPr txBox="1">
            <a:spLocks noGrp="1"/>
          </p:cNvSpPr>
          <p:nvPr/>
        </p:nvSpPr>
        <p:spPr>
          <a:xfrm>
            <a:off x="8286750" y="6357938"/>
            <a:ext cx="40005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AE3F9010-C8EF-49EF-9B7D-BBFEF4F23A7B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19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124200" y="866775"/>
            <a:ext cx="4267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753100" y="2209800"/>
            <a:ext cx="3276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3200" dirty="0">
                <a:solidFill>
                  <a:schemeClr val="tx2"/>
                </a:solidFill>
              </a:rPr>
              <a:t>שאלה – האם יכולנו לוותר על מימוש הממשק ולהסתפק רק במימוש השיטה </a:t>
            </a:r>
            <a:r>
              <a:rPr lang="en-US" altLang="he-IL" sz="3200" dirty="0" err="1">
                <a:solidFill>
                  <a:schemeClr val="tx2"/>
                </a:solidFill>
              </a:rPr>
              <a:t>compareTo</a:t>
            </a:r>
            <a:r>
              <a:rPr lang="he-IL" altLang="he-IL" sz="3200" dirty="0">
                <a:solidFill>
                  <a:schemeClr val="tx2"/>
                </a:solidFill>
              </a:rPr>
              <a:t>?</a:t>
            </a:r>
            <a:endParaRPr lang="en-US" altLang="he-IL" sz="3200" dirty="0">
              <a:solidFill>
                <a:schemeClr val="tx2"/>
              </a:solidFill>
            </a:endParaRP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19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הגדרת ממשק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 dirty="0"/>
              <a:t>ממשק (</a:t>
            </a:r>
            <a:r>
              <a:rPr lang="en-US" altLang="he-IL" dirty="0"/>
              <a:t>interface</a:t>
            </a:r>
            <a:r>
              <a:rPr lang="he-IL" altLang="he-IL" dirty="0"/>
              <a:t>) הוא מחלקה אבסטרקטית שמוגדרת כך: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>
                <a:solidFill>
                  <a:schemeClr val="tx2"/>
                </a:solidFill>
              </a:rPr>
              <a:t>intefrace</a:t>
            </a:r>
            <a:r>
              <a:rPr lang="en-US" altLang="he-IL" dirty="0">
                <a:solidFill>
                  <a:schemeClr val="tx2"/>
                </a:solidFill>
              </a:rPr>
              <a:t> </a:t>
            </a:r>
            <a:r>
              <a:rPr lang="en-US" altLang="he-IL" dirty="0" err="1">
                <a:solidFill>
                  <a:schemeClr val="tx2"/>
                </a:solidFill>
              </a:rPr>
              <a:t>MyInterface</a:t>
            </a:r>
            <a:endParaRPr lang="en-US" altLang="he-IL" dirty="0">
              <a:solidFill>
                <a:schemeClr val="tx2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{</a:t>
            </a:r>
          </a:p>
          <a:p>
            <a:pPr algn="l" rtl="0" eaLnBrk="1" hangingPunct="1">
              <a:buFontTx/>
              <a:buNone/>
            </a:pPr>
            <a:endParaRPr lang="en-US" altLang="he-IL" dirty="0">
              <a:solidFill>
                <a:schemeClr val="tx2"/>
              </a:solidFill>
            </a:endParaRPr>
          </a:p>
          <a:p>
            <a:pPr algn="l" rtl="0" eaLnBrk="1" hangingPunct="1">
              <a:buFontTx/>
              <a:buNone/>
            </a:pPr>
            <a:endParaRPr lang="en-US" altLang="he-IL" dirty="0">
              <a:solidFill>
                <a:schemeClr val="tx2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he-IL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CAD7EF-5A64-42E4-89CC-FDFDCAEF02AC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304800"/>
            <a:ext cx="8229600" cy="3352800"/>
          </a:xfrm>
        </p:spPr>
        <p:txBody>
          <a:bodyPr/>
          <a:lstStyle/>
          <a:p>
            <a:pPr algn="l" rtl="0" eaLnBrk="1" hangingPunct="1">
              <a:buFontTx/>
              <a:buNone/>
            </a:pPr>
            <a:r>
              <a:rPr lang="en-US" altLang="he-IL"/>
              <a:t>Student s1 = new Student();</a:t>
            </a:r>
          </a:p>
          <a:p>
            <a:pPr algn="l" rtl="0" eaLnBrk="1" hangingPunct="1">
              <a:buFontTx/>
              <a:buNone/>
            </a:pPr>
            <a:r>
              <a:rPr lang="en-US" altLang="he-IL"/>
              <a:t>Student s2 = new Student();	</a:t>
            </a:r>
          </a:p>
          <a:p>
            <a:pPr algn="l" rtl="0" eaLnBrk="1" hangingPunct="1">
              <a:buFontTx/>
              <a:buNone/>
            </a:pPr>
            <a:r>
              <a:rPr lang="en-US" altLang="he-IL">
                <a:solidFill>
                  <a:srgbClr val="FF0000"/>
                </a:solidFill>
              </a:rPr>
              <a:t>System.out.println(MyClass.max(s1, s2));</a:t>
            </a:r>
          </a:p>
          <a:p>
            <a:pPr algn="l" rtl="0" eaLnBrk="1" hangingPunct="1">
              <a:buFontTx/>
              <a:buNone/>
            </a:pPr>
            <a:endParaRPr lang="en-US" altLang="he-IL"/>
          </a:p>
        </p:txBody>
      </p:sp>
      <p:sp>
        <p:nvSpPr>
          <p:cNvPr id="4" name="מציין מיקום של כותרת תחתונה 4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ממשקים</a:t>
            </a:r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מציין מיקום של מספר שקופית 4"/>
          <p:cNvSpPr txBox="1">
            <a:spLocks noGrp="1"/>
          </p:cNvSpPr>
          <p:nvPr/>
        </p:nvSpPr>
        <p:spPr>
          <a:xfrm>
            <a:off x="8286750" y="6357938"/>
            <a:ext cx="40005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73F960B7-9A87-4255-9C98-2DD8EBD54028}" type="slidenum">
              <a:rPr lang="he-IL" altLang="he-IL" sz="1200">
                <a:solidFill>
                  <a:srgbClr val="898989"/>
                </a:solidFill>
                <a:latin typeface="Calibri" panose="020F0502020204030204" pitchFamily="34" charset="0"/>
              </a:rPr>
              <a:pPr algn="l" eaLnBrk="1" hangingPunct="1"/>
              <a:t>20</a:t>
            </a:fld>
            <a:endParaRPr lang="en-US" altLang="he-IL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04800" y="2286000"/>
            <a:ext cx="838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800"/>
              <a:t>עכשיו הקוד לא היה עובר קומפילציה, כי השיטה </a:t>
            </a:r>
            <a:r>
              <a:rPr lang="en-US" altLang="he-IL" sz="2800"/>
              <a:t>max</a:t>
            </a:r>
            <a:r>
              <a:rPr lang="he-IL" altLang="he-IL" sz="2800"/>
              <a:t> מצפה לקבל אובייקטים מסוג </a:t>
            </a:r>
            <a:r>
              <a:rPr lang="en-US" altLang="he-IL" sz="2800"/>
              <a:t>Comparable</a:t>
            </a:r>
            <a:r>
              <a:rPr lang="he-IL" altLang="he-IL" sz="2800"/>
              <a:t>, אבל </a:t>
            </a:r>
            <a:r>
              <a:rPr lang="en-US" altLang="he-IL" sz="2800"/>
              <a:t>Student</a:t>
            </a:r>
            <a:r>
              <a:rPr lang="he-IL" altLang="he-IL" sz="2800"/>
              <a:t> הוא כבר לא מסוג </a:t>
            </a:r>
            <a:r>
              <a:rPr lang="en-US" altLang="he-IL" sz="2800"/>
              <a:t>Comparable</a:t>
            </a:r>
            <a:r>
              <a:rPr lang="he-IL" altLang="he-IL" sz="2800"/>
              <a:t>.</a:t>
            </a:r>
            <a:endParaRPr lang="en-US" altLang="he-IL" sz="2800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3438-D4D0-4A95-937B-D0B50A4CC7AC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AD63C6-5312-417E-BE76-6B2A76898A2D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04800" y="3048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3200"/>
              <a:t>עבור כל אחת מההגדרות הבאות כתבו האם  </a:t>
            </a:r>
            <a:r>
              <a:rPr lang="en-US" altLang="he-IL" sz="3200"/>
              <a:t>B</a:t>
            </a:r>
            <a:r>
              <a:rPr lang="he-IL" altLang="he-IL" sz="3200"/>
              <a:t> צריכה להיות מחלקה או ממשק כדי שהקוד יעבור קומפילציה.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6002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class A extends B</a:t>
            </a:r>
            <a:endParaRPr lang="he-IL" altLang="he-IL" sz="28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48200" y="16002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800"/>
              <a:t>B</a:t>
            </a:r>
            <a:r>
              <a:rPr lang="he-IL" altLang="he-IL" sz="2800"/>
              <a:t> הוא מחלקה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2209800"/>
            <a:ext cx="464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class A implements B </a:t>
            </a:r>
            <a:endParaRPr lang="he-IL" altLang="he-IL" sz="28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48200" y="22098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800"/>
              <a:t>B</a:t>
            </a:r>
            <a:r>
              <a:rPr lang="he-IL" altLang="he-IL" sz="2800"/>
              <a:t> הוא ממשק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2819400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abstract class A implements B </a:t>
            </a:r>
            <a:endParaRPr lang="he-IL" altLang="he-IL" sz="28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8200" y="28194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800"/>
              <a:t>B</a:t>
            </a:r>
            <a:r>
              <a:rPr lang="he-IL" altLang="he-IL" sz="2800"/>
              <a:t> הוא ממשק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4800" y="3429000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interface A extends B </a:t>
            </a:r>
            <a:endParaRPr lang="he-IL" altLang="he-IL" sz="28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8200" y="34290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800"/>
              <a:t>B</a:t>
            </a:r>
            <a:r>
              <a:rPr lang="he-IL" altLang="he-IL" sz="2800"/>
              <a:t> הוא ממשק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07975" y="4038600"/>
            <a:ext cx="601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2800"/>
              <a:t>public interface A implements B </a:t>
            </a:r>
            <a:endParaRPr lang="he-IL" altLang="he-IL" sz="28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1200" y="4038600"/>
            <a:ext cx="289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>
                <a:solidFill>
                  <a:srgbClr val="FF0000"/>
                </a:solidFill>
              </a:rPr>
              <a:t>שגיאת קומפילציה, ממשק לא יכול </a:t>
            </a:r>
            <a:r>
              <a:rPr lang="he-IL" altLang="he-IL" sz="2800" b="1">
                <a:solidFill>
                  <a:srgbClr val="FF0000"/>
                </a:solidFill>
              </a:rPr>
              <a:t>לממש</a:t>
            </a:r>
            <a:r>
              <a:rPr lang="he-IL" altLang="he-IL" sz="2800">
                <a:solidFill>
                  <a:srgbClr val="FF0000"/>
                </a:solidFill>
              </a:rPr>
              <a:t> שום דבר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>
                <a:solidFill>
                  <a:schemeClr val="tx2"/>
                </a:solidFill>
              </a:rPr>
              <a:t>ממשק יכול להכיל רק קבועים סטטיים ושיטות אבסטרקטיות: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interface </a:t>
            </a:r>
            <a:r>
              <a:rPr lang="en-US" altLang="he-IL" dirty="0" err="1"/>
              <a:t>MyIntefrace</a:t>
            </a: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X = 10;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void f();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819400" y="2895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86200" y="2819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static final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X = 10;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8194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86200" y="3352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abstract void f();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C40D5B-C4F7-4ADC-A69E-A8D0CD0F50D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/>
      <p:bldP spid="7174" grpId="0" animBg="1"/>
      <p:bldP spid="7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>
                <a:solidFill>
                  <a:schemeClr val="tx2"/>
                </a:solidFill>
              </a:rPr>
              <a:t>ממשק יכול להכיל רק קבועים סטטיים ושיטות אבסטרקטיות: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interface </a:t>
            </a:r>
            <a:r>
              <a:rPr lang="en-US" altLang="he-IL" dirty="0" err="1"/>
              <a:t>MyIntefrace</a:t>
            </a: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</a:t>
            </a:r>
            <a:r>
              <a:rPr lang="en-US" altLang="he-IL" dirty="0" err="1"/>
              <a:t>int</a:t>
            </a:r>
            <a:r>
              <a:rPr lang="en-US" altLang="he-IL" dirty="0"/>
              <a:t> X = 10;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void f();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    </a:t>
            </a:r>
            <a:r>
              <a:rPr lang="en-US" altLang="he-IL" dirty="0">
                <a:solidFill>
                  <a:srgbClr val="FF0000"/>
                </a:solidFill>
              </a:rPr>
              <a:t>private void g();      </a:t>
            </a:r>
            <a:r>
              <a:rPr lang="he-IL" altLang="he-IL" dirty="0">
                <a:solidFill>
                  <a:srgbClr val="FF0000"/>
                </a:solidFill>
              </a:rPr>
              <a:t>שגיאת קומפילציה</a:t>
            </a:r>
            <a:endParaRPr lang="en-US" altLang="he-IL" dirty="0">
              <a:solidFill>
                <a:srgbClr val="FF0000"/>
              </a:solidFill>
            </a:endParaRPr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819400" y="28956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886200" y="2819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static final </a:t>
            </a:r>
            <a:r>
              <a:rPr lang="en-US" altLang="he-IL" sz="2400" dirty="0" err="1">
                <a:solidFill>
                  <a:schemeClr val="tx2"/>
                </a:solidFill>
              </a:rPr>
              <a:t>int</a:t>
            </a:r>
            <a:r>
              <a:rPr lang="en-US" altLang="he-IL" sz="2400" dirty="0">
                <a:solidFill>
                  <a:schemeClr val="tx2"/>
                </a:solidFill>
              </a:rPr>
              <a:t> X = 10;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8194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86200" y="3352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400" dirty="0">
                <a:solidFill>
                  <a:schemeClr val="tx2"/>
                </a:solidFill>
              </a:rPr>
              <a:t>public abstract void f();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C40D5B-C4F7-4ADC-A69E-A8D0CD0F50D2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4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534400" cy="5668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>
                <a:solidFill>
                  <a:schemeClr val="tx2"/>
                </a:solidFill>
              </a:rPr>
              <a:t>מחלקה יכולה לממש ממשק ע"י המילה </a:t>
            </a:r>
            <a:r>
              <a:rPr lang="en-US" altLang="he-IL" dirty="0">
                <a:solidFill>
                  <a:schemeClr val="tx2"/>
                </a:solidFill>
              </a:rPr>
              <a:t>implements</a:t>
            </a:r>
            <a:r>
              <a:rPr lang="he-IL" altLang="he-IL" dirty="0">
                <a:solidFill>
                  <a:schemeClr val="tx2"/>
                </a:solidFill>
              </a:rPr>
              <a:t>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public class </a:t>
            </a:r>
            <a:r>
              <a:rPr lang="en-US" altLang="he-IL" dirty="0" err="1"/>
              <a:t>MyClass</a:t>
            </a:r>
            <a:r>
              <a:rPr lang="en-US" altLang="he-IL" dirty="0"/>
              <a:t> implements </a:t>
            </a:r>
            <a:r>
              <a:rPr lang="en-US" altLang="he-IL" dirty="0" err="1"/>
              <a:t>MyInterface</a:t>
            </a: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המחלקה </a:t>
            </a:r>
            <a:r>
              <a:rPr lang="en-US" altLang="he-IL" sz="2800" dirty="0" err="1">
                <a:solidFill>
                  <a:schemeClr val="tx2"/>
                </a:solidFill>
              </a:rPr>
              <a:t>MyClass</a:t>
            </a:r>
            <a:r>
              <a:rPr lang="he-IL" altLang="he-IL" sz="2800" dirty="0">
                <a:solidFill>
                  <a:schemeClr val="tx2"/>
                </a:solidFill>
              </a:rPr>
              <a:t> חייבת גם לממש (לדרוס) את כל השיטות שנמצאות בממשק!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5EA6C-A7E2-4DD1-8A16-C4E6A2606369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>
                <a:solidFill>
                  <a:schemeClr val="tx2"/>
                </a:solidFill>
              </a:rPr>
              <a:t>מחלקה יכולה לממש יותר מממשק אחד: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public class </a:t>
            </a:r>
            <a:r>
              <a:rPr lang="en-US" altLang="he-IL" dirty="0" err="1"/>
              <a:t>MyClass</a:t>
            </a:r>
            <a:r>
              <a:rPr lang="en-US" altLang="he-IL" dirty="0"/>
              <a:t> implements Interface1, 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				Interface2, Interface3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90600" y="2895600"/>
            <a:ext cx="6553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e-IL" altLang="he-IL" sz="2800" dirty="0">
                <a:solidFill>
                  <a:schemeClr val="tx2"/>
                </a:solidFill>
              </a:rPr>
              <a:t>המחלקה </a:t>
            </a:r>
            <a:r>
              <a:rPr lang="en-US" altLang="he-IL" sz="2800" dirty="0" err="1">
                <a:solidFill>
                  <a:schemeClr val="tx2"/>
                </a:solidFill>
              </a:rPr>
              <a:t>MyClass</a:t>
            </a:r>
            <a:r>
              <a:rPr lang="he-IL" altLang="he-IL" sz="2800" dirty="0">
                <a:solidFill>
                  <a:schemeClr val="tx2"/>
                </a:solidFill>
              </a:rPr>
              <a:t> </a:t>
            </a:r>
            <a:r>
              <a:rPr lang="he-IL" altLang="he-IL" sz="2800" dirty="0" err="1">
                <a:solidFill>
                  <a:schemeClr val="tx2"/>
                </a:solidFill>
              </a:rPr>
              <a:t>מחוייבת</a:t>
            </a:r>
            <a:r>
              <a:rPr lang="he-IL" altLang="he-IL" sz="2800" dirty="0">
                <a:solidFill>
                  <a:schemeClr val="tx2"/>
                </a:solidFill>
              </a:rPr>
              <a:t> לממש (לדרוס) את כל השיטות שנמצאות בשלושת הממשקים</a:t>
            </a:r>
            <a:endParaRPr lang="en-US" altLang="he-IL" sz="28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DF5F16-2D8D-45EE-B5DB-345A5E79BF61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686800" cy="57451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>
                <a:solidFill>
                  <a:schemeClr val="tx2"/>
                </a:solidFill>
              </a:rPr>
              <a:t>מחלקה יכולה לממש ממשקים </a:t>
            </a:r>
            <a:r>
              <a:rPr lang="he-IL" altLang="he-IL" b="1" dirty="0">
                <a:solidFill>
                  <a:schemeClr val="tx2"/>
                </a:solidFill>
              </a:rPr>
              <a:t>בנוסף</a:t>
            </a:r>
            <a:r>
              <a:rPr lang="he-IL" altLang="he-IL" dirty="0">
                <a:solidFill>
                  <a:schemeClr val="tx2"/>
                </a:solidFill>
              </a:rPr>
              <a:t> לירושה: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public class </a:t>
            </a:r>
            <a:r>
              <a:rPr lang="en-US" altLang="he-IL" dirty="0" err="1"/>
              <a:t>MyClass</a:t>
            </a:r>
            <a:r>
              <a:rPr lang="en-US" altLang="he-IL" dirty="0"/>
              <a:t> extends A 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		implements Interface1, Interface2, Interface3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{</a:t>
            </a:r>
          </a:p>
          <a:p>
            <a:pPr algn="l" rtl="0" eaLnBrk="1" hangingPunct="1">
              <a:buFontTx/>
              <a:buNone/>
            </a:pPr>
            <a:endParaRPr lang="en-US" altLang="he-IL" dirty="0"/>
          </a:p>
          <a:p>
            <a:pPr algn="l" rtl="0" eaLnBrk="1" hangingPunct="1">
              <a:buFontTx/>
              <a:buNone/>
            </a:pPr>
            <a:r>
              <a:rPr lang="en-US" altLang="he-IL" dirty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40084D-E8DA-47F8-90FB-DF5F12667A65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הממשק מספק מעין "אבא חורג" למחלקה, בנוסף לאבא הישיר שהגיע מהירושה. למשל, ניתן ליצור את האובייקטים הבאים:</a:t>
            </a:r>
          </a:p>
          <a:p>
            <a:pPr algn="l" rtl="0" eaLnBrk="1" hangingPunct="1">
              <a:buFontTx/>
              <a:buNone/>
            </a:pPr>
            <a:r>
              <a:rPr lang="en-US" altLang="he-IL" dirty="0" err="1"/>
              <a:t>MyClass</a:t>
            </a:r>
            <a:r>
              <a:rPr lang="en-US" altLang="he-IL" dirty="0"/>
              <a:t> m1 = new </a:t>
            </a:r>
            <a:r>
              <a:rPr lang="en-US" altLang="he-IL" dirty="0" err="1"/>
              <a:t>MyClass</a:t>
            </a:r>
            <a:r>
              <a:rPr lang="en-US" altLang="he-IL" dirty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A m2 = new </a:t>
            </a:r>
            <a:r>
              <a:rPr lang="en-US" altLang="he-IL" dirty="0" err="1"/>
              <a:t>MyClass</a:t>
            </a:r>
            <a:r>
              <a:rPr lang="en-US" altLang="he-IL" dirty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Interface1 m3 = new </a:t>
            </a:r>
            <a:r>
              <a:rPr lang="en-US" altLang="he-IL" dirty="0" err="1"/>
              <a:t>MyClass</a:t>
            </a:r>
            <a:r>
              <a:rPr lang="en-US" altLang="he-IL" dirty="0"/>
              <a:t>();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Interface2 m4 = new </a:t>
            </a:r>
            <a:r>
              <a:rPr lang="en-US" altLang="he-IL" dirty="0" err="1"/>
              <a:t>MyClass</a:t>
            </a:r>
            <a:r>
              <a:rPr lang="en-US" altLang="he-IL" dirty="0"/>
              <a:t>(); </a:t>
            </a:r>
          </a:p>
          <a:p>
            <a:pPr algn="l" rtl="0" eaLnBrk="1" hangingPunct="1">
              <a:buFontTx/>
              <a:buNone/>
            </a:pPr>
            <a:r>
              <a:rPr lang="en-US" altLang="he-IL" dirty="0"/>
              <a:t>Interface3 m5 = new </a:t>
            </a:r>
            <a:r>
              <a:rPr lang="en-US" altLang="he-IL" dirty="0" err="1"/>
              <a:t>MyClass</a:t>
            </a:r>
            <a:r>
              <a:rPr lang="en-US" altLang="he-IL" dirty="0"/>
              <a:t>();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23104-3F55-4AD5-86D8-6439AED11046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dirty="0">
                <a:solidFill>
                  <a:schemeClr val="tx2"/>
                </a:solidFill>
              </a:rPr>
              <a:t>מה הצורך בממשק?</a:t>
            </a:r>
            <a:endParaRPr lang="en-US" altLang="he-IL" dirty="0">
              <a:solidFill>
                <a:schemeClr val="tx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altLang="he-IL"/>
              <a:t>כזכור, ג'אווה לא מאפשרת ירושה מרובה.</a:t>
            </a:r>
          </a:p>
          <a:p>
            <a:pPr eaLnBrk="1" hangingPunct="1"/>
            <a:r>
              <a:rPr lang="he-IL" altLang="he-IL"/>
              <a:t>השימוש בממשק מאפשר "לקשור" ביחד כמה מחלקות שאין בניהן בהכרח קשר ירושתי.</a:t>
            </a:r>
          </a:p>
          <a:p>
            <a:pPr eaLnBrk="1" hangingPunct="1"/>
            <a:r>
              <a:rPr lang="he-IL" altLang="he-IL"/>
              <a:t>השימוש בממשק מאפשר להתייחס לאובייקטים ממחלקות אלו דרך פולימורפיזם.</a:t>
            </a:r>
            <a:endParaRPr lang="en-US" alt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www.shaytavor.com  shay.tavor@gmail.com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EF0A61-2375-43C0-B926-FC1AF106DF50}" type="slidenum">
              <a:rPr lang="he-IL" altLang="he-IL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he-IL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308</TotalTime>
  <Words>773</Words>
  <Application>Microsoft Office PowerPoint</Application>
  <PresentationFormat>‫הצגה על המסך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template</vt:lpstr>
      <vt:lpstr>ממשקים</vt:lpstr>
      <vt:lpstr>הגדרת ממשק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מה הצורך בממשק?</vt:lpstr>
      <vt:lpstr>דוגמא</vt:lpstr>
      <vt:lpstr>מצגת של PowerPoint‏</vt:lpstr>
      <vt:lpstr>מצגת של PowerPoint‏</vt:lpstr>
      <vt:lpstr>מצגת של PowerPoint‏</vt:lpstr>
      <vt:lpstr>מצגת של PowerPoint‏</vt:lpstr>
      <vt:lpstr>דוגמא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42</cp:revision>
  <cp:lastPrinted>1601-01-01T00:00:00Z</cp:lastPrinted>
  <dcterms:created xsi:type="dcterms:W3CDTF">1601-01-01T00:00:00Z</dcterms:created>
  <dcterms:modified xsi:type="dcterms:W3CDTF">2016-03-13T19:16:06Z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