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1" r:id="rId6"/>
    <p:sldId id="260" r:id="rId7"/>
    <p:sldId id="353" r:id="rId8"/>
    <p:sldId id="354" r:id="rId9"/>
    <p:sldId id="387" r:id="rId10"/>
    <p:sldId id="263" r:id="rId11"/>
    <p:sldId id="355" r:id="rId12"/>
    <p:sldId id="356" r:id="rId13"/>
    <p:sldId id="357" r:id="rId14"/>
    <p:sldId id="358" r:id="rId15"/>
    <p:sldId id="359" r:id="rId16"/>
    <p:sldId id="264" r:id="rId17"/>
    <p:sldId id="360" r:id="rId18"/>
    <p:sldId id="372" r:id="rId19"/>
    <p:sldId id="388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3" r:id="rId32"/>
    <p:sldId id="374" r:id="rId33"/>
    <p:sldId id="389" r:id="rId34"/>
    <p:sldId id="375" r:id="rId35"/>
    <p:sldId id="377" r:id="rId36"/>
    <p:sldId id="378" r:id="rId37"/>
    <p:sldId id="379" r:id="rId38"/>
    <p:sldId id="380" r:id="rId39"/>
    <p:sldId id="381" r:id="rId40"/>
    <p:sldId id="382" r:id="rId41"/>
    <p:sldId id="282" r:id="rId42"/>
    <p:sldId id="383" r:id="rId43"/>
    <p:sldId id="384" r:id="rId44"/>
    <p:sldId id="385" r:id="rId45"/>
    <p:sldId id="386" r:id="rId46"/>
    <p:sldId id="287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</p:sldIdLst>
  <p:sldSz cx="9144000" cy="6858000" type="screen4x3"/>
  <p:notesSz cx="6858000" cy="9144000"/>
  <p:custDataLst>
    <p:tags r:id="rId57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1D948A6B-459E-4D52-A04B-C2F7A6D2A930}" type="datetimeFigureOut">
              <a:rPr lang="he-IL"/>
              <a:pPr>
                <a:defRPr/>
              </a:pPr>
              <a:t>כ"ג/חשון/תשע"ו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3F6471EF-F492-4BC5-9A62-883442F3DEE2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D00C7-0C4E-482A-AC2D-13B75B42951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492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CBDA9-F59D-42FB-AFA9-8187763071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155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2458E-50CB-48E2-A98B-1CAF243A7A5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13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D040C-FE7A-4ED2-B31D-BAC14E3D8C7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002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DFD0C-D4D0-4930-8698-6FBC9BCE0F7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02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88004-4559-40B4-9A82-4AA976DB59C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3404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706DE-96D8-4CB1-82A7-F83717770A6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059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3018-A778-4D9B-9CF9-DC43D3ED33A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3418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BBBEE-B2D2-4E3C-AD3F-0E92963AF2F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998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36802-BEB7-4BED-BF0F-4A2F881210E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084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851D7-ACF1-4832-86B6-87C751A1BFE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24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4C9B208-46B8-40E2-A8B0-826E4F46C2D3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>
                    <a:lumMod val="50000"/>
                  </a:schemeClr>
                </a:solidFill>
              </a:rPr>
              <a:t>אובייקטים, מחלקות ושיטות </a:t>
            </a:r>
            <a:br>
              <a:rPr lang="he-IL" altLang="he-IL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he-IL" altLang="he-IL" dirty="0" smtClean="0">
                <a:solidFill>
                  <a:schemeClr val="tx2">
                    <a:lumMod val="50000"/>
                  </a:schemeClr>
                </a:solidFill>
              </a:rPr>
              <a:t>חלק א'</a:t>
            </a:r>
            <a:endParaRPr lang="en-US" altLang="he-IL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 </a:t>
            </a:r>
          </a:p>
          <a:p>
            <a:pPr>
              <a:defRPr/>
            </a:pPr>
            <a:r>
              <a:rPr lang="en-US" dirty="0" smtClean="0"/>
              <a:t>www.shaytavor.com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>
                    <a:lumMod val="50000"/>
                  </a:schemeClr>
                </a:solidFill>
              </a:rPr>
              <a:t>שיטות</a:t>
            </a:r>
            <a:endParaRPr lang="en-US" altLang="he-IL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he-IL" altLang="he-IL" dirty="0" smtClean="0"/>
              <a:t>מחלקה יכולה להכיל שיטות.</a:t>
            </a:r>
          </a:p>
          <a:p>
            <a:r>
              <a:rPr lang="he-IL" altLang="he-IL" dirty="0" smtClean="0"/>
              <a:t>השיטות הן מה שהאובייקטים מהמחלקה יכולים לבצע (פונקציונליות).</a:t>
            </a:r>
          </a:p>
          <a:p>
            <a:r>
              <a:rPr lang="he-IL" altLang="he-IL" dirty="0" smtClean="0"/>
              <a:t>מבנה הגדרת השיטה:</a:t>
            </a:r>
            <a:endParaRPr lang="he-IL" altLang="he-IL" dirty="0"/>
          </a:p>
          <a:p>
            <a:pPr marL="0" indent="0" algn="l" rtl="0">
              <a:buNone/>
            </a:pPr>
            <a:r>
              <a:rPr lang="en-US" altLang="he-IL" dirty="0" smtClean="0"/>
              <a:t>	</a:t>
            </a:r>
            <a:endParaRPr lang="he-IL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4189879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Access </a:t>
            </a:r>
          </a:p>
          <a:p>
            <a:pPr algn="l" rtl="0"/>
            <a:r>
              <a:rPr lang="en-US" dirty="0" smtClean="0"/>
              <a:t>Modifier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4189879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Return Value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856296" y="4189879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Method’s Name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4189879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(Parameters List)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953000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Access </a:t>
            </a:r>
          </a:p>
          <a:p>
            <a:pPr algn="l" rtl="0"/>
            <a:r>
              <a:rPr lang="en-US" dirty="0" smtClean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1676400" y="1447800"/>
            <a:ext cx="1182304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Access Modifier</a:t>
            </a:r>
            <a:r>
              <a:rPr lang="he-IL" sz="2400" dirty="0" smtClean="0">
                <a:solidFill>
                  <a:schemeClr val="tx2"/>
                </a:solidFill>
              </a:rPr>
              <a:t> – מאפיין גישה – קובע מי רשאי להפעיל את השיטה.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Access </a:t>
            </a:r>
          </a:p>
          <a:p>
            <a:pPr algn="l" rtl="0"/>
            <a:r>
              <a:rPr lang="en-US" dirty="0" smtClean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2780095" y="1389965"/>
            <a:ext cx="1182304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Return Value</a:t>
            </a:r>
            <a:r>
              <a:rPr lang="he-IL" sz="2400" dirty="0" smtClean="0">
                <a:solidFill>
                  <a:schemeClr val="tx2"/>
                </a:solidFill>
              </a:rPr>
              <a:t> – ערך חוזר – לפעמים השיטה יכולה להחזיר תשובה כשהיא מסיימת לעבוד. ב-</a:t>
            </a:r>
            <a:r>
              <a:rPr lang="en-US" sz="2400" dirty="0" smtClean="0">
                <a:solidFill>
                  <a:schemeClr val="tx2"/>
                </a:solidFill>
              </a:rPr>
              <a:t>return value</a:t>
            </a:r>
            <a:r>
              <a:rPr lang="he-IL" sz="2400" dirty="0" smtClean="0">
                <a:solidFill>
                  <a:schemeClr val="tx2"/>
                </a:solidFill>
              </a:rPr>
              <a:t> נרשום את סוג הנתון שהשיטה מחזירה (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, double, long</a:t>
            </a:r>
            <a:r>
              <a:rPr lang="he-IL" sz="2400" dirty="0" smtClean="0">
                <a:solidFill>
                  <a:schemeClr val="tx2"/>
                </a:solidFill>
              </a:rPr>
              <a:t> וכו'). אם השיטה לא מחזירה תשובה, נרשום את המילה השמורה </a:t>
            </a:r>
            <a:r>
              <a:rPr lang="en-US" sz="2400" dirty="0" smtClean="0">
                <a:solidFill>
                  <a:schemeClr val="tx2"/>
                </a:solidFill>
              </a:rPr>
              <a:t>void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Access </a:t>
            </a:r>
          </a:p>
          <a:p>
            <a:pPr algn="l" rtl="0"/>
            <a:r>
              <a:rPr lang="en-US" dirty="0" smtClean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4001704" y="1361643"/>
            <a:ext cx="1182304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Method’s Name</a:t>
            </a:r>
            <a:r>
              <a:rPr lang="he-IL" sz="2400" dirty="0" smtClean="0">
                <a:solidFill>
                  <a:schemeClr val="tx2"/>
                </a:solidFill>
              </a:rPr>
              <a:t> – שם השיטה – שם שמתאר את תפקיד השיטה. כללי קביעת השמות הם כמו הכללים למשתנים. נהוג להתחיל שם של שיטה באות קטנה. רצוי ששם השיטה יהיה משמעותי ויביע את מה שהשיטה עושה.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Access </a:t>
            </a:r>
          </a:p>
          <a:p>
            <a:pPr algn="l" rtl="0"/>
            <a:r>
              <a:rPr lang="en-US" dirty="0" smtClean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57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5334000" y="1304859"/>
            <a:ext cx="2133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Parameters List</a:t>
            </a:r>
            <a:r>
              <a:rPr lang="he-IL" sz="2400" dirty="0" smtClean="0">
                <a:solidFill>
                  <a:schemeClr val="tx2"/>
                </a:solidFill>
              </a:rPr>
              <a:t> – רשימת פרמטרים – לפעמים השיטה יכולה לקבל נתונים לפני שהיא מתחילה לעבוד. נתונים אילו מפורטים ברשימת הפרמטרים. אם השיטה לא מקבלת פרמטרים, משאירים סוגריים ריקים.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1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Access </a:t>
            </a:r>
          </a:p>
          <a:p>
            <a:pPr algn="l" rtl="0"/>
            <a:r>
              <a:rPr lang="en-US" dirty="0" smtClean="0"/>
              <a:t>Modifier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934904" y="144780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Return Value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1447800"/>
            <a:ext cx="11823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Method’s Name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449504" y="1447800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(Parameters List)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791904" y="2210921"/>
            <a:ext cx="209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{</a:t>
            </a:r>
          </a:p>
          <a:p>
            <a:pPr algn="l" rtl="0"/>
            <a:r>
              <a:rPr lang="en-US" dirty="0" smtClean="0"/>
              <a:t>    Method’s Body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8" name="אליפסה 7"/>
          <p:cNvSpPr/>
          <p:nvPr/>
        </p:nvSpPr>
        <p:spPr>
          <a:xfrm>
            <a:off x="1524000" y="2133600"/>
            <a:ext cx="2133600" cy="1117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Method’s Body</a:t>
            </a:r>
            <a:r>
              <a:rPr lang="he-IL" sz="2400" dirty="0" smtClean="0">
                <a:solidFill>
                  <a:schemeClr val="tx2"/>
                </a:solidFill>
              </a:rPr>
              <a:t> – גוף השיטה – בתוך סוגריים מסולסלים אנחנו רושמים את הפקודות שהשיטה מבצעת.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3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10600" cy="556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Car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carNum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smtClean="0"/>
              <a:t>km, capacity;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public double fuel;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public void </a:t>
            </a:r>
            <a:r>
              <a:rPr lang="en-US" altLang="he-IL" sz="2800" dirty="0" err="1" smtClean="0"/>
              <a:t>printCarNum</a:t>
            </a:r>
            <a:r>
              <a:rPr lang="en-US" altLang="he-IL" sz="2800" dirty="0" smtClean="0"/>
              <a:t>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</a:t>
            </a:r>
            <a:r>
              <a:rPr lang="en-US" altLang="he-IL" sz="2800" dirty="0" err="1" smtClean="0"/>
              <a:t>System.out.println</a:t>
            </a:r>
            <a:r>
              <a:rPr lang="en-US" altLang="he-IL" sz="2800" dirty="0" smtClean="0"/>
              <a:t>(“Car Number: “ + </a:t>
            </a:r>
            <a:r>
              <a:rPr lang="en-US" altLang="he-IL" sz="2800" dirty="0" err="1" smtClean="0"/>
              <a:t>carNum</a:t>
            </a:r>
            <a:r>
              <a:rPr lang="en-US" altLang="he-IL" sz="2800" dirty="0" smtClean="0"/>
              <a:t>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</a:t>
            </a:r>
            <a:r>
              <a:rPr lang="en-US" altLang="he-IL" sz="2800" dirty="0" smtClean="0"/>
              <a:t>  }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10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public class Car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 smtClean="0"/>
              <a:t>{</a:t>
            </a:r>
            <a:endParaRPr lang="en-US" altLang="he-IL" sz="2400" dirty="0"/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 smtClean="0"/>
              <a:t>   public void </a:t>
            </a:r>
            <a:r>
              <a:rPr lang="en-US" altLang="he-IL" sz="2400" dirty="0" err="1" smtClean="0"/>
              <a:t>printCarNum</a:t>
            </a:r>
            <a:r>
              <a:rPr lang="en-US" altLang="he-IL" sz="2400" dirty="0" smtClean="0"/>
              <a:t>()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 smtClean="0"/>
              <a:t>   {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 smtClean="0"/>
              <a:t>  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(“Car Number: “ + </a:t>
            </a:r>
            <a:r>
              <a:rPr lang="en-US" altLang="he-IL" sz="2400" dirty="0" err="1" smtClean="0"/>
              <a:t>carNum</a:t>
            </a:r>
            <a:r>
              <a:rPr lang="en-US" altLang="he-IL" sz="2400" dirty="0" smtClean="0"/>
              <a:t>);</a:t>
            </a:r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 </a:t>
            </a:r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>
              <a:spcBef>
                <a:spcPts val="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735" y="3330575"/>
            <a:ext cx="85344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class </a:t>
            </a:r>
            <a:r>
              <a:rPr lang="en-US" sz="2800" dirty="0" err="1" smtClean="0"/>
              <a:t>Testet</a:t>
            </a:r>
            <a:r>
              <a:rPr lang="en-US" sz="2800" dirty="0" smtClean="0"/>
              <a:t> {</a:t>
            </a:r>
          </a:p>
          <a:p>
            <a:pPr algn="l" rtl="0"/>
            <a:r>
              <a:rPr lang="en-US" sz="2800" dirty="0" smtClean="0"/>
              <a:t>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Car c = new Car();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	</a:t>
            </a:r>
            <a:r>
              <a:rPr lang="en-US" sz="2800" dirty="0" err="1" smtClean="0">
                <a:solidFill>
                  <a:schemeClr val="tx2"/>
                </a:solidFill>
              </a:rPr>
              <a:t>c.printCarNum</a:t>
            </a:r>
            <a:r>
              <a:rPr lang="en-US" sz="2800" dirty="0" smtClean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}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4648200"/>
            <a:ext cx="2438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קריאה לשיטה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תרגיל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הוסיפו למחלקה </a:t>
            </a:r>
            <a:r>
              <a:rPr lang="en-US" dirty="0" smtClean="0"/>
              <a:t>Car</a:t>
            </a:r>
            <a:r>
              <a:rPr lang="he-IL" dirty="0" smtClean="0"/>
              <a:t> שיטה שחתימתה – </a:t>
            </a:r>
          </a:p>
          <a:p>
            <a:pPr marL="0" indent="0" algn="l" rtl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printDetails</a:t>
            </a:r>
            <a:r>
              <a:rPr lang="en-US" dirty="0" smtClean="0"/>
              <a:t>()</a:t>
            </a:r>
          </a:p>
          <a:p>
            <a:r>
              <a:rPr lang="he-IL" dirty="0" smtClean="0"/>
              <a:t>השיטה תדפיס על המסך את פרטי המכונית, מופרדים בפסיקים.</a:t>
            </a:r>
          </a:p>
          <a:p>
            <a:r>
              <a:rPr lang="he-IL" dirty="0" smtClean="0"/>
              <a:t>כתבו ב-</a:t>
            </a:r>
            <a:r>
              <a:rPr lang="en-US" dirty="0" smtClean="0"/>
              <a:t>main</a:t>
            </a:r>
            <a:r>
              <a:rPr lang="he-IL" dirty="0" smtClean="0"/>
              <a:t> קוד שקורא לשיטה.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53200" y="381000"/>
            <a:ext cx="220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פתרון: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2400"/>
            <a:ext cx="85344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double fuel;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  public void </a:t>
            </a:r>
            <a:r>
              <a:rPr lang="en-US" sz="2400" dirty="0" err="1" smtClean="0"/>
              <a:t>printDetails</a:t>
            </a:r>
            <a:r>
              <a:rPr lang="en-US" sz="2400" dirty="0" smtClean="0"/>
              <a:t>()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carNum</a:t>
            </a:r>
            <a:r>
              <a:rPr lang="en-US" sz="2400" dirty="0" smtClean="0"/>
              <a:t> + “,  ” + km + “, “ + 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   fuel + “, “ + capacity);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674487"/>
            <a:ext cx="86106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c.carNum</a:t>
            </a:r>
            <a:r>
              <a:rPr lang="en-US" sz="2400" dirty="0" smtClean="0"/>
              <a:t> = 123;</a:t>
            </a:r>
          </a:p>
          <a:p>
            <a:pPr algn="l" rtl="0"/>
            <a:r>
              <a:rPr lang="en-US" sz="2400" dirty="0"/>
              <a:t>	</a:t>
            </a:r>
            <a:endParaRPr lang="en-US" sz="2400" dirty="0" smtClean="0"/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c.printDetails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cxnSp>
        <p:nvCxnSpPr>
          <p:cNvPr id="9" name="מחבר ישר 8"/>
          <p:cNvCxnSpPr/>
          <p:nvPr/>
        </p:nvCxnSpPr>
        <p:spPr>
          <a:xfrm>
            <a:off x="152400" y="3568720"/>
            <a:ext cx="86868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>
                    <a:lumMod val="50000"/>
                  </a:schemeClr>
                </a:solidFill>
              </a:rPr>
              <a:t>הגדרת מחלקה</a:t>
            </a:r>
            <a:endParaRPr lang="en-US" altLang="he-IL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הגדרת מחלקה נעשית ע"י המילה השמורה </a:t>
            </a:r>
            <a:r>
              <a:rPr lang="en-US" altLang="he-IL" dirty="0" smtClean="0"/>
              <a:t>class</a:t>
            </a:r>
            <a:r>
              <a:rPr lang="he-IL" altLang="he-IL" dirty="0" smtClean="0"/>
              <a:t>:</a:t>
            </a:r>
            <a:endParaRPr lang="en-US" altLang="he-IL" dirty="0" smtClean="0"/>
          </a:p>
          <a:p>
            <a:pPr algn="l" rtl="0">
              <a:buFontTx/>
              <a:buNone/>
            </a:pPr>
            <a:r>
              <a:rPr lang="en-US" altLang="he-IL" dirty="0" smtClean="0"/>
              <a:t>public class Car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}</a:t>
            </a:r>
          </a:p>
          <a:p>
            <a:r>
              <a:rPr lang="he-IL" altLang="he-IL" dirty="0" smtClean="0"/>
              <a:t>המחלקה תשמר בקובץ בשם </a:t>
            </a:r>
            <a:r>
              <a:rPr lang="en-US" altLang="he-IL" dirty="0" smtClean="0"/>
              <a:t>Car.java</a:t>
            </a:r>
            <a:r>
              <a:rPr lang="he-IL" altLang="he-IL" dirty="0" smtClean="0"/>
              <a:t>.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10600" cy="556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Car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carNum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smtClean="0"/>
              <a:t>km, capacity;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public double fuel;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public void refuel(double amount)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</a:t>
            </a:r>
            <a:r>
              <a:rPr lang="en-US" altLang="he-IL" sz="2800" dirty="0" smtClean="0"/>
              <a:t>fuel += amount;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</a:t>
            </a:r>
            <a:r>
              <a:rPr lang="en-US" altLang="he-IL" sz="2800" dirty="0" smtClean="0"/>
              <a:t>  }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1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c.refuel</a:t>
            </a:r>
            <a:r>
              <a:rPr lang="en-US" sz="2400" dirty="0" smtClean="0"/>
              <a:t>(a);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416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c.refuel</a:t>
            </a:r>
            <a:r>
              <a:rPr lang="en-US" sz="2400" dirty="0" smtClean="0"/>
              <a:t>(a);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cxnSp>
        <p:nvCxnSpPr>
          <p:cNvPr id="7" name="מחבר ישר 6"/>
          <p:cNvCxnSpPr/>
          <p:nvPr/>
        </p:nvCxnSpPr>
        <p:spPr>
          <a:xfrm>
            <a:off x="1371600" y="4343400"/>
            <a:ext cx="1447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91400" y="12192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chemeClr val="tx2"/>
                </a:solidFill>
              </a:rPr>
              <a:t>refuel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בקריאה לשיטה נפתח מרחב זיכרון חדש עבור השיטה. מרחב זיכרון זה ישמש את השיטה לצורך עבודתה, וימחק ברגע שהיא תסיים לפעול.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c.refuel</a:t>
            </a:r>
            <a:r>
              <a:rPr lang="en-US" sz="2400" dirty="0" smtClean="0"/>
              <a:t>(a);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cxnSp>
        <p:nvCxnSpPr>
          <p:cNvPr id="7" name="מחבר ישר 6"/>
          <p:cNvCxnSpPr/>
          <p:nvPr/>
        </p:nvCxnSpPr>
        <p:spPr>
          <a:xfrm>
            <a:off x="3124200" y="990600"/>
            <a:ext cx="2057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91400" y="12192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chemeClr val="tx2"/>
                </a:solidFill>
              </a:rPr>
              <a:t>refuel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לפי חתימת השיטה, מוגדר משתנה חדש עבור כל פרמטר שמופיע ברשימת הפרמטרים.</a:t>
            </a:r>
            <a:endParaRPr lang="he-IL" sz="2400" dirty="0">
              <a:solidFill>
                <a:schemeClr val="tx2"/>
              </a:solidFill>
            </a:endParaRPr>
          </a:p>
        </p:txBody>
      </p:sp>
      <p:cxnSp>
        <p:nvCxnSpPr>
          <p:cNvPr id="6" name="מחבר ישר 5"/>
          <p:cNvCxnSpPr/>
          <p:nvPr/>
        </p:nvCxnSpPr>
        <p:spPr>
          <a:xfrm>
            <a:off x="7239000" y="2057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722923"/>
            <a:ext cx="914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amount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031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c.refuel</a:t>
            </a:r>
            <a:r>
              <a:rPr lang="en-US" sz="2400" dirty="0" smtClean="0"/>
              <a:t>(a);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91400" y="12192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chemeClr val="tx2"/>
                </a:solidFill>
              </a:rPr>
              <a:t>refuel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לפי הקריאה לשיטה, הפרמטר שמועבר בקריאה </a:t>
            </a:r>
            <a:r>
              <a:rPr lang="he-IL" sz="2400" b="1" dirty="0" smtClean="0">
                <a:solidFill>
                  <a:schemeClr val="tx2"/>
                </a:solidFill>
              </a:rPr>
              <a:t>מועתק</a:t>
            </a:r>
            <a:r>
              <a:rPr lang="he-IL" sz="2400" dirty="0" smtClean="0">
                <a:solidFill>
                  <a:schemeClr val="tx2"/>
                </a:solidFill>
              </a:rPr>
              <a:t> לפרמטר ברשימת הפרמטרים (לפי הסדר).</a:t>
            </a:r>
          </a:p>
        </p:txBody>
      </p:sp>
      <p:cxnSp>
        <p:nvCxnSpPr>
          <p:cNvPr id="6" name="מחבר ישר 5"/>
          <p:cNvCxnSpPr/>
          <p:nvPr/>
        </p:nvCxnSpPr>
        <p:spPr>
          <a:xfrm>
            <a:off x="7239000" y="2057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722923"/>
            <a:ext cx="914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amount</a:t>
            </a:r>
            <a:endParaRPr lang="he-IL" sz="1600" dirty="0"/>
          </a:p>
        </p:txBody>
      </p:sp>
      <p:sp>
        <p:nvSpPr>
          <p:cNvPr id="3" name="אליפסה 2"/>
          <p:cNvSpPr/>
          <p:nvPr/>
        </p:nvSpPr>
        <p:spPr>
          <a:xfrm>
            <a:off x="2362200" y="3886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7239000" y="173455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20.0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60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c.refuel</a:t>
            </a:r>
            <a:r>
              <a:rPr lang="en-US" sz="2400" dirty="0" smtClean="0"/>
              <a:t>(a);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91400" y="12192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chemeClr val="tx2"/>
                </a:solidFill>
              </a:rPr>
              <a:t>refuel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כעת קוד השיטה מתבצע וה-</a:t>
            </a:r>
            <a:r>
              <a:rPr lang="en-US" sz="2400" dirty="0" smtClean="0">
                <a:solidFill>
                  <a:schemeClr val="tx2"/>
                </a:solidFill>
              </a:rPr>
              <a:t>main</a:t>
            </a:r>
            <a:r>
              <a:rPr lang="he-IL" sz="2400" dirty="0" smtClean="0">
                <a:solidFill>
                  <a:schemeClr val="tx2"/>
                </a:solidFill>
              </a:rPr>
              <a:t> ממתין לסיום השיטה.</a:t>
            </a:r>
          </a:p>
        </p:txBody>
      </p:sp>
      <p:cxnSp>
        <p:nvCxnSpPr>
          <p:cNvPr id="6" name="מחבר ישר 5"/>
          <p:cNvCxnSpPr/>
          <p:nvPr/>
        </p:nvCxnSpPr>
        <p:spPr>
          <a:xfrm>
            <a:off x="7239000" y="2057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722923"/>
            <a:ext cx="914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amount</a:t>
            </a:r>
            <a:endParaRPr lang="he-IL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173455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20.0</a:t>
            </a:r>
            <a:endParaRPr lang="he-IL" dirty="0"/>
          </a:p>
        </p:txBody>
      </p:sp>
      <p:cxnSp>
        <p:nvCxnSpPr>
          <p:cNvPr id="12" name="מחבר ישר 11"/>
          <p:cNvCxnSpPr/>
          <p:nvPr/>
        </p:nvCxnSpPr>
        <p:spPr>
          <a:xfrm>
            <a:off x="1371600" y="1371600"/>
            <a:ext cx="2133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70866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c.refuel</a:t>
            </a:r>
            <a:r>
              <a:rPr lang="en-US" sz="2400" dirty="0" smtClean="0"/>
              <a:t>(a);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8" name="מלבן 7"/>
          <p:cNvSpPr/>
          <p:nvPr/>
        </p:nvSpPr>
        <p:spPr>
          <a:xfrm>
            <a:off x="7239000" y="1722923"/>
            <a:ext cx="1143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91400" y="12192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chemeClr val="tx2"/>
                </a:solidFill>
              </a:rPr>
              <a:t>refuel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920539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כאשר השיטה מסיימת את פעולתה, מרחב הזיכרון שלה משתחרר והשליטה חוזרת חזרה ל-</a:t>
            </a:r>
            <a:r>
              <a:rPr lang="en-US" sz="2400" dirty="0" smtClean="0">
                <a:solidFill>
                  <a:schemeClr val="tx2"/>
                </a:solidFill>
              </a:rPr>
              <a:t>main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6" name="מחבר ישר 5"/>
          <p:cNvCxnSpPr/>
          <p:nvPr/>
        </p:nvCxnSpPr>
        <p:spPr>
          <a:xfrm>
            <a:off x="7239000" y="2057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722923"/>
            <a:ext cx="914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amount</a:t>
            </a:r>
            <a:endParaRPr lang="he-IL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173455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20.0</a:t>
            </a:r>
            <a:endParaRPr lang="he-IL" dirty="0"/>
          </a:p>
        </p:txBody>
      </p:sp>
      <p:sp>
        <p:nvSpPr>
          <p:cNvPr id="3" name="חץ ימינה 2"/>
          <p:cNvSpPr/>
          <p:nvPr/>
        </p:nvSpPr>
        <p:spPr>
          <a:xfrm rot="10800000">
            <a:off x="914400" y="1512332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3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5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fuel += a;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c.refuel</a:t>
            </a:r>
            <a:r>
              <a:rPr lang="en-US" sz="2400" dirty="0" smtClean="0"/>
              <a:t>(a);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1143000"/>
            <a:ext cx="3124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rgbClr val="FF0000"/>
                </a:solidFill>
              </a:rPr>
              <a:t>שגיאת קומפילציה, המשתנה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he-IL" sz="2000" dirty="0" smtClean="0">
                <a:solidFill>
                  <a:srgbClr val="FF0000"/>
                </a:solidFill>
              </a:rPr>
              <a:t> אינו מוכר בגבולות השיטה.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double amount = 20.0;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c.refuel</a:t>
            </a:r>
            <a:r>
              <a:rPr lang="en-US" sz="2400" dirty="0" smtClean="0">
                <a:solidFill>
                  <a:schemeClr val="tx2"/>
                </a:solidFill>
              </a:rPr>
              <a:t>(amount);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35052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חוקי, ה-</a:t>
            </a:r>
            <a:r>
              <a:rPr lang="en-US" sz="2000" dirty="0" smtClean="0">
                <a:solidFill>
                  <a:schemeClr val="tx2"/>
                </a:solidFill>
              </a:rPr>
              <a:t>main</a:t>
            </a:r>
            <a:r>
              <a:rPr lang="he-IL" sz="2000" dirty="0" smtClean="0">
                <a:solidFill>
                  <a:schemeClr val="tx2"/>
                </a:solidFill>
              </a:rPr>
              <a:t> והשיטה נמצאים במרחבי זיכרון שונים ולכן אין התנגשות שמות בניהם.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amount = 10.0;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c.refuel</a:t>
            </a:r>
            <a:r>
              <a:rPr lang="en-US" sz="2400" dirty="0" smtClean="0"/>
              <a:t>(a);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2400" dirty="0" smtClean="0">
                <a:solidFill>
                  <a:schemeClr val="tx2"/>
                </a:solidFill>
              </a:rPr>
              <a:t>(a);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41910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יודפס הערך 20.0. השינויים שהשיטה ביצעה בפרמטרים לא משפיעים על המקור.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81516"/>
            <a:ext cx="518723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>
                    <a:lumMod val="50000"/>
                  </a:schemeClr>
                </a:solidFill>
              </a:rPr>
              <a:t>יצירת אובייקט (מופע) מהמחלקה:</a:t>
            </a:r>
            <a:endParaRPr lang="he-IL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153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public class Tester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smtClean="0"/>
              <a:t>Car c = new Car();</a:t>
            </a:r>
            <a:endParaRPr lang="en-US" altLang="he-IL" sz="2800" dirty="0"/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c.refuel</a:t>
            </a:r>
            <a:r>
              <a:rPr lang="en-US" sz="2400" dirty="0" smtClean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3810000"/>
            <a:ext cx="3352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rgbClr val="FF0000"/>
                </a:solidFill>
              </a:rPr>
              <a:t>שגיאת קומפילציה, השיטה מצפה לקבל פרמטר אחד.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4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fuel += amount;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a = 20.0;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c.refuel</a:t>
            </a:r>
            <a:r>
              <a:rPr lang="en-US" sz="2400" dirty="0" smtClean="0">
                <a:solidFill>
                  <a:schemeClr val="tx2"/>
                </a:solidFill>
              </a:rPr>
              <a:t>(20, 30);</a:t>
            </a:r>
          </a:p>
          <a:p>
            <a:pPr algn="l" rtl="0"/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3810000"/>
            <a:ext cx="3352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rgbClr val="FF0000"/>
                </a:solidFill>
              </a:rPr>
              <a:t>שגיאת קומפילציה, השיטה מצפה לקבל פרמטר אחד.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תרגיל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תקנו את השיטה </a:t>
            </a:r>
            <a:r>
              <a:rPr lang="en-US" dirty="0" smtClean="0"/>
              <a:t>refuel</a:t>
            </a:r>
            <a:r>
              <a:rPr lang="he-IL" dirty="0" smtClean="0"/>
              <a:t> כך שלא תאפשר תדלוק של מעבר לקיבולת </a:t>
            </a:r>
            <a:r>
              <a:rPr lang="he-IL" dirty="0" err="1" smtClean="0"/>
              <a:t>המיכל</a:t>
            </a:r>
            <a:r>
              <a:rPr lang="he-IL" dirty="0" smtClean="0"/>
              <a:t>, וגם לא תאפשר קלט לא חוקי (שלילי).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53200" y="381000"/>
            <a:ext cx="220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פתרון: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8534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double fuel;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  public void refuel(double amount)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if(amount &gt; 0) {</a:t>
            </a:r>
          </a:p>
          <a:p>
            <a:pPr algn="l" rtl="0"/>
            <a:r>
              <a:rPr lang="en-US" sz="2400" dirty="0"/>
              <a:t>	 </a:t>
            </a:r>
            <a:r>
              <a:rPr lang="en-US" sz="2400" dirty="0" smtClean="0"/>
              <a:t>   fuel += amount;</a:t>
            </a:r>
          </a:p>
          <a:p>
            <a:pPr algn="l" rtl="0"/>
            <a:r>
              <a:rPr lang="en-US" sz="2400" dirty="0"/>
              <a:t>	 </a:t>
            </a:r>
            <a:r>
              <a:rPr lang="en-US" sz="2400" dirty="0" smtClean="0"/>
              <a:t>   if(fuel &gt; capacity)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	fuel = capacity;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26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תרגיל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הוסיפו למחלקה </a:t>
            </a:r>
            <a:r>
              <a:rPr lang="en-US" dirty="0" smtClean="0"/>
              <a:t>Car</a:t>
            </a:r>
            <a:r>
              <a:rPr lang="he-IL" dirty="0" smtClean="0"/>
              <a:t> תכונה קבועה בשם </a:t>
            </a:r>
            <a:r>
              <a:rPr lang="en-US" dirty="0" smtClean="0"/>
              <a:t>KM_LITRE</a:t>
            </a:r>
            <a:r>
              <a:rPr lang="he-IL" dirty="0" smtClean="0"/>
              <a:t> שתייצג את כמות הקילומטרים שהרכב נוסע עבור ליטר דלק.</a:t>
            </a:r>
          </a:p>
          <a:p>
            <a:r>
              <a:rPr lang="he-IL" dirty="0" smtClean="0"/>
              <a:t>הוסיפו למחלקה שיטה שחתימתה – </a:t>
            </a:r>
          </a:p>
          <a:p>
            <a:pPr marL="0" indent="0" algn="l" rtl="0">
              <a:buNone/>
            </a:pPr>
            <a:r>
              <a:rPr lang="en-US" dirty="0" smtClean="0"/>
              <a:t>public void drive(</a:t>
            </a:r>
            <a:r>
              <a:rPr lang="en-US" dirty="0" err="1" smtClean="0"/>
              <a:t>int</a:t>
            </a:r>
            <a:r>
              <a:rPr lang="en-US" dirty="0" smtClean="0"/>
              <a:t> km)</a:t>
            </a:r>
          </a:p>
          <a:p>
            <a:pPr marL="0" indent="0" algn="r">
              <a:buNone/>
            </a:pPr>
            <a:r>
              <a:rPr lang="he-IL" dirty="0" smtClean="0"/>
              <a:t>השיטה תקבל מספר קילומטרים שהרכב צריך לנסוע, ותבצע את הנסיעה, תוך הקטנת כמות הדלק והגדלת כמות הקילומטרים.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10600" cy="556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Car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carNum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smtClean="0"/>
              <a:t>km, capacity;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public double fuel;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public double </a:t>
            </a:r>
            <a:r>
              <a:rPr lang="en-US" altLang="he-IL" sz="2800" dirty="0" err="1" smtClean="0"/>
              <a:t>requiredFull</a:t>
            </a:r>
            <a:r>
              <a:rPr lang="en-US" altLang="he-IL" sz="2800" dirty="0" smtClean="0"/>
              <a:t>()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	</a:t>
            </a:r>
            <a:r>
              <a:rPr lang="en-US" altLang="he-IL" sz="2800" dirty="0" smtClean="0"/>
              <a:t>return capacity – fuel;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</a:t>
            </a:r>
            <a:r>
              <a:rPr lang="en-US" altLang="he-IL" sz="2800" dirty="0" smtClean="0"/>
              <a:t>  }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6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double </a:t>
            </a:r>
            <a:r>
              <a:rPr lang="en-US" sz="2400" dirty="0" err="1" smtClean="0"/>
              <a:t>requiredFull</a:t>
            </a:r>
            <a:r>
              <a:rPr lang="en-US" sz="2400" dirty="0" smtClean="0"/>
              <a:t>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/>
              <a:t>return capacity – fuel;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needed;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needed = </a:t>
            </a:r>
            <a:r>
              <a:rPr lang="en-US" sz="2400" dirty="0" err="1" smtClean="0">
                <a:solidFill>
                  <a:schemeClr val="tx2"/>
                </a:solidFill>
              </a:rPr>
              <a:t>c.requiredFull</a:t>
            </a:r>
            <a:r>
              <a:rPr lang="en-US" sz="2400" dirty="0" smtClean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c.requiredFull</a:t>
            </a:r>
            <a:r>
              <a:rPr lang="en-US" sz="2400" dirty="0" smtClean="0">
                <a:solidFill>
                  <a:schemeClr val="tx2"/>
                </a:solidFill>
              </a:rPr>
              <a:t>());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c.requiredFull</a:t>
            </a:r>
            <a:r>
              <a:rPr lang="en-US" sz="2400" dirty="0" smtClean="0">
                <a:solidFill>
                  <a:schemeClr val="tx2"/>
                </a:solidFill>
              </a:rPr>
              <a:t>();</a:t>
            </a:r>
          </a:p>
          <a:p>
            <a:pPr algn="l" rtl="0"/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901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double </a:t>
            </a:r>
            <a:r>
              <a:rPr lang="en-US" sz="2400" dirty="0" err="1" smtClean="0"/>
              <a:t>requiredFull</a:t>
            </a:r>
            <a:r>
              <a:rPr lang="en-US" sz="2400" dirty="0" smtClean="0"/>
              <a:t>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/>
              <a:t>return capacity – fuel;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needed;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/>
              <a:t>needed = </a:t>
            </a:r>
            <a:r>
              <a:rPr lang="en-US" sz="2400" dirty="0" err="1" smtClean="0"/>
              <a:t>c.requiredFull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8100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rgbClr val="FF0000"/>
                </a:solidFill>
              </a:rPr>
              <a:t>שגיאת קומפילציה, השיטה מחזירה </a:t>
            </a:r>
            <a:r>
              <a:rPr lang="en-US" sz="2000" dirty="0" smtClean="0">
                <a:solidFill>
                  <a:srgbClr val="FF0000"/>
                </a:solidFill>
              </a:rPr>
              <a:t>double</a:t>
            </a:r>
            <a:r>
              <a:rPr lang="he-IL" sz="2000" dirty="0" smtClean="0">
                <a:solidFill>
                  <a:srgbClr val="FF0000"/>
                </a:solidFill>
              </a:rPr>
              <a:t>, לא ניתן להציב ל-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 smtClean="0">
                <a:solidFill>
                  <a:srgbClr val="FF0000"/>
                </a:solidFill>
              </a:rPr>
              <a:t>ללא המרה.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requiredFull</a:t>
            </a:r>
            <a:r>
              <a:rPr lang="en-US" sz="2400" dirty="0" smtClean="0"/>
              <a:t>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/>
              <a:t>return capacity – fuel;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needed;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/>
              <a:t>needed = </a:t>
            </a:r>
            <a:r>
              <a:rPr lang="en-US" sz="2400" dirty="0" err="1" smtClean="0"/>
              <a:t>c.requiredFull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6096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rgbClr val="FF0000"/>
                </a:solidFill>
              </a:rPr>
              <a:t>שגיאת קומפילציה, השיטה מחזירה נתון ולכן לא יכולה להצהיר שהיא לא מחזירה כלום.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2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60198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requiredFull</a:t>
            </a:r>
            <a:r>
              <a:rPr lang="en-US" sz="2400" dirty="0" smtClean="0"/>
              <a:t>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/>
              <a:t>return capacity – fuel;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	Car c = new Car();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double needed;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/>
              <a:t>needed = </a:t>
            </a:r>
            <a:r>
              <a:rPr lang="en-US" sz="2400" dirty="0" err="1" smtClean="0"/>
              <a:t>c.requiredFull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609600"/>
            <a:ext cx="3352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rgbClr val="FF0000"/>
                </a:solidFill>
              </a:rPr>
              <a:t>שגיאת קומפילציה, השיטה מחזירה מספר ממשי, ולכן לא יכולה להצהיר שהיא מחזירה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he-IL" sz="2000" dirty="0" smtClean="0">
                <a:solidFill>
                  <a:srgbClr val="FF0000"/>
                </a:solidFill>
              </a:rPr>
              <a:t>.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7620000" y="762000"/>
            <a:ext cx="838200" cy="2590800"/>
            <a:chOff x="7620000" y="762000"/>
            <a:chExt cx="838200" cy="2590800"/>
          </a:xfrm>
        </p:grpSpPr>
        <p:sp>
          <p:nvSpPr>
            <p:cNvPr id="16388" name="Line 5"/>
            <p:cNvSpPr>
              <a:spLocks noChangeShapeType="1"/>
            </p:cNvSpPr>
            <p:nvPr/>
          </p:nvSpPr>
          <p:spPr bwMode="auto">
            <a:xfrm>
              <a:off x="7620000" y="7620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89" name="Line 6"/>
            <p:cNvSpPr>
              <a:spLocks noChangeShapeType="1"/>
            </p:cNvSpPr>
            <p:nvPr/>
          </p:nvSpPr>
          <p:spPr bwMode="auto">
            <a:xfrm>
              <a:off x="8458200" y="7620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0" name="Line 7"/>
            <p:cNvSpPr>
              <a:spLocks noChangeShapeType="1"/>
            </p:cNvSpPr>
            <p:nvPr/>
          </p:nvSpPr>
          <p:spPr bwMode="auto">
            <a:xfrm>
              <a:off x="7620000" y="121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1" name="Line 8"/>
            <p:cNvSpPr>
              <a:spLocks noChangeShapeType="1"/>
            </p:cNvSpPr>
            <p:nvPr/>
          </p:nvSpPr>
          <p:spPr bwMode="auto">
            <a:xfrm>
              <a:off x="7620000" y="160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2" name="Line 9"/>
            <p:cNvSpPr>
              <a:spLocks noChangeShapeType="1"/>
            </p:cNvSpPr>
            <p:nvPr/>
          </p:nvSpPr>
          <p:spPr bwMode="auto">
            <a:xfrm>
              <a:off x="7620000" y="2057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3" name="Line 10"/>
            <p:cNvSpPr>
              <a:spLocks noChangeShapeType="1"/>
            </p:cNvSpPr>
            <p:nvPr/>
          </p:nvSpPr>
          <p:spPr bwMode="auto">
            <a:xfrm>
              <a:off x="7620000" y="2514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7620000" y="2971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c</a:t>
            </a:r>
            <a:endParaRPr lang="en-US" altLang="he-IL" dirty="0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486400" y="9906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771147" y="597568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Car</a:t>
            </a:r>
            <a:endParaRPr lang="en-US" altLang="he-IL" dirty="0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 flipV="1">
            <a:off x="6629400" y="1143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5438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400800" y="76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16401" name="Text Box 24"/>
          <p:cNvSpPr txBox="1">
            <a:spLocks noChangeArrowheads="1"/>
          </p:cNvSpPr>
          <p:nvPr/>
        </p:nvSpPr>
        <p:spPr bwMode="auto">
          <a:xfrm>
            <a:off x="7162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מחסנית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16402" name="Text Box 25"/>
          <p:cNvSpPr txBox="1">
            <a:spLocks noChangeArrowheads="1"/>
          </p:cNvSpPr>
          <p:nvPr/>
        </p:nvSpPr>
        <p:spPr bwMode="auto">
          <a:xfrm>
            <a:off x="304800" y="11430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 smtClean="0"/>
              <a:t>Car c </a:t>
            </a:r>
            <a:r>
              <a:rPr lang="en-US" altLang="he-IL" sz="2800" dirty="0"/>
              <a:t>= new </a:t>
            </a:r>
            <a:r>
              <a:rPr lang="en-US" altLang="he-IL" sz="2800" dirty="0" smtClean="0"/>
              <a:t>Car();</a:t>
            </a:r>
            <a:endParaRPr lang="en-US" altLang="he-IL" sz="2800" dirty="0"/>
          </a:p>
        </p:txBody>
      </p:sp>
      <p:sp>
        <p:nvSpPr>
          <p:cNvPr id="7194" name="AutoShape 26"/>
          <p:cNvSpPr>
            <a:spLocks/>
          </p:cNvSpPr>
          <p:nvPr/>
        </p:nvSpPr>
        <p:spPr bwMode="auto">
          <a:xfrm rot="-5400000">
            <a:off x="723900" y="1333500"/>
            <a:ext cx="228600" cy="914400"/>
          </a:xfrm>
          <a:prstGeom prst="leftBrace">
            <a:avLst>
              <a:gd name="adj1" fmla="val 61111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324507" y="1835944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>
                    <a:lumMod val="50000"/>
                  </a:schemeClr>
                </a:solidFill>
              </a:rPr>
              <a:t>מחסנית</a:t>
            </a:r>
            <a:endParaRPr lang="en-US" altLang="he-IL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196" name="AutoShape 28"/>
          <p:cNvSpPr>
            <a:spLocks/>
          </p:cNvSpPr>
          <p:nvPr/>
        </p:nvSpPr>
        <p:spPr bwMode="auto">
          <a:xfrm rot="-5400000">
            <a:off x="2334986" y="970529"/>
            <a:ext cx="228600" cy="1654629"/>
          </a:xfrm>
          <a:prstGeom prst="leftBrace">
            <a:avLst>
              <a:gd name="adj1" fmla="val 86111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1970972" y="1835944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>
                    <a:lumMod val="50000"/>
                  </a:schemeClr>
                </a:solidFill>
              </a:rPr>
              <a:t>ערימה</a:t>
            </a:r>
            <a:endParaRPr lang="en-US" altLang="he-IL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1447800" y="1531144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5257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chemeClr val="tx2"/>
                </a:solidFill>
              </a:rPr>
              <a:t>ערימה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304800" y="2667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 smtClean="0"/>
              <a:t>Car c2;</a:t>
            </a:r>
            <a:endParaRPr lang="en-US" altLang="he-IL" sz="2800" dirty="0"/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8458200" y="2590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c2</a:t>
            </a:r>
            <a:endParaRPr lang="en-US" altLang="he-IL" dirty="0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7543800" y="2590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null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304800" y="3505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new </a:t>
            </a:r>
            <a:r>
              <a:rPr lang="en-US" altLang="he-IL" sz="2800" dirty="0" smtClean="0"/>
              <a:t>Car();</a:t>
            </a:r>
            <a:endParaRPr lang="en-US" altLang="he-IL" sz="2800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5486400" y="35814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5818472" y="3200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Car</a:t>
            </a:r>
            <a:endParaRPr lang="en-US" altLang="he-IL" dirty="0"/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6400800" y="3352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2000</a:t>
            </a:r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5029200" y="3048000"/>
            <a:ext cx="20574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466272" y="4572000"/>
            <a:ext cx="4267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ה- </a:t>
            </a:r>
            <a:r>
              <a:rPr lang="en-US" sz="2400" dirty="0" smtClean="0">
                <a:solidFill>
                  <a:schemeClr val="tx2"/>
                </a:solidFill>
              </a:rPr>
              <a:t>garbage collector</a:t>
            </a:r>
            <a:r>
              <a:rPr lang="he-IL" sz="2400" dirty="0" smtClean="0">
                <a:solidFill>
                  <a:schemeClr val="tx2"/>
                </a:solidFill>
              </a:rPr>
              <a:t> הוא תהליך שרץ ברקע ומשחרר קטעי זיכרון שאף אחד לא מצביע עליהם.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2" grpId="0" animBg="1"/>
      <p:bldP spid="7183" grpId="0"/>
      <p:bldP spid="7189" grpId="0"/>
      <p:bldP spid="7190" grpId="0"/>
      <p:bldP spid="16401" grpId="0"/>
      <p:bldP spid="7194" grpId="0" animBg="1"/>
      <p:bldP spid="7195" grpId="0"/>
      <p:bldP spid="7196" grpId="0" animBg="1"/>
      <p:bldP spid="7197" grpId="0"/>
      <p:bldP spid="7199" grpId="0"/>
      <p:bldP spid="7201" grpId="0"/>
      <p:bldP spid="7202" grpId="0"/>
      <p:bldP spid="7203" grpId="0"/>
      <p:bldP spid="7204" grpId="0"/>
      <p:bldP spid="7205" grpId="0" animBg="1"/>
      <p:bldP spid="7206" grpId="0"/>
      <p:bldP spid="720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תרגיל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הוסיפו למחלקה </a:t>
            </a:r>
            <a:r>
              <a:rPr lang="en-US" dirty="0" smtClean="0"/>
              <a:t>Car</a:t>
            </a:r>
            <a:r>
              <a:rPr lang="he-IL" dirty="0" smtClean="0"/>
              <a:t> שיטה שחתימתה – </a:t>
            </a:r>
          </a:p>
          <a:p>
            <a:pPr marL="0" indent="0" algn="l" rtl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canMakeIt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km)</a:t>
            </a:r>
          </a:p>
          <a:p>
            <a:pPr marL="0" indent="0" algn="r">
              <a:buNone/>
            </a:pPr>
            <a:r>
              <a:rPr lang="he-IL" dirty="0" smtClean="0"/>
              <a:t>השיטה תקבל כפרמטר מספר קילומטרים, ותחזיר </a:t>
            </a:r>
            <a:r>
              <a:rPr lang="en-US" dirty="0" smtClean="0"/>
              <a:t>true</a:t>
            </a:r>
            <a:r>
              <a:rPr lang="he-IL" dirty="0" smtClean="0"/>
              <a:t> אם ברכב יש מספיק דלק לביצוע הנסיעה בשלמותה, ו-</a:t>
            </a:r>
            <a:r>
              <a:rPr lang="en-US" dirty="0" smtClean="0"/>
              <a:t>false</a:t>
            </a:r>
            <a:r>
              <a:rPr lang="he-IL" dirty="0" smtClean="0"/>
              <a:t> אם אין מספיק דלק.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הבנאי הריק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כשיצרנו אובייקט חדש באמצעות הפקודה </a:t>
            </a:r>
            <a:r>
              <a:rPr lang="en-US" altLang="he-IL" dirty="0" smtClean="0"/>
              <a:t>new</a:t>
            </a:r>
            <a:r>
              <a:rPr lang="he-IL" altLang="he-IL" dirty="0" smtClean="0"/>
              <a:t> בעצם פנינו לשיטה במחלקה שבונה את האובייקט. שיטה זו נקראת </a:t>
            </a:r>
            <a:r>
              <a:rPr lang="he-IL" altLang="he-IL" b="1" dirty="0" smtClean="0"/>
              <a:t>בנאי (</a:t>
            </a:r>
            <a:r>
              <a:rPr lang="en-US" altLang="he-IL" b="1" dirty="0" smtClean="0"/>
              <a:t>constructor</a:t>
            </a:r>
            <a:r>
              <a:rPr lang="he-IL" altLang="he-IL" b="1" dirty="0" smtClean="0"/>
              <a:t>)</a:t>
            </a:r>
            <a:r>
              <a:rPr lang="he-IL" altLang="he-IL" dirty="0" smtClean="0"/>
              <a:t>, ולכל מחלקה בג'אווה קיים בנאי ריק </a:t>
            </a:r>
            <a:r>
              <a:rPr lang="he-IL" altLang="he-IL" dirty="0" err="1" smtClean="0"/>
              <a:t>דיפולטיבי</a:t>
            </a:r>
            <a:r>
              <a:rPr lang="he-IL" altLang="he-IL" dirty="0" smtClean="0"/>
              <a:t>.</a:t>
            </a:r>
          </a:p>
          <a:p>
            <a:r>
              <a:rPr lang="he-IL" altLang="he-IL" dirty="0" smtClean="0"/>
              <a:t>נוכל לכתוב בעצמנו את הבנאי הריק.</a:t>
            </a:r>
          </a:p>
          <a:p>
            <a:r>
              <a:rPr lang="he-IL" altLang="he-IL" dirty="0" smtClean="0"/>
              <a:t>לבנאי יש שתי תכונות חשובות – </a:t>
            </a:r>
          </a:p>
          <a:p>
            <a:pPr lvl="1"/>
            <a:r>
              <a:rPr lang="he-IL" altLang="he-IL" dirty="0" smtClean="0"/>
              <a:t>הוא השיטה הראשונה שמתבצעת במהלך חיי האובייקט.</a:t>
            </a:r>
          </a:p>
          <a:p>
            <a:pPr lvl="1"/>
            <a:r>
              <a:rPr lang="he-IL" altLang="he-IL" dirty="0" smtClean="0"/>
              <a:t>הוא מתבצע פעם אחת בלבד במהלך חיי האובייקט.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5486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/>
              <a:t>d</a:t>
            </a:r>
            <a:r>
              <a:rPr lang="en-US" sz="2400" dirty="0" smtClean="0"/>
              <a:t>ouble fuel;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final double KM_LITRE = 10;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tx2"/>
                </a:solidFill>
              </a:rPr>
              <a:t>public Car() {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carNum</a:t>
            </a:r>
            <a:r>
              <a:rPr lang="en-US" sz="2400" dirty="0" smtClean="0">
                <a:solidFill>
                  <a:schemeClr val="tx2"/>
                </a:solidFill>
              </a:rPr>
              <a:t> = 111;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km = 0;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capacity = 40;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fuel = 0;</a:t>
            </a:r>
          </a:p>
          <a:p>
            <a:pPr algn="l" rtl="0"/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533400"/>
            <a:ext cx="29718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הבנאי הוא שיטה מיוחדת – </a:t>
            </a:r>
          </a:p>
          <a:p>
            <a:pPr marL="342900" indent="-342900">
              <a:buAutoNum type="arabicPeriod"/>
            </a:pPr>
            <a:r>
              <a:rPr lang="he-IL" sz="2000" dirty="0" smtClean="0">
                <a:solidFill>
                  <a:schemeClr val="tx2"/>
                </a:solidFill>
              </a:rPr>
              <a:t>שם הבנאי זהה לשם המחלקה.</a:t>
            </a:r>
          </a:p>
          <a:p>
            <a:pPr marL="342900" indent="-342900">
              <a:buAutoNum type="arabicPeriod"/>
            </a:pPr>
            <a:r>
              <a:rPr lang="he-IL" sz="2000" dirty="0" smtClean="0">
                <a:solidFill>
                  <a:schemeClr val="tx2"/>
                </a:solidFill>
              </a:rPr>
              <a:t>הבנאי לא מחזיר ערך (גם לא </a:t>
            </a:r>
            <a:r>
              <a:rPr lang="en-US" sz="2000" dirty="0" smtClean="0">
                <a:solidFill>
                  <a:schemeClr val="tx2"/>
                </a:solidFill>
              </a:rPr>
              <a:t>void</a:t>
            </a:r>
            <a:r>
              <a:rPr lang="he-IL" sz="2000" dirty="0" smtClean="0">
                <a:solidFill>
                  <a:schemeClr val="tx2"/>
                </a:solidFill>
              </a:rPr>
              <a:t>).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9700"/>
            <a:ext cx="5486400" cy="67095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/>
              <a:t>d</a:t>
            </a:r>
            <a:r>
              <a:rPr lang="en-US" sz="2400" dirty="0" smtClean="0"/>
              <a:t>ouble fuel;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final double KM_LITRE = 10;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</a:t>
            </a:r>
            <a:r>
              <a:rPr lang="en-US" sz="2200" dirty="0" smtClean="0"/>
              <a:t> public Car() { … }</a:t>
            </a:r>
          </a:p>
          <a:p>
            <a:pPr algn="l" rtl="0"/>
            <a:r>
              <a:rPr lang="en-US" sz="2200" dirty="0" smtClean="0"/>
              <a:t>   public Car(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num</a:t>
            </a:r>
            <a:r>
              <a:rPr lang="en-US" sz="2200" dirty="0" smtClean="0"/>
              <a:t>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err="1" smtClean="0"/>
              <a:t>carNum</a:t>
            </a:r>
            <a:r>
              <a:rPr lang="en-US" sz="2200" dirty="0" smtClean="0"/>
              <a:t> = </a:t>
            </a:r>
            <a:r>
              <a:rPr lang="en-US" sz="2200" dirty="0" err="1" smtClean="0"/>
              <a:t>num</a:t>
            </a:r>
            <a:r>
              <a:rPr lang="en-US" sz="2200" dirty="0" smtClean="0"/>
              <a:t>;</a:t>
            </a:r>
          </a:p>
          <a:p>
            <a:pPr algn="l" rtl="0"/>
            <a:r>
              <a:rPr lang="en-US" sz="2200" dirty="0" smtClean="0"/>
              <a:t>	km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fuel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capacity = 40;</a:t>
            </a:r>
          </a:p>
          <a:p>
            <a:pPr algn="l" rtl="0"/>
            <a:r>
              <a:rPr lang="en-US" sz="2200" dirty="0" smtClean="0"/>
              <a:t>   }</a:t>
            </a:r>
          </a:p>
          <a:p>
            <a:pPr algn="l" rtl="0"/>
            <a:r>
              <a:rPr lang="en-US" sz="2200" dirty="0"/>
              <a:t> </a:t>
            </a:r>
            <a:r>
              <a:rPr lang="en-US" sz="2200" dirty="0" smtClean="0"/>
              <a:t>  public Car(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num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cap)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err="1" smtClean="0"/>
              <a:t>carNum</a:t>
            </a:r>
            <a:r>
              <a:rPr lang="en-US" sz="2200" dirty="0" smtClean="0"/>
              <a:t> = </a:t>
            </a:r>
            <a:r>
              <a:rPr lang="en-US" sz="2200" dirty="0" err="1" smtClean="0"/>
              <a:t>num</a:t>
            </a:r>
            <a:r>
              <a:rPr lang="en-US" sz="2200" dirty="0" smtClean="0"/>
              <a:t>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km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fuel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capacity = cap;</a:t>
            </a:r>
          </a:p>
          <a:p>
            <a:pPr algn="l" rtl="0"/>
            <a:r>
              <a:rPr lang="en-US" sz="2200" dirty="0" smtClean="0"/>
              <a:t>   }</a:t>
            </a:r>
          </a:p>
          <a:p>
            <a:pPr algn="l" rtl="0"/>
            <a:r>
              <a:rPr lang="en-US" sz="2200" dirty="0" smtClean="0"/>
              <a:t>}</a:t>
            </a:r>
            <a:endParaRPr lang="he-IL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381000"/>
            <a:ext cx="3048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ריבוי בנאים – הבנאים נבדלים אחד מהשני באמצעות החתימה שלהם.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9700"/>
            <a:ext cx="5486400" cy="67095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/>
              <a:t>d</a:t>
            </a:r>
            <a:r>
              <a:rPr lang="en-US" sz="2400" dirty="0" smtClean="0"/>
              <a:t>ouble fuel;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final double KM_LITRE = 10;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</a:t>
            </a:r>
            <a:r>
              <a:rPr lang="en-US" sz="2200" dirty="0" smtClean="0"/>
              <a:t> public Car() { … }</a:t>
            </a:r>
          </a:p>
          <a:p>
            <a:pPr algn="l" rtl="0"/>
            <a:r>
              <a:rPr lang="en-US" sz="2200" dirty="0" smtClean="0"/>
              <a:t>   public Car(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num</a:t>
            </a:r>
            <a:r>
              <a:rPr lang="en-US" sz="2200" dirty="0" smtClean="0"/>
              <a:t>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err="1" smtClean="0"/>
              <a:t>carNum</a:t>
            </a:r>
            <a:r>
              <a:rPr lang="en-US" sz="2200" dirty="0" smtClean="0"/>
              <a:t> = </a:t>
            </a:r>
            <a:r>
              <a:rPr lang="en-US" sz="2200" dirty="0" err="1" smtClean="0"/>
              <a:t>num</a:t>
            </a:r>
            <a:r>
              <a:rPr lang="en-US" sz="2200" dirty="0" smtClean="0"/>
              <a:t>;</a:t>
            </a:r>
          </a:p>
          <a:p>
            <a:pPr algn="l" rtl="0"/>
            <a:r>
              <a:rPr lang="en-US" sz="2200" dirty="0" smtClean="0"/>
              <a:t>	km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fuel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capacity = 40;</a:t>
            </a:r>
          </a:p>
          <a:p>
            <a:pPr algn="l" rtl="0"/>
            <a:r>
              <a:rPr lang="en-US" sz="2200" dirty="0" smtClean="0"/>
              <a:t>   }</a:t>
            </a:r>
          </a:p>
          <a:p>
            <a:pPr algn="l" rtl="0"/>
            <a:r>
              <a:rPr lang="en-US" sz="2200" dirty="0"/>
              <a:t> </a:t>
            </a:r>
            <a:r>
              <a:rPr lang="en-US" sz="2200" dirty="0" smtClean="0"/>
              <a:t>  public Car(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num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cap)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err="1" smtClean="0"/>
              <a:t>carNum</a:t>
            </a:r>
            <a:r>
              <a:rPr lang="en-US" sz="2200" dirty="0" smtClean="0"/>
              <a:t> = </a:t>
            </a:r>
            <a:r>
              <a:rPr lang="en-US" sz="2200" dirty="0" err="1" smtClean="0"/>
              <a:t>num</a:t>
            </a:r>
            <a:r>
              <a:rPr lang="en-US" sz="2200" dirty="0" smtClean="0"/>
              <a:t>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km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fuel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capacity = cap;</a:t>
            </a:r>
          </a:p>
          <a:p>
            <a:pPr algn="l" rtl="0"/>
            <a:r>
              <a:rPr lang="en-US" sz="2200" dirty="0" smtClean="0"/>
              <a:t>   }</a:t>
            </a:r>
          </a:p>
          <a:p>
            <a:pPr algn="l" rtl="0"/>
            <a:r>
              <a:rPr lang="en-US" sz="2200" dirty="0" smtClean="0"/>
              <a:t>}</a:t>
            </a:r>
            <a:endParaRPr lang="he-IL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381000"/>
            <a:ext cx="31242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tx2"/>
                </a:solidFill>
              </a:rPr>
              <a:t>main() {</a:t>
            </a:r>
          </a:p>
          <a:p>
            <a:pPr algn="l" rtl="0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Car c1 = new Car();</a:t>
            </a:r>
          </a:p>
          <a:p>
            <a:pPr algn="l" rtl="0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Car c2 = new Car(222);</a:t>
            </a:r>
          </a:p>
          <a:p>
            <a:pPr algn="l" rtl="0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Car c3 = new Car(2, 40);</a:t>
            </a:r>
          </a:p>
          <a:p>
            <a:pPr algn="l" rtl="0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2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9700"/>
            <a:ext cx="5486400" cy="67095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</a:t>
            </a:r>
            <a:r>
              <a:rPr lang="en-US" sz="2400" dirty="0"/>
              <a:t>d</a:t>
            </a:r>
            <a:r>
              <a:rPr lang="en-US" sz="2400" dirty="0" smtClean="0"/>
              <a:t>ouble fuel;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public final double KM_LITRE = 10;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</a:t>
            </a:r>
            <a:r>
              <a:rPr lang="en-US" sz="2200" dirty="0" smtClean="0"/>
              <a:t> </a:t>
            </a:r>
          </a:p>
          <a:p>
            <a:pPr algn="l" rtl="0"/>
            <a:r>
              <a:rPr lang="en-US" sz="2200" dirty="0" smtClean="0"/>
              <a:t>   public Car(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num</a:t>
            </a:r>
            <a:r>
              <a:rPr lang="en-US" sz="2200" dirty="0" smtClean="0"/>
              <a:t>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err="1" smtClean="0"/>
              <a:t>carNum</a:t>
            </a:r>
            <a:r>
              <a:rPr lang="en-US" sz="2200" dirty="0" smtClean="0"/>
              <a:t> = </a:t>
            </a:r>
            <a:r>
              <a:rPr lang="en-US" sz="2200" dirty="0" err="1" smtClean="0"/>
              <a:t>num</a:t>
            </a:r>
            <a:r>
              <a:rPr lang="en-US" sz="2200" dirty="0" smtClean="0"/>
              <a:t>;</a:t>
            </a:r>
          </a:p>
          <a:p>
            <a:pPr algn="l" rtl="0"/>
            <a:r>
              <a:rPr lang="en-US" sz="2200" dirty="0" smtClean="0"/>
              <a:t>	km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fuel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capacity = 40;</a:t>
            </a:r>
          </a:p>
          <a:p>
            <a:pPr algn="l" rtl="0"/>
            <a:r>
              <a:rPr lang="en-US" sz="2200" dirty="0" smtClean="0"/>
              <a:t>   }</a:t>
            </a:r>
          </a:p>
          <a:p>
            <a:pPr algn="l" rtl="0"/>
            <a:r>
              <a:rPr lang="en-US" sz="2200" dirty="0"/>
              <a:t> </a:t>
            </a:r>
            <a:r>
              <a:rPr lang="en-US" sz="2200" dirty="0" smtClean="0"/>
              <a:t>  public Car(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num</a:t>
            </a:r>
            <a:r>
              <a:rPr lang="en-US" sz="2200" dirty="0" smtClean="0"/>
              <a:t>, </a:t>
            </a:r>
            <a:r>
              <a:rPr lang="en-US" sz="2200" dirty="0" err="1" smtClean="0"/>
              <a:t>int</a:t>
            </a:r>
            <a:r>
              <a:rPr lang="en-US" sz="2200" dirty="0" smtClean="0"/>
              <a:t> cap) {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err="1" smtClean="0"/>
              <a:t>carNum</a:t>
            </a:r>
            <a:r>
              <a:rPr lang="en-US" sz="2200" dirty="0" smtClean="0"/>
              <a:t> = </a:t>
            </a:r>
            <a:r>
              <a:rPr lang="en-US" sz="2200" dirty="0" err="1" smtClean="0"/>
              <a:t>num</a:t>
            </a:r>
            <a:r>
              <a:rPr lang="en-US" sz="2200" dirty="0" smtClean="0"/>
              <a:t>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km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fuel = 0;</a:t>
            </a:r>
          </a:p>
          <a:p>
            <a:pPr algn="l" rtl="0"/>
            <a:r>
              <a:rPr lang="en-US" sz="2200" dirty="0"/>
              <a:t>	</a:t>
            </a:r>
            <a:r>
              <a:rPr lang="en-US" sz="2200" dirty="0" smtClean="0"/>
              <a:t>capacity = cap;</a:t>
            </a:r>
          </a:p>
          <a:p>
            <a:pPr algn="l" rtl="0"/>
            <a:r>
              <a:rPr lang="en-US" sz="2200" dirty="0" smtClean="0"/>
              <a:t>   }</a:t>
            </a:r>
          </a:p>
          <a:p>
            <a:pPr algn="l" rtl="0"/>
            <a:r>
              <a:rPr lang="en-US" sz="2200" dirty="0" smtClean="0"/>
              <a:t>}</a:t>
            </a:r>
            <a:endParaRPr lang="he-IL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381000"/>
            <a:ext cx="31242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solidFill>
                  <a:schemeClr val="tx2"/>
                </a:solidFill>
              </a:rPr>
              <a:t>main() {</a:t>
            </a:r>
          </a:p>
          <a:p>
            <a:pPr algn="l" rtl="0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Car c1 = new Car();</a:t>
            </a:r>
          </a:p>
          <a:p>
            <a:pPr algn="l" rtl="0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Car c2 = new Car(222);</a:t>
            </a:r>
          </a:p>
          <a:p>
            <a:pPr algn="l" rtl="0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Car c3 = new Car(2, 40);</a:t>
            </a:r>
          </a:p>
          <a:p>
            <a:pPr algn="l" rtl="0"/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0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90600" y="381000"/>
            <a:ext cx="7086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e-IL" altLang="he-IL" sz="3200"/>
              <a:t>לכל מחלקה בג'אווה יש בנאי ריק דיפולטיבי </a:t>
            </a:r>
            <a:r>
              <a:rPr lang="he-IL" altLang="he-IL" sz="3200" b="1"/>
              <a:t>בתנאי</a:t>
            </a:r>
            <a:r>
              <a:rPr lang="he-IL" altLang="he-IL" sz="3200"/>
              <a:t> שאין במחלקה אף בנאי אחר!</a:t>
            </a:r>
          </a:p>
          <a:p>
            <a:pPr algn="ctr" eaLnBrk="1" hangingPunct="1">
              <a:spcBef>
                <a:spcPct val="50000"/>
              </a:spcBef>
            </a:pPr>
            <a:r>
              <a:rPr lang="he-IL" altLang="he-IL" sz="3200"/>
              <a:t>מספיק שיש במחלקה לפחות בנאי אחד שהוא לא ריק, וברירת המחדל כבר לא קיימת</a:t>
            </a:r>
            <a:endParaRPr lang="en-US" altLang="he-IL" sz="320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733800" y="32766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600" dirty="0" smtClean="0">
                <a:solidFill>
                  <a:schemeClr val="tx2"/>
                </a:solidFill>
              </a:rPr>
              <a:t>למה?</a:t>
            </a:r>
            <a:endParaRPr lang="en-US" altLang="he-IL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מאפייני גישה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הגדרת תכונות המחלקה כ-</a:t>
            </a:r>
            <a:r>
              <a:rPr lang="en-US" dirty="0" smtClean="0"/>
              <a:t>public</a:t>
            </a:r>
            <a:r>
              <a:rPr lang="he-IL" dirty="0" smtClean="0"/>
              <a:t> מאפשרת לכל מי שיוצר אובייקט מהמחלקה, לגשת לתכונות.</a:t>
            </a:r>
          </a:p>
          <a:p>
            <a:r>
              <a:rPr lang="he-IL" dirty="0" smtClean="0"/>
              <a:t>אבל צורת גישה כזאת פוגעת בעקרון </a:t>
            </a:r>
            <a:r>
              <a:rPr lang="he-IL" dirty="0" err="1" smtClean="0"/>
              <a:t>הכימוס</a:t>
            </a:r>
            <a:r>
              <a:rPr lang="he-IL" dirty="0" smtClean="0"/>
              <a:t> (</a:t>
            </a:r>
            <a:r>
              <a:rPr lang="en-US" dirty="0" smtClean="0"/>
              <a:t>encapsulation</a:t>
            </a:r>
            <a:r>
              <a:rPr lang="he-IL" dirty="0" smtClean="0"/>
              <a:t>).</a:t>
            </a:r>
          </a:p>
          <a:p>
            <a:r>
              <a:rPr lang="he-IL" dirty="0" smtClean="0"/>
              <a:t>כדי לחסום גישה לתכונות מחוץ לאובייקט, נוכל להשתמש במאפיין הגישה </a:t>
            </a:r>
            <a:r>
              <a:rPr lang="en-US" dirty="0" smtClean="0"/>
              <a:t>private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457200"/>
            <a:ext cx="5105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2"/>
                </a:solidFill>
              </a:rPr>
              <a:t>private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tx2"/>
                </a:solidFill>
              </a:rPr>
              <a:t>private</a:t>
            </a:r>
            <a:r>
              <a:rPr lang="en-US" sz="2400" dirty="0" smtClean="0"/>
              <a:t> double fuel;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457200"/>
            <a:ext cx="3505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ניתן לגשת לתכונה שמוגדרת כפרטית רק מתוך המחלקה בה היא מוגדרת.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437279"/>
            <a:ext cx="6629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Car c = new Car();</a:t>
            </a:r>
          </a:p>
          <a:p>
            <a:pPr algn="l" rtl="0"/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c.carNum</a:t>
            </a:r>
            <a:r>
              <a:rPr lang="en-US" sz="2400" dirty="0" smtClean="0">
                <a:solidFill>
                  <a:srgbClr val="FF0000"/>
                </a:solidFill>
              </a:rPr>
              <a:t> = 333;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c.fuel</a:t>
            </a:r>
            <a:r>
              <a:rPr lang="en-US" sz="2400" dirty="0" smtClean="0">
                <a:solidFill>
                  <a:srgbClr val="FF0000"/>
                </a:solidFill>
              </a:rPr>
              <a:t> += 10;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c.capacity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731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" y="152400"/>
            <a:ext cx="5105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private double fuel;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getCarNum</a:t>
            </a:r>
            <a:r>
              <a:rPr lang="en-US" sz="2400" dirty="0" smtClean="0"/>
              <a:t>()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carNum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  public void </a:t>
            </a:r>
            <a:r>
              <a:rPr lang="en-US" sz="2400" dirty="0" err="1" smtClean="0"/>
              <a:t>setCarNum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carNum</a:t>
            </a:r>
            <a:r>
              <a:rPr lang="en-US" sz="2400" dirty="0" smtClean="0"/>
              <a:t> =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861256"/>
            <a:ext cx="56388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main() {</a:t>
            </a:r>
          </a:p>
          <a:p>
            <a:pPr algn="l" rtl="0"/>
            <a:r>
              <a:rPr lang="en-US" sz="2400" dirty="0" smtClean="0"/>
              <a:t>    Car c = new Car();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c.carNum</a:t>
            </a:r>
            <a:r>
              <a:rPr lang="en-US" sz="2400" dirty="0" smtClean="0"/>
              <a:t> = 333;</a:t>
            </a:r>
          </a:p>
          <a:p>
            <a:pPr algn="l" rtl="0"/>
            <a:r>
              <a:rPr lang="en-US" sz="2400" dirty="0" smtClean="0"/>
              <a:t>    </a:t>
            </a:r>
            <a:r>
              <a:rPr lang="en-US" sz="2400" dirty="0" err="1" smtClean="0"/>
              <a:t>c.setCarNum</a:t>
            </a:r>
            <a:r>
              <a:rPr lang="en-US" sz="2400" dirty="0" smtClean="0"/>
              <a:t>(333);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c.carNum</a:t>
            </a:r>
            <a:r>
              <a:rPr lang="en-US" sz="2400" dirty="0" smtClean="0"/>
              <a:t>());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c.getCarNum</a:t>
            </a:r>
            <a:r>
              <a:rPr lang="en-US" sz="2400" dirty="0" smtClean="0"/>
              <a:t>());</a:t>
            </a:r>
          </a:p>
          <a:p>
            <a:pPr algn="l" rtl="0"/>
            <a:r>
              <a:rPr lang="en-US" sz="2400" dirty="0"/>
              <a:t>}</a:t>
            </a:r>
            <a:endParaRPr lang="en-US" sz="2400" dirty="0" smtClean="0"/>
          </a:p>
        </p:txBody>
      </p:sp>
      <p:cxnSp>
        <p:nvCxnSpPr>
          <p:cNvPr id="9" name="מחבר ישר 8"/>
          <p:cNvCxnSpPr/>
          <p:nvPr/>
        </p:nvCxnSpPr>
        <p:spPr>
          <a:xfrm>
            <a:off x="4267200" y="4800600"/>
            <a:ext cx="243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>
            <a:off x="4267200" y="5562600"/>
            <a:ext cx="441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3810000" cy="246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</a:t>
            </a:r>
            <a:r>
              <a:rPr lang="en-US" altLang="he-IL" sz="2800" dirty="0" smtClean="0"/>
              <a:t>Car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</a:t>
            </a:r>
            <a:r>
              <a:rPr lang="en-US" altLang="he-IL" sz="2800" dirty="0" err="1" smtClean="0"/>
              <a:t>carNum</a:t>
            </a:r>
            <a:r>
              <a:rPr lang="en-US" altLang="he-IL" sz="2800" dirty="0" smtClean="0"/>
              <a:t>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smtClean="0"/>
              <a:t>km;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3886200" y="205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181600" y="19050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/>
              <a:t>תכונה של המחלקה</a:t>
            </a:r>
            <a:endParaRPr lang="en-US" altLang="he-IL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57600" y="228600"/>
            <a:ext cx="5105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>
                    <a:lumMod val="50000"/>
                  </a:schemeClr>
                </a:solidFill>
              </a:rPr>
              <a:t>תכונות של המחלקה</a:t>
            </a:r>
            <a:endParaRPr lang="he-IL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886200"/>
            <a:ext cx="8763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>
                    <a:lumMod val="50000"/>
                  </a:schemeClr>
                </a:solidFill>
              </a:rPr>
              <a:t>תכונות של המחלקה הן משתנים שמתארים את המחלקה. לכל תכונה אנו מוסיפים </a:t>
            </a:r>
            <a:r>
              <a:rPr lang="he-IL" sz="2400" b="1" dirty="0" smtClean="0">
                <a:solidFill>
                  <a:schemeClr val="tx2">
                    <a:lumMod val="50000"/>
                  </a:schemeClr>
                </a:solidFill>
              </a:rPr>
              <a:t>מאפיין גישה (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access modifier</a:t>
            </a:r>
            <a:r>
              <a:rPr lang="he-IL" sz="2400" b="1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he-IL" sz="2400" dirty="0" smtClean="0">
                <a:solidFill>
                  <a:schemeClr val="tx2">
                    <a:lumMod val="50000"/>
                  </a:schemeClr>
                </a:solidFill>
              </a:rPr>
              <a:t>שקובע מי רשאי לגשת לתכונה.</a:t>
            </a:r>
            <a:endParaRPr lang="he-IL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" y="152400"/>
            <a:ext cx="510540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private double fuel;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 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getCarNum</a:t>
            </a:r>
            <a:r>
              <a:rPr lang="en-US" sz="2400" dirty="0" smtClean="0"/>
              <a:t>()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carNum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 smtClean="0"/>
              <a:t>    public void </a:t>
            </a:r>
            <a:r>
              <a:rPr lang="en-US" sz="2400" dirty="0" err="1" smtClean="0"/>
              <a:t>setCarNum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 smtClean="0"/>
              <a:t>	if(</a:t>
            </a:r>
            <a:r>
              <a:rPr lang="en-US" sz="2400" dirty="0" err="1" smtClean="0"/>
              <a:t>num</a:t>
            </a:r>
            <a:r>
              <a:rPr lang="en-US" sz="2400" dirty="0" smtClean="0"/>
              <a:t> &gt; 0)</a:t>
            </a:r>
          </a:p>
          <a:p>
            <a:pPr algn="l" rtl="0"/>
            <a:r>
              <a:rPr lang="en-US" sz="2400" dirty="0"/>
              <a:t>	 </a:t>
            </a:r>
            <a:r>
              <a:rPr lang="en-US" sz="2400" dirty="0" smtClean="0"/>
              <a:t>  </a:t>
            </a:r>
            <a:r>
              <a:rPr lang="en-US" sz="2400" dirty="0" err="1" smtClean="0"/>
              <a:t>carNum</a:t>
            </a:r>
            <a:r>
              <a:rPr lang="en-US" sz="2400" dirty="0" smtClean="0"/>
              <a:t> = </a:t>
            </a:r>
            <a:r>
              <a:rPr lang="en-US" sz="2400" dirty="0" err="1" smtClean="0"/>
              <a:t>num</a:t>
            </a:r>
            <a:r>
              <a:rPr lang="en-US" sz="2400" dirty="0" smtClean="0"/>
              <a:t>;    	</a:t>
            </a:r>
          </a:p>
          <a:p>
            <a:pPr algn="l" rtl="0"/>
            <a:r>
              <a:rPr lang="en-US" sz="2400" dirty="0" smtClean="0"/>
              <a:t> 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33400"/>
            <a:ext cx="3276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באמצעות שיטות </a:t>
            </a:r>
            <a:r>
              <a:rPr lang="en-US" sz="2400" dirty="0" smtClean="0">
                <a:solidFill>
                  <a:schemeClr val="tx2"/>
                </a:solidFill>
              </a:rPr>
              <a:t>set/get</a:t>
            </a:r>
            <a:r>
              <a:rPr lang="he-IL" sz="2400" dirty="0" smtClean="0">
                <a:solidFill>
                  <a:schemeClr val="tx2"/>
                </a:solidFill>
              </a:rPr>
              <a:t> ניתן לשלוט בנתונים הפנימיים.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" y="152400"/>
            <a:ext cx="5105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private double fuel;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38057" y="4145438"/>
            <a:ext cx="362494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המשתנה </a:t>
            </a:r>
            <a:r>
              <a:rPr lang="en-US" sz="2400" dirty="0" smtClean="0">
                <a:solidFill>
                  <a:schemeClr val="tx2"/>
                </a:solidFill>
              </a:rPr>
              <a:t>c</a:t>
            </a:r>
            <a:r>
              <a:rPr lang="he-IL" sz="2400" dirty="0" smtClean="0">
                <a:solidFill>
                  <a:schemeClr val="tx2"/>
                </a:solidFill>
              </a:rPr>
              <a:t> מכיל את כתובת האובייקט, וזה מה שיודפס.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437279"/>
            <a:ext cx="6629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Car c = new </a:t>
            </a:r>
            <a:r>
              <a:rPr lang="en-US" sz="2400" dirty="0" smtClean="0"/>
              <a:t>Car(111);</a:t>
            </a:r>
            <a:endParaRPr lang="en-US" sz="2400" dirty="0" smtClean="0"/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2400" dirty="0" smtClean="0">
                <a:solidFill>
                  <a:schemeClr val="tx2"/>
                </a:solidFill>
              </a:rPr>
              <a:t>(c);</a:t>
            </a:r>
          </a:p>
          <a:p>
            <a:pPr algn="l" rtl="0"/>
            <a:r>
              <a:rPr lang="en-US" sz="2400" dirty="0" smtClean="0"/>
              <a:t> 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214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6" y="152400"/>
            <a:ext cx="8654143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private double fuel;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String </a:t>
            </a:r>
            <a:r>
              <a:rPr lang="en-US" sz="2400" dirty="0" err="1"/>
              <a:t>printDetails</a:t>
            </a:r>
            <a:r>
              <a:rPr lang="en-US" sz="2400" dirty="0"/>
              <a:t>()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carNum</a:t>
            </a:r>
            <a:r>
              <a:rPr lang="en-US" sz="2400" dirty="0" smtClean="0"/>
              <a:t> </a:t>
            </a:r>
            <a:r>
              <a:rPr lang="en-US" sz="2400" dirty="0"/>
              <a:t>+ “,  ” + km + “, “ + </a:t>
            </a:r>
            <a:r>
              <a:rPr lang="en-US" sz="2400" dirty="0" smtClean="0"/>
              <a:t>fuel </a:t>
            </a:r>
            <a:r>
              <a:rPr lang="en-US" sz="2400" dirty="0"/>
              <a:t>+ “, “ + </a:t>
            </a:r>
            <a:r>
              <a:rPr lang="en-US" sz="2400" dirty="0" smtClean="0"/>
              <a:t>capacity;</a:t>
            </a:r>
            <a:endParaRPr lang="en-US" sz="2400" dirty="0"/>
          </a:p>
          <a:p>
            <a:pPr algn="l" rtl="0"/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980917"/>
            <a:ext cx="6629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Car c = new </a:t>
            </a:r>
            <a:r>
              <a:rPr lang="en-US" sz="2400" dirty="0" smtClean="0"/>
              <a:t>Car(111);</a:t>
            </a:r>
            <a:endParaRPr lang="en-US" sz="2400" dirty="0" smtClean="0"/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c.printDetails</a:t>
            </a:r>
            <a:r>
              <a:rPr lang="en-US" sz="2400" dirty="0" smtClean="0">
                <a:solidFill>
                  <a:schemeClr val="tx2"/>
                </a:solidFill>
              </a:rPr>
              <a:t>());</a:t>
            </a:r>
          </a:p>
          <a:p>
            <a:pPr algn="l" rtl="0"/>
            <a:r>
              <a:rPr lang="en-US" sz="2400" dirty="0" smtClean="0"/>
              <a:t> 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613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6" y="152400"/>
            <a:ext cx="8654143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private double fuel;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tx2"/>
                </a:solidFill>
              </a:rPr>
              <a:t>public String </a:t>
            </a:r>
            <a:r>
              <a:rPr lang="en-US" sz="2400" dirty="0" err="1" smtClean="0">
                <a:solidFill>
                  <a:schemeClr val="tx2"/>
                </a:solidFill>
              </a:rPr>
              <a:t>toString</a:t>
            </a:r>
            <a:r>
              <a:rPr lang="en-US" sz="2400" dirty="0" smtClean="0">
                <a:solidFill>
                  <a:schemeClr val="tx2"/>
                </a:solidFill>
              </a:rPr>
              <a:t>() </a:t>
            </a:r>
            <a:r>
              <a:rPr lang="en-US" sz="2400" dirty="0">
                <a:solidFill>
                  <a:schemeClr val="tx2"/>
                </a:solidFill>
              </a:rPr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carNum</a:t>
            </a:r>
            <a:r>
              <a:rPr lang="en-US" sz="2400" dirty="0" smtClean="0"/>
              <a:t> </a:t>
            </a:r>
            <a:r>
              <a:rPr lang="en-US" sz="2400" dirty="0"/>
              <a:t>+ “,  ” + km + “, “ + </a:t>
            </a:r>
            <a:r>
              <a:rPr lang="en-US" sz="2400" dirty="0" smtClean="0"/>
              <a:t>fuel </a:t>
            </a:r>
            <a:r>
              <a:rPr lang="en-US" sz="2400" dirty="0"/>
              <a:t>+ “, “ + </a:t>
            </a:r>
            <a:r>
              <a:rPr lang="en-US" sz="2400" dirty="0" smtClean="0"/>
              <a:t>capacity;</a:t>
            </a:r>
            <a:endParaRPr lang="en-US" sz="2400" dirty="0"/>
          </a:p>
          <a:p>
            <a:pPr algn="l" rtl="0"/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980917"/>
            <a:ext cx="6629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Car c = new </a:t>
            </a:r>
            <a:r>
              <a:rPr lang="en-US" sz="2400" dirty="0" smtClean="0"/>
              <a:t>Car(111);</a:t>
            </a:r>
            <a:endParaRPr lang="en-US" sz="2400" dirty="0" smtClean="0"/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c.toString</a:t>
            </a:r>
            <a:r>
              <a:rPr lang="en-US" sz="2400" dirty="0" smtClean="0">
                <a:solidFill>
                  <a:schemeClr val="tx2"/>
                </a:solidFill>
              </a:rPr>
              <a:t>());</a:t>
            </a:r>
          </a:p>
          <a:p>
            <a:pPr algn="l" rtl="0"/>
            <a:r>
              <a:rPr lang="en-US" sz="2400" dirty="0" smtClean="0"/>
              <a:t> 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593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6" y="152400"/>
            <a:ext cx="8654143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Car {</a:t>
            </a:r>
          </a:p>
          <a:p>
            <a:pPr algn="l" rtl="0"/>
            <a:r>
              <a:rPr lang="en-US" sz="2400" dirty="0" smtClean="0"/>
              <a:t> 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carNum</a:t>
            </a:r>
            <a:r>
              <a:rPr lang="en-US" sz="2400" dirty="0" smtClean="0"/>
              <a:t>, km, capacity;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private double fuel;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>
                <a:solidFill>
                  <a:schemeClr val="tx2"/>
                </a:solidFill>
              </a:rPr>
              <a:t>public String </a:t>
            </a:r>
            <a:r>
              <a:rPr lang="en-US" sz="2400" dirty="0" err="1">
                <a:solidFill>
                  <a:schemeClr val="tx2"/>
                </a:solidFill>
              </a:rPr>
              <a:t>toString</a:t>
            </a:r>
            <a:r>
              <a:rPr lang="en-US" sz="2400" dirty="0">
                <a:solidFill>
                  <a:schemeClr val="tx2"/>
                </a:solidFill>
              </a:rPr>
              <a:t>() {</a:t>
            </a:r>
          </a:p>
          <a:p>
            <a:pPr algn="l" rtl="0"/>
            <a:r>
              <a:rPr lang="en-US" sz="2400" dirty="0"/>
              <a:t>	return </a:t>
            </a:r>
            <a:r>
              <a:rPr lang="en-US" sz="2400" dirty="0" err="1"/>
              <a:t>carNum</a:t>
            </a:r>
            <a:r>
              <a:rPr lang="en-US" sz="2400" dirty="0"/>
              <a:t> + “,  ” + km + “, “ + fuel + “, “ + </a:t>
            </a:r>
            <a:r>
              <a:rPr lang="en-US" sz="2400" dirty="0" smtClean="0"/>
              <a:t>capacity;</a:t>
            </a:r>
            <a:endParaRPr lang="en-US" sz="2400" dirty="0"/>
          </a:p>
          <a:p>
            <a:pPr algn="l" rtl="0"/>
            <a:r>
              <a:rPr lang="en-US" sz="2400" dirty="0"/>
              <a:t> 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980917"/>
            <a:ext cx="66294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Car c = </a:t>
            </a:r>
            <a:r>
              <a:rPr lang="en-US" sz="2400" smtClean="0"/>
              <a:t>new </a:t>
            </a:r>
            <a:r>
              <a:rPr lang="en-US" sz="2400" smtClean="0"/>
              <a:t>Car(111);</a:t>
            </a:r>
            <a:endParaRPr lang="en-US" sz="2400" dirty="0" smtClean="0"/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System.out.println</a:t>
            </a:r>
            <a:r>
              <a:rPr lang="en-US" sz="2400" dirty="0" smtClean="0">
                <a:solidFill>
                  <a:schemeClr val="tx2"/>
                </a:solidFill>
              </a:rPr>
              <a:t>(c);</a:t>
            </a:r>
          </a:p>
          <a:p>
            <a:pPr algn="l" rtl="0"/>
            <a:r>
              <a:rPr lang="en-US" sz="2400" dirty="0" smtClean="0"/>
              <a:t>    }</a:t>
            </a:r>
          </a:p>
          <a:p>
            <a:pPr algn="l" rtl="0"/>
            <a:r>
              <a:rPr lang="en-US" sz="2400" dirty="0" smtClean="0"/>
              <a:t>}</a:t>
            </a:r>
            <a:endParaRPr lang="he-IL" sz="2400" dirty="0"/>
          </a:p>
        </p:txBody>
      </p:sp>
      <p:sp>
        <p:nvSpPr>
          <p:cNvPr id="3" name="חץ ימינה 2"/>
          <p:cNvSpPr/>
          <p:nvPr/>
        </p:nvSpPr>
        <p:spPr>
          <a:xfrm>
            <a:off x="4191000" y="5257800"/>
            <a:ext cx="762000" cy="164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789714" y="5057392"/>
            <a:ext cx="434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השיטה </a:t>
            </a:r>
            <a:r>
              <a:rPr lang="en-US" sz="2400" dirty="0" err="1" smtClean="0">
                <a:solidFill>
                  <a:schemeClr val="tx2"/>
                </a:solidFill>
              </a:rPr>
              <a:t>toString</a:t>
            </a:r>
            <a:r>
              <a:rPr lang="he-IL" sz="2400" dirty="0" smtClean="0">
                <a:solidFill>
                  <a:schemeClr val="tx2"/>
                </a:solidFill>
              </a:rPr>
              <a:t> תופעל אוטומטית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3810000" cy="246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Car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carNum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km;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2400" y="2971800"/>
            <a:ext cx="7086600" cy="401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Tester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smtClean="0"/>
              <a:t>Car c </a:t>
            </a:r>
            <a:r>
              <a:rPr lang="en-US" altLang="he-IL" sz="2800" dirty="0"/>
              <a:t>= new </a:t>
            </a:r>
            <a:r>
              <a:rPr lang="en-US" altLang="he-IL" sz="2800" dirty="0" smtClean="0"/>
              <a:t>Car();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 smtClean="0"/>
              <a:t>c.carNum</a:t>
            </a:r>
            <a:r>
              <a:rPr lang="en-US" altLang="he-IL" sz="2800" dirty="0" smtClean="0"/>
              <a:t> = 111;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smtClean="0"/>
              <a:t>c.km = 100;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c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486400" y="9906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486400" y="609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Car</a:t>
            </a:r>
            <a:endParaRPr lang="en-US" altLang="he-IL" dirty="0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6629400" y="1143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5438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400800" y="76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162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מחסנית</a:t>
            </a:r>
            <a:endParaRPr lang="en-US" altLang="he-IL" sz="2400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257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ערימה</a:t>
            </a:r>
            <a:endParaRPr lang="en-US" altLang="he-IL" sz="2400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5486400" y="129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54864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5562600" y="990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111 </a:t>
            </a:r>
            <a:endParaRPr lang="en-US" altLang="he-IL" dirty="0"/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562600" y="1295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100 </a:t>
            </a:r>
            <a:endParaRPr lang="en-US" altLang="he-IL" dirty="0"/>
          </a:p>
        </p:txBody>
      </p:sp>
      <p:cxnSp>
        <p:nvCxnSpPr>
          <p:cNvPr id="3" name="מחבר ישר 2"/>
          <p:cNvCxnSpPr/>
          <p:nvPr/>
        </p:nvCxnSpPr>
        <p:spPr>
          <a:xfrm>
            <a:off x="152400" y="2819400"/>
            <a:ext cx="541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/>
      <p:bldP spid="8207" grpId="0" animBg="1"/>
      <p:bldP spid="8207" grpId="1" animBg="1"/>
      <p:bldP spid="8208" grpId="0"/>
      <p:bldP spid="8208" grpId="1"/>
      <p:bldP spid="8210" grpId="0"/>
      <p:bldP spid="8210" grpId="1"/>
      <p:bldP spid="8211" grpId="0"/>
      <p:bldP spid="8211" grpId="1"/>
      <p:bldP spid="8212" grpId="0"/>
      <p:bldP spid="8212" grpId="1"/>
      <p:bldP spid="8213" grpId="0"/>
      <p:bldP spid="8213" grpId="1"/>
      <p:bldP spid="8220" grpId="0"/>
      <p:bldP spid="8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3810000" cy="246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Car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carNum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km;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2400" y="2971800"/>
            <a:ext cx="7086600" cy="34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public class Tester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smtClean="0"/>
              <a:t>Car c </a:t>
            </a:r>
            <a:r>
              <a:rPr lang="en-US" altLang="he-IL" sz="2800" dirty="0"/>
              <a:t>= new </a:t>
            </a:r>
            <a:r>
              <a:rPr lang="en-US" altLang="he-IL" sz="2800" dirty="0" smtClean="0"/>
              <a:t>Car();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 smtClean="0"/>
              <a:t>      km = 100;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/>
              <a:t>c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486400" y="9906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486400" y="609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Car</a:t>
            </a:r>
            <a:endParaRPr lang="en-US" altLang="he-IL" dirty="0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6629400" y="1143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5438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400800" y="762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1012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162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מחסנית</a:t>
            </a:r>
            <a:endParaRPr lang="en-US" altLang="he-IL" sz="2400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5257800" y="152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ערימה</a:t>
            </a:r>
            <a:endParaRPr lang="en-US" altLang="he-IL" sz="2400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5486400" y="129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54864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5562600" y="990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111 </a:t>
            </a:r>
            <a:endParaRPr lang="en-US" altLang="he-IL" dirty="0"/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562600" y="1295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100 </a:t>
            </a:r>
            <a:endParaRPr lang="en-US" altLang="he-IL" dirty="0"/>
          </a:p>
        </p:txBody>
      </p:sp>
      <p:cxnSp>
        <p:nvCxnSpPr>
          <p:cNvPr id="3" name="מחבר ישר 2"/>
          <p:cNvCxnSpPr/>
          <p:nvPr/>
        </p:nvCxnSpPr>
        <p:spPr>
          <a:xfrm>
            <a:off x="152400" y="2819400"/>
            <a:ext cx="541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28975" y="4811253"/>
            <a:ext cx="4267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rgbClr val="FF0000"/>
                </a:solidFill>
              </a:rPr>
              <a:t>שגיאת קומפילציה – המשתנה </a:t>
            </a:r>
            <a:r>
              <a:rPr lang="en-US" sz="2000" dirty="0" smtClean="0">
                <a:solidFill>
                  <a:srgbClr val="FF0000"/>
                </a:solidFill>
              </a:rPr>
              <a:t>km</a:t>
            </a:r>
            <a:r>
              <a:rPr lang="he-IL" sz="2000" dirty="0" smtClean="0">
                <a:solidFill>
                  <a:srgbClr val="FF0000"/>
                </a:solidFill>
              </a:rPr>
              <a:t> אינו מוכר ב-</a:t>
            </a:r>
            <a:r>
              <a:rPr lang="en-US" sz="2000" dirty="0" smtClean="0">
                <a:solidFill>
                  <a:srgbClr val="FF0000"/>
                </a:solidFill>
              </a:rPr>
              <a:t>main</a:t>
            </a:r>
            <a:r>
              <a:rPr lang="he-IL" sz="2000" dirty="0" smtClean="0">
                <a:solidFill>
                  <a:srgbClr val="FF0000"/>
                </a:solidFill>
              </a:rPr>
              <a:t> והוא שייך לאובייקט ספציפי.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>
                    <a:lumMod val="50000"/>
                  </a:schemeClr>
                </a:solidFill>
              </a:rPr>
              <a:t>תרגיל</a:t>
            </a:r>
            <a:endParaRPr lang="he-I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הוסיפו למחלקה </a:t>
            </a:r>
            <a:r>
              <a:rPr lang="en-US" dirty="0" smtClean="0"/>
              <a:t>Car</a:t>
            </a:r>
            <a:r>
              <a:rPr lang="he-IL" dirty="0" smtClean="0"/>
              <a:t> עוד שתי תכונות – </a:t>
            </a:r>
          </a:p>
          <a:p>
            <a:pPr lvl="1"/>
            <a:r>
              <a:rPr lang="en-US" dirty="0" smtClean="0"/>
              <a:t>fuel</a:t>
            </a:r>
            <a:r>
              <a:rPr lang="he-IL" dirty="0" smtClean="0"/>
              <a:t> – כמה דלק (בליטרים)</a:t>
            </a:r>
            <a:r>
              <a:rPr lang="en-US" dirty="0" smtClean="0"/>
              <a:t> </a:t>
            </a:r>
            <a:r>
              <a:rPr lang="he-IL" dirty="0" smtClean="0"/>
              <a:t>יש במיכל כרגע (תכונה מסוג </a:t>
            </a:r>
            <a:r>
              <a:rPr lang="en-US" dirty="0" smtClean="0"/>
              <a:t>double</a:t>
            </a:r>
            <a:r>
              <a:rPr lang="he-IL" dirty="0" smtClean="0"/>
              <a:t>).</a:t>
            </a:r>
          </a:p>
          <a:p>
            <a:pPr lvl="1"/>
            <a:r>
              <a:rPr lang="he-IL" dirty="0"/>
              <a:t> </a:t>
            </a:r>
            <a:r>
              <a:rPr lang="en-US" dirty="0" smtClean="0"/>
              <a:t>capacity</a:t>
            </a:r>
            <a:r>
              <a:rPr lang="he-IL" dirty="0" smtClean="0"/>
              <a:t> – קיבולת מיכל הדלק (תכונה מסוג </a:t>
            </a:r>
            <a:r>
              <a:rPr lang="en-US" dirty="0" err="1" smtClean="0"/>
              <a:t>int</a:t>
            </a:r>
            <a:r>
              <a:rPr lang="he-IL" dirty="0" smtClean="0"/>
              <a:t>).</a:t>
            </a:r>
          </a:p>
          <a:p>
            <a:r>
              <a:rPr lang="he-IL" dirty="0" smtClean="0"/>
              <a:t>כתבו </a:t>
            </a:r>
            <a:r>
              <a:rPr lang="en-US" dirty="0" smtClean="0"/>
              <a:t>main</a:t>
            </a:r>
            <a:r>
              <a:rPr lang="he-IL" dirty="0" smtClean="0"/>
              <a:t> שיוצר אובייקט מסוג </a:t>
            </a:r>
            <a:r>
              <a:rPr lang="en-US" dirty="0" smtClean="0"/>
              <a:t>Car</a:t>
            </a:r>
            <a:r>
              <a:rPr lang="he-IL" dirty="0" smtClean="0"/>
              <a:t>. הציבו בתכונות האובייקט נתונים והדפיסו אותם על המסך.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304800"/>
            <a:ext cx="121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he-IL" sz="2400" dirty="0" smtClean="0">
                <a:solidFill>
                  <a:schemeClr val="tx2"/>
                </a:solidFill>
              </a:rPr>
              <a:t>פתרון: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685800"/>
            <a:ext cx="68580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class Car {</a:t>
            </a:r>
          </a:p>
          <a:p>
            <a:pPr algn="l" rtl="0"/>
            <a:r>
              <a:rPr lang="en-US" sz="2800" dirty="0" smtClean="0"/>
              <a:t>    public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carNum</a:t>
            </a:r>
            <a:r>
              <a:rPr lang="en-US" sz="2800" dirty="0" smtClean="0"/>
              <a:t>, km, capacity;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public double fuel;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516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5438</TotalTime>
  <Words>2023</Words>
  <Application>Microsoft Office PowerPoint</Application>
  <PresentationFormat>‫הצגה על המסך (4:3)</PresentationFormat>
  <Paragraphs>719</Paragraphs>
  <Slides>54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54</vt:i4>
      </vt:variant>
    </vt:vector>
  </HeadingPairs>
  <TitlesOfParts>
    <vt:vector size="58" baseType="lpstr">
      <vt:lpstr>Arial</vt:lpstr>
      <vt:lpstr>Calibri</vt:lpstr>
      <vt:lpstr>Times New Roman</vt:lpstr>
      <vt:lpstr>template</vt:lpstr>
      <vt:lpstr>אובייקטים, מחלקות ושיטות  חלק א'</vt:lpstr>
      <vt:lpstr>הגדרת מחלקה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שיטות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הבנאי הריק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מאפייני גישה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114</cp:revision>
  <cp:lastPrinted>1601-01-01T00:00:00Z</cp:lastPrinted>
  <dcterms:created xsi:type="dcterms:W3CDTF">1601-01-01T00:00:00Z</dcterms:created>
  <dcterms:modified xsi:type="dcterms:W3CDTF">2015-11-05T09:25:36Z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