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78" r:id="rId3"/>
    <p:sldId id="279" r:id="rId4"/>
    <p:sldId id="280" r:id="rId5"/>
    <p:sldId id="281" r:id="rId6"/>
    <p:sldId id="287" r:id="rId7"/>
    <p:sldId id="288" r:id="rId8"/>
    <p:sldId id="282" r:id="rId9"/>
    <p:sldId id="283" r:id="rId10"/>
    <p:sldId id="284" r:id="rId11"/>
    <p:sldId id="285" r:id="rId12"/>
    <p:sldId id="286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ABE7C3F7-6B51-4FED-9097-05C4C11A8491}" type="datetimeFigureOut">
              <a:rPr lang="he-IL"/>
              <a:pPr>
                <a:defRPr/>
              </a:pPr>
              <a:t>כ"ג/ניסן/תשע"ו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B8A53376-A476-4EE5-B80D-9C8BDC153385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E5C0C-313D-40B9-B9C4-F2436DB2E1E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5177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ED8A1-6891-4B46-8191-A471C5BEF25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0406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3B471-D60E-44FE-9189-D92A7FF35C8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9675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73438-D4D0-4A95-937B-D0B50A4CC7A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1228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420E1-3DCD-4D55-BFD6-4480484DEF7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564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BE0F0-4DC9-46E6-B02B-3CCCC9D6959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050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F085-BC7E-4D8E-9A11-11CF2FD9630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169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1E817-36F5-4D88-8387-E1EC56E19B3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539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A72CC-FB50-44C4-B83F-FE6014D0D85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72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697A1-7E42-4692-A451-EB2AD68BEF9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3357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07CF8-BB9D-41A6-BEAB-447ABDA94D2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17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21A720B-1F55-461D-A06C-2C53603B4891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טיפול בשגיאות ובחריגות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/>
              <a:t>שי תבור</a:t>
            </a:r>
            <a:endParaRPr lang="en-US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dirty="0"/>
              <a:t>try {</a:t>
            </a:r>
          </a:p>
          <a:p>
            <a:pPr algn="l" rtl="0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int</a:t>
            </a:r>
            <a:r>
              <a:rPr lang="en-US" altLang="he-IL" dirty="0"/>
              <a:t> a = 5, b = 0;</a:t>
            </a:r>
          </a:p>
          <a:p>
            <a:pPr algn="l" rtl="0">
              <a:buFontTx/>
              <a:buNone/>
            </a:pPr>
            <a:r>
              <a:rPr lang="en-US" altLang="he-IL" dirty="0"/>
              <a:t>	double d = a / b;</a:t>
            </a:r>
          </a:p>
          <a:p>
            <a:pPr algn="l" rtl="0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System.out.println</a:t>
            </a:r>
            <a:r>
              <a:rPr lang="en-US" altLang="he-IL" dirty="0"/>
              <a:t>(“Hello”);</a:t>
            </a:r>
          </a:p>
          <a:p>
            <a:pPr algn="l" rtl="0">
              <a:buFontTx/>
              <a:buNone/>
            </a:pPr>
            <a:r>
              <a:rPr lang="en-US" altLang="he-IL" dirty="0"/>
              <a:t>}</a:t>
            </a:r>
          </a:p>
          <a:p>
            <a:pPr algn="l" rtl="0">
              <a:buFontTx/>
              <a:buNone/>
            </a:pPr>
            <a:r>
              <a:rPr lang="en-US" altLang="he-IL" dirty="0"/>
              <a:t>catch(</a:t>
            </a:r>
            <a:r>
              <a:rPr lang="en-US" altLang="he-IL" dirty="0" err="1"/>
              <a:t>ArithmeticException</a:t>
            </a:r>
            <a:r>
              <a:rPr lang="en-US" altLang="he-IL" dirty="0"/>
              <a:t> e)</a:t>
            </a:r>
          </a:p>
          <a:p>
            <a:pPr algn="l" rtl="0">
              <a:buFontTx/>
              <a:buNone/>
            </a:pPr>
            <a:r>
              <a:rPr lang="en-US" altLang="he-IL" dirty="0"/>
              <a:t>{</a:t>
            </a:r>
          </a:p>
          <a:p>
            <a:pPr algn="l" rtl="0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>
                <a:solidFill>
                  <a:schemeClr val="tx2"/>
                </a:solidFill>
              </a:rPr>
              <a:t>System.out.println</a:t>
            </a:r>
            <a:r>
              <a:rPr lang="en-US" altLang="he-IL" dirty="0">
                <a:solidFill>
                  <a:schemeClr val="tx2"/>
                </a:solidFill>
              </a:rPr>
              <a:t>(“Illegal Operation”);</a:t>
            </a:r>
          </a:p>
          <a:p>
            <a:pPr algn="l" rtl="0">
              <a:buFontTx/>
              <a:buNone/>
            </a:pPr>
            <a:r>
              <a:rPr lang="en-US" altLang="he-IL" dirty="0"/>
              <a:t>}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685800" y="5943600"/>
            <a:ext cx="1676400" cy="304800"/>
          </a:xfrm>
          <a:prstGeom prst="lef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0666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/>
              <a:t>try {</a:t>
            </a:r>
          </a:p>
          <a:p>
            <a:pPr algn="l" rtl="0">
              <a:buFontTx/>
              <a:buNone/>
            </a:pPr>
            <a:r>
              <a:rPr lang="en-US" altLang="he-IL"/>
              <a:t>	…</a:t>
            </a:r>
          </a:p>
          <a:p>
            <a:pPr algn="l" rtl="0">
              <a:buFontTx/>
              <a:buNone/>
            </a:pPr>
            <a:r>
              <a:rPr lang="en-US" altLang="he-IL"/>
              <a:t>	…</a:t>
            </a:r>
          </a:p>
          <a:p>
            <a:pPr algn="l" rtl="0">
              <a:buFontTx/>
              <a:buNone/>
            </a:pPr>
            <a:r>
              <a:rPr lang="en-US" altLang="he-IL"/>
              <a:t>}</a:t>
            </a:r>
          </a:p>
          <a:p>
            <a:pPr algn="l" rtl="0">
              <a:buFontTx/>
              <a:buNone/>
            </a:pPr>
            <a:r>
              <a:rPr lang="en-US" altLang="he-IL"/>
              <a:t>catch(ArithmeticException e) {…}</a:t>
            </a:r>
          </a:p>
          <a:p>
            <a:pPr algn="l" rtl="0">
              <a:buFontTx/>
              <a:buNone/>
            </a:pPr>
            <a:r>
              <a:rPr lang="en-US" altLang="he-IL"/>
              <a:t>catch(NumberFormatException e) {…}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48000" y="45720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3200" dirty="0">
                <a:solidFill>
                  <a:schemeClr val="tx2"/>
                </a:solidFill>
              </a:rPr>
              <a:t>ריבוי בלוקי </a:t>
            </a:r>
            <a:r>
              <a:rPr lang="en-US" altLang="he-IL" sz="3200" dirty="0">
                <a:solidFill>
                  <a:schemeClr val="tx2"/>
                </a:solidFill>
              </a:rPr>
              <a:t>catch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4343400"/>
            <a:ext cx="83058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אם התרחשה חריגה בבלוק ה-</a:t>
            </a:r>
            <a:r>
              <a:rPr lang="en-US" sz="2400" dirty="0">
                <a:solidFill>
                  <a:schemeClr val="tx2"/>
                </a:solidFill>
              </a:rPr>
              <a:t>try</a:t>
            </a:r>
            <a:r>
              <a:rPr lang="he-IL" sz="2400" dirty="0">
                <a:solidFill>
                  <a:schemeClr val="tx2"/>
                </a:solidFill>
              </a:rPr>
              <a:t> מנסים למצוא התאמה ל-</a:t>
            </a:r>
            <a:r>
              <a:rPr lang="en-US" sz="2400" dirty="0">
                <a:solidFill>
                  <a:schemeClr val="tx2"/>
                </a:solidFill>
              </a:rPr>
              <a:t>catch</a:t>
            </a:r>
            <a:r>
              <a:rPr lang="he-IL" sz="2400" dirty="0">
                <a:solidFill>
                  <a:schemeClr val="tx2"/>
                </a:solidFill>
              </a:rPr>
              <a:t> הראשון. אם יש התאמה מבצעים אותו. אם לא, מנסים למצוא התאמה ל-</a:t>
            </a:r>
            <a:r>
              <a:rPr lang="en-US" sz="2400" dirty="0">
                <a:solidFill>
                  <a:schemeClr val="tx2"/>
                </a:solidFill>
              </a:rPr>
              <a:t>catch</a:t>
            </a:r>
            <a:r>
              <a:rPr lang="he-IL" sz="2400" dirty="0">
                <a:solidFill>
                  <a:schemeClr val="tx2"/>
                </a:solidFill>
              </a:rPr>
              <a:t> השני. אם יש התאמה מבצעים אותו וכן הלאה. אם אין התאמה לאף אחד מה-</a:t>
            </a:r>
            <a:r>
              <a:rPr lang="en-US" sz="2400" dirty="0">
                <a:solidFill>
                  <a:schemeClr val="tx2"/>
                </a:solidFill>
              </a:rPr>
              <a:t>catch</a:t>
            </a:r>
            <a:r>
              <a:rPr lang="he-IL" sz="2400" dirty="0">
                <a:solidFill>
                  <a:schemeClr val="tx2"/>
                </a:solidFill>
              </a:rPr>
              <a:t>, החריגה לא נתפסת.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78981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/>
              <a:t>try {</a:t>
            </a:r>
          </a:p>
          <a:p>
            <a:pPr algn="l" rtl="0">
              <a:buFontTx/>
              <a:buNone/>
            </a:pPr>
            <a:r>
              <a:rPr lang="en-US" altLang="he-IL"/>
              <a:t>	…</a:t>
            </a:r>
          </a:p>
          <a:p>
            <a:pPr algn="l" rtl="0">
              <a:buFontTx/>
              <a:buNone/>
            </a:pPr>
            <a:r>
              <a:rPr lang="en-US" altLang="he-IL"/>
              <a:t>	…</a:t>
            </a:r>
          </a:p>
          <a:p>
            <a:pPr algn="l" rtl="0">
              <a:buFontTx/>
              <a:buNone/>
            </a:pPr>
            <a:r>
              <a:rPr lang="en-US" altLang="he-IL"/>
              <a:t>}</a:t>
            </a:r>
          </a:p>
          <a:p>
            <a:pPr algn="l" rtl="0">
              <a:buFontTx/>
              <a:buNone/>
            </a:pPr>
            <a:r>
              <a:rPr lang="en-US" altLang="he-IL">
                <a:solidFill>
                  <a:srgbClr val="FF0000"/>
                </a:solidFill>
              </a:rPr>
              <a:t>catch(Exception e) {…}</a:t>
            </a:r>
          </a:p>
          <a:p>
            <a:pPr algn="l" rtl="0">
              <a:buFontTx/>
              <a:buNone/>
            </a:pPr>
            <a:r>
              <a:rPr lang="en-US" altLang="he-IL"/>
              <a:t>catch(ArithmeticException e) {…}</a:t>
            </a:r>
          </a:p>
          <a:p>
            <a:pPr algn="l" rtl="0">
              <a:buFontTx/>
              <a:buNone/>
            </a:pPr>
            <a:r>
              <a:rPr lang="en-US" altLang="he-IL"/>
              <a:t>catch(NumberFormatException e) {…}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648200" y="28956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>
                <a:solidFill>
                  <a:srgbClr val="FF0000"/>
                </a:solidFill>
              </a:rPr>
              <a:t>שגיאת קומפילציה</a:t>
            </a:r>
            <a:endParaRPr lang="en-US" altLang="he-IL" sz="24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4876800"/>
            <a:ext cx="8610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בגלל חוקי הפולימורפיזם וה-</a:t>
            </a:r>
            <a:r>
              <a:rPr lang="en-US" sz="2400" dirty="0">
                <a:solidFill>
                  <a:schemeClr val="tx2"/>
                </a:solidFill>
              </a:rPr>
              <a:t>up casting</a:t>
            </a:r>
            <a:r>
              <a:rPr lang="he-IL" sz="2400" dirty="0">
                <a:solidFill>
                  <a:schemeClr val="tx2"/>
                </a:solidFill>
              </a:rPr>
              <a:t>, כל חריגה היא סוג של </a:t>
            </a:r>
            <a:r>
              <a:rPr lang="en-US" sz="2400" dirty="0">
                <a:solidFill>
                  <a:schemeClr val="tx2"/>
                </a:solidFill>
              </a:rPr>
              <a:t>Exception</a:t>
            </a:r>
            <a:r>
              <a:rPr lang="he-IL" sz="2400" dirty="0">
                <a:solidFill>
                  <a:schemeClr val="tx2"/>
                </a:solidFill>
              </a:rPr>
              <a:t> ולכן כל חריגה </a:t>
            </a:r>
            <a:r>
              <a:rPr lang="he-IL" sz="2400" dirty="0" err="1">
                <a:solidFill>
                  <a:schemeClr val="tx2"/>
                </a:solidFill>
              </a:rPr>
              <a:t>תתפס</a:t>
            </a:r>
            <a:r>
              <a:rPr lang="he-IL" sz="2400" dirty="0">
                <a:solidFill>
                  <a:schemeClr val="tx2"/>
                </a:solidFill>
              </a:rPr>
              <a:t> ב-</a:t>
            </a:r>
            <a:r>
              <a:rPr lang="en-US" sz="2400" dirty="0">
                <a:solidFill>
                  <a:schemeClr val="tx2"/>
                </a:solidFill>
              </a:rPr>
              <a:t>catch</a:t>
            </a:r>
            <a:r>
              <a:rPr lang="he-IL" sz="2400" dirty="0">
                <a:solidFill>
                  <a:schemeClr val="tx2"/>
                </a:solidFill>
              </a:rPr>
              <a:t> הראשון.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13222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solidFill>
                  <a:schemeClr val="tx2"/>
                </a:solidFill>
              </a:rPr>
              <a:t>finally</a:t>
            </a:r>
            <a:endParaRPr lang="he-IL" alt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>
              <a:defRPr/>
            </a:pPr>
            <a:r>
              <a:rPr lang="he-IL" dirty="0"/>
              <a:t>ניתן להרחיב את השימוש ב-</a:t>
            </a:r>
            <a:r>
              <a:rPr lang="en-US" dirty="0"/>
              <a:t>try-catch</a:t>
            </a:r>
            <a:r>
              <a:rPr lang="he-IL" dirty="0"/>
              <a:t> ע"י הוספת המילה </a:t>
            </a:r>
            <a:r>
              <a:rPr lang="en-US" dirty="0"/>
              <a:t>finally</a:t>
            </a:r>
            <a:r>
              <a:rPr lang="he-IL" dirty="0"/>
              <a:t> בסוף הבלוק: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3200400"/>
            <a:ext cx="32766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/>
              <a:t>try {</a:t>
            </a:r>
          </a:p>
          <a:p>
            <a:pPr algn="l" rtl="0"/>
            <a:r>
              <a:rPr lang="en-US" sz="3200" dirty="0"/>
              <a:t>}</a:t>
            </a:r>
          </a:p>
          <a:p>
            <a:pPr algn="l" rtl="0"/>
            <a:r>
              <a:rPr lang="en-US" sz="3200" dirty="0"/>
              <a:t>catch(…){ …}</a:t>
            </a:r>
          </a:p>
          <a:p>
            <a:pPr algn="l" rtl="0"/>
            <a:r>
              <a:rPr lang="en-US" sz="3200" dirty="0">
                <a:solidFill>
                  <a:schemeClr val="tx2"/>
                </a:solidFill>
              </a:rPr>
              <a:t>finally {</a:t>
            </a:r>
          </a:p>
          <a:p>
            <a:pPr algn="l" rtl="0"/>
            <a:r>
              <a:rPr lang="en-US" sz="3200" dirty="0">
                <a:solidFill>
                  <a:schemeClr val="tx2"/>
                </a:solidFill>
              </a:rPr>
              <a:t>}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3352800"/>
            <a:ext cx="4724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solidFill>
                  <a:schemeClr val="tx2"/>
                </a:solidFill>
              </a:rPr>
              <a:t>ה-</a:t>
            </a:r>
            <a:r>
              <a:rPr lang="en-US" sz="3200" dirty="0">
                <a:solidFill>
                  <a:schemeClr val="tx2"/>
                </a:solidFill>
              </a:rPr>
              <a:t>finally</a:t>
            </a:r>
            <a:r>
              <a:rPr lang="he-IL" sz="3200" dirty="0">
                <a:solidFill>
                  <a:schemeClr val="tx2"/>
                </a:solidFill>
              </a:rPr>
              <a:t> תמיד יתבצע בסיום בלוק ה-</a:t>
            </a:r>
            <a:r>
              <a:rPr lang="en-US" sz="3200" dirty="0">
                <a:solidFill>
                  <a:schemeClr val="tx2"/>
                </a:solidFill>
              </a:rPr>
              <a:t>try-catch</a:t>
            </a:r>
            <a:r>
              <a:rPr lang="he-IL" sz="3200" dirty="0">
                <a:solidFill>
                  <a:schemeClr val="tx2"/>
                </a:solidFill>
              </a:rPr>
              <a:t>, לא משנה אם </a:t>
            </a:r>
            <a:r>
              <a:rPr lang="he-IL" sz="3200" dirty="0" err="1">
                <a:solidFill>
                  <a:schemeClr val="tx2"/>
                </a:solidFill>
              </a:rPr>
              <a:t>היתה</a:t>
            </a:r>
            <a:r>
              <a:rPr lang="he-IL" sz="3200" dirty="0">
                <a:solidFill>
                  <a:schemeClr val="tx2"/>
                </a:solidFill>
              </a:rPr>
              <a:t> שגיאת ריצה או לא.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159572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381000"/>
            <a:ext cx="3733800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/>
              <a:t>try {</a:t>
            </a:r>
          </a:p>
          <a:p>
            <a:pPr algn="l" rtl="0"/>
            <a:endParaRPr lang="en-US" sz="3200" dirty="0"/>
          </a:p>
          <a:p>
            <a:pPr algn="l" rtl="0"/>
            <a:endParaRPr lang="en-US" sz="3200" dirty="0"/>
          </a:p>
          <a:p>
            <a:pPr algn="l" rtl="0"/>
            <a:r>
              <a:rPr lang="en-US" sz="3200" dirty="0"/>
              <a:t>}</a:t>
            </a:r>
          </a:p>
          <a:p>
            <a:pPr algn="l" rtl="0"/>
            <a:r>
              <a:rPr lang="en-US" sz="3200" dirty="0"/>
              <a:t>catch(…) {</a:t>
            </a:r>
          </a:p>
          <a:p>
            <a:pPr algn="l" rtl="0"/>
            <a:endParaRPr lang="en-US" sz="3200" dirty="0"/>
          </a:p>
          <a:p>
            <a:pPr algn="l" rtl="0"/>
            <a:endParaRPr lang="en-US" sz="3200" dirty="0"/>
          </a:p>
          <a:p>
            <a:pPr algn="l" rtl="0"/>
            <a:r>
              <a:rPr lang="en-US" sz="3200" dirty="0"/>
              <a:t>}</a:t>
            </a:r>
          </a:p>
          <a:p>
            <a:pPr algn="l" rtl="0"/>
            <a:r>
              <a:rPr lang="en-US" sz="3200" dirty="0"/>
              <a:t>finally {</a:t>
            </a:r>
          </a:p>
          <a:p>
            <a:pPr algn="l" rtl="0"/>
            <a:endParaRPr lang="en-US" sz="3200" dirty="0"/>
          </a:p>
          <a:p>
            <a:pPr algn="l" rtl="0"/>
            <a:endParaRPr lang="en-US" sz="3200" dirty="0"/>
          </a:p>
          <a:p>
            <a:pPr algn="l" rtl="0"/>
            <a:r>
              <a:rPr lang="en-US" sz="3200" dirty="0"/>
              <a:t>}</a:t>
            </a:r>
            <a:endParaRPr lang="he-IL" sz="3200" dirty="0"/>
          </a:p>
        </p:txBody>
      </p:sp>
      <p:sp>
        <p:nvSpPr>
          <p:cNvPr id="3" name="חץ למטה 2"/>
          <p:cNvSpPr/>
          <p:nvPr/>
        </p:nvSpPr>
        <p:spPr>
          <a:xfrm>
            <a:off x="3124200" y="381000"/>
            <a:ext cx="228600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4876800" y="533400"/>
            <a:ext cx="39624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chemeClr val="tx2"/>
                </a:solidFill>
              </a:rPr>
              <a:t>אם לא </a:t>
            </a:r>
            <a:r>
              <a:rPr lang="he-IL" sz="2800" dirty="0" err="1">
                <a:solidFill>
                  <a:schemeClr val="tx2"/>
                </a:solidFill>
              </a:rPr>
              <a:t>היתה</a:t>
            </a:r>
            <a:r>
              <a:rPr lang="he-IL" sz="2800" dirty="0">
                <a:solidFill>
                  <a:schemeClr val="tx2"/>
                </a:solidFill>
              </a:rPr>
              <a:t> שגיאת ריצה בתוך ה-</a:t>
            </a:r>
            <a:r>
              <a:rPr lang="en-US" sz="2800" dirty="0">
                <a:solidFill>
                  <a:schemeClr val="tx2"/>
                </a:solidFill>
              </a:rPr>
              <a:t>try</a:t>
            </a:r>
            <a:r>
              <a:rPr lang="he-IL" sz="2800" dirty="0">
                <a:solidFill>
                  <a:schemeClr val="tx2"/>
                </a:solidFill>
              </a:rPr>
              <a:t>, בסיום בלוק ה-</a:t>
            </a:r>
            <a:r>
              <a:rPr lang="en-US" sz="2800" dirty="0">
                <a:solidFill>
                  <a:schemeClr val="tx2"/>
                </a:solidFill>
              </a:rPr>
              <a:t>try</a:t>
            </a:r>
            <a:r>
              <a:rPr lang="he-IL" sz="2800" dirty="0">
                <a:solidFill>
                  <a:schemeClr val="tx2"/>
                </a:solidFill>
              </a:rPr>
              <a:t> יתבצע בלוק ה-</a:t>
            </a:r>
            <a:r>
              <a:rPr lang="en-US" sz="2800" dirty="0">
                <a:solidFill>
                  <a:schemeClr val="tx2"/>
                </a:solidFill>
              </a:rPr>
              <a:t>finally</a:t>
            </a:r>
            <a:r>
              <a:rPr lang="he-IL" sz="28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5" name="חץ מעוקל ימינה 4"/>
          <p:cNvSpPr/>
          <p:nvPr/>
        </p:nvSpPr>
        <p:spPr>
          <a:xfrm>
            <a:off x="1295400" y="2362200"/>
            <a:ext cx="685800" cy="2362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49726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381000"/>
            <a:ext cx="3733800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/>
              <a:t>try {</a:t>
            </a:r>
          </a:p>
          <a:p>
            <a:pPr algn="l" rtl="0"/>
            <a:endParaRPr lang="en-US" sz="3200" dirty="0"/>
          </a:p>
          <a:p>
            <a:pPr algn="l" rtl="0"/>
            <a:endParaRPr lang="en-US" sz="3200" dirty="0"/>
          </a:p>
          <a:p>
            <a:pPr algn="l" rtl="0"/>
            <a:r>
              <a:rPr lang="en-US" sz="3200" dirty="0"/>
              <a:t>}</a:t>
            </a:r>
          </a:p>
          <a:p>
            <a:pPr algn="l" rtl="0"/>
            <a:r>
              <a:rPr lang="en-US" sz="3200" dirty="0"/>
              <a:t>catch(…) {</a:t>
            </a:r>
          </a:p>
          <a:p>
            <a:pPr algn="l" rtl="0"/>
            <a:endParaRPr lang="en-US" sz="3200" dirty="0"/>
          </a:p>
          <a:p>
            <a:pPr algn="l" rtl="0"/>
            <a:endParaRPr lang="en-US" sz="3200" dirty="0"/>
          </a:p>
          <a:p>
            <a:pPr algn="l" rtl="0"/>
            <a:r>
              <a:rPr lang="en-US" sz="3200" dirty="0"/>
              <a:t>}</a:t>
            </a:r>
          </a:p>
          <a:p>
            <a:pPr algn="l" rtl="0"/>
            <a:r>
              <a:rPr lang="en-US" sz="3200" dirty="0"/>
              <a:t>finally {</a:t>
            </a:r>
          </a:p>
          <a:p>
            <a:pPr algn="l" rtl="0"/>
            <a:endParaRPr lang="en-US" sz="3200" dirty="0"/>
          </a:p>
          <a:p>
            <a:pPr algn="l" rtl="0"/>
            <a:endParaRPr lang="en-US" sz="3200" dirty="0"/>
          </a:p>
          <a:p>
            <a:pPr algn="l" rtl="0"/>
            <a:r>
              <a:rPr lang="en-US" sz="3200" dirty="0"/>
              <a:t>}</a:t>
            </a:r>
            <a:endParaRPr lang="he-IL" sz="3200" dirty="0"/>
          </a:p>
        </p:txBody>
      </p:sp>
      <p:sp>
        <p:nvSpPr>
          <p:cNvPr id="3" name="חץ למטה 2"/>
          <p:cNvSpPr/>
          <p:nvPr/>
        </p:nvSpPr>
        <p:spPr>
          <a:xfrm>
            <a:off x="3124200" y="3810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181600" y="533400"/>
            <a:ext cx="3657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chemeClr val="tx2"/>
                </a:solidFill>
              </a:rPr>
              <a:t>אם קרתה שגיאה בתוך ה-</a:t>
            </a:r>
            <a:r>
              <a:rPr lang="en-US" sz="2800" dirty="0">
                <a:solidFill>
                  <a:schemeClr val="tx2"/>
                </a:solidFill>
              </a:rPr>
              <a:t>try</a:t>
            </a:r>
            <a:r>
              <a:rPr lang="he-IL" sz="2800" dirty="0">
                <a:solidFill>
                  <a:schemeClr val="tx2"/>
                </a:solidFill>
              </a:rPr>
              <a:t>, ה-</a:t>
            </a:r>
            <a:r>
              <a:rPr lang="en-US" sz="2800" dirty="0">
                <a:solidFill>
                  <a:schemeClr val="tx2"/>
                </a:solidFill>
              </a:rPr>
              <a:t>finally</a:t>
            </a:r>
            <a:r>
              <a:rPr lang="he-IL" sz="2800" dirty="0">
                <a:solidFill>
                  <a:schemeClr val="tx2"/>
                </a:solidFill>
              </a:rPr>
              <a:t> יתבצע בסיום ה-</a:t>
            </a:r>
            <a:r>
              <a:rPr lang="en-US" sz="2800" dirty="0">
                <a:solidFill>
                  <a:schemeClr val="tx2"/>
                </a:solidFill>
              </a:rPr>
              <a:t>catch</a:t>
            </a:r>
            <a:r>
              <a:rPr lang="he-IL" sz="2800" b="1" dirty="0">
                <a:solidFill>
                  <a:schemeClr val="tx2"/>
                </a:solidFill>
              </a:rPr>
              <a:t> </a:t>
            </a:r>
            <a:r>
              <a:rPr lang="he-IL" sz="2800" dirty="0">
                <a:solidFill>
                  <a:schemeClr val="tx2"/>
                </a:solidFill>
              </a:rPr>
              <a:t>המתאים.</a:t>
            </a:r>
          </a:p>
        </p:txBody>
      </p:sp>
      <p:sp>
        <p:nvSpPr>
          <p:cNvPr id="5" name="חץ מעוקל ימינה 4"/>
          <p:cNvSpPr/>
          <p:nvPr/>
        </p:nvSpPr>
        <p:spPr>
          <a:xfrm>
            <a:off x="1430482" y="1600200"/>
            <a:ext cx="723900" cy="1219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" name="פיצוץ 1 5"/>
          <p:cNvSpPr/>
          <p:nvPr/>
        </p:nvSpPr>
        <p:spPr>
          <a:xfrm>
            <a:off x="2743200" y="1295400"/>
            <a:ext cx="1371600" cy="7620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 למטה 6"/>
          <p:cNvSpPr/>
          <p:nvPr/>
        </p:nvSpPr>
        <p:spPr>
          <a:xfrm>
            <a:off x="3124200" y="2971800"/>
            <a:ext cx="3048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חץ מעוקל ימינה 7"/>
          <p:cNvSpPr/>
          <p:nvPr/>
        </p:nvSpPr>
        <p:spPr>
          <a:xfrm>
            <a:off x="1409700" y="4114800"/>
            <a:ext cx="723900" cy="685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26746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פעפוע חריגות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>
              <a:defRPr/>
            </a:pPr>
            <a:r>
              <a:rPr lang="he-IL" dirty="0"/>
              <a:t>כאשר מתרחשת חריגה בתוכנית, המכונה של ג'אווה מחפשת את הטיפול בחריגה בשיטה שבה היא קרתה.</a:t>
            </a:r>
          </a:p>
          <a:p>
            <a:pPr>
              <a:defRPr/>
            </a:pPr>
            <a:r>
              <a:rPr lang="he-IL" dirty="0"/>
              <a:t>אם אין טיפול (כלומר </a:t>
            </a:r>
            <a:r>
              <a:rPr lang="en-US" dirty="0"/>
              <a:t>try-catch</a:t>
            </a:r>
            <a:r>
              <a:rPr lang="he-IL" dirty="0"/>
              <a:t>) במקום התרחשות החריגה, החריגה </a:t>
            </a:r>
            <a:r>
              <a:rPr lang="he-IL" b="1" dirty="0"/>
              <a:t>מפעפעת</a:t>
            </a:r>
            <a:r>
              <a:rPr lang="he-IL" dirty="0"/>
              <a:t> לשיטה הקוראת וג'אווה מחפשת שם את הטיפול.</a:t>
            </a:r>
          </a:p>
          <a:p>
            <a:pPr>
              <a:defRPr/>
            </a:pPr>
            <a:r>
              <a:rPr lang="he-IL" dirty="0"/>
              <a:t>אם גם בשיטה הקוראת אין טיפול, החריגה מפעפעת לשיטה הקוראת, וכן הלאה.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endParaRPr lang="he-IL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4162620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63246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firstMethod</a:t>
            </a:r>
            <a:r>
              <a:rPr lang="en-US" sz="2000" dirty="0"/>
              <a:t>() {</a:t>
            </a:r>
          </a:p>
          <a:p>
            <a:pPr algn="l" rtl="0"/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[] a = new </a:t>
            </a:r>
            <a:r>
              <a:rPr lang="en-US" sz="2000" dirty="0" err="1"/>
              <a:t>int</a:t>
            </a:r>
            <a:r>
              <a:rPr lang="en-US" sz="2000" dirty="0"/>
              <a:t>[5];</a:t>
            </a:r>
          </a:p>
          <a:p>
            <a:pPr algn="l" rtl="0"/>
            <a:r>
              <a:rPr lang="en-US" sz="2000" dirty="0"/>
              <a:t>    try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secondMethod</a:t>
            </a:r>
            <a:r>
              <a:rPr lang="en-US" sz="2000" dirty="0"/>
              <a:t>(a);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    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(“Back in </a:t>
            </a:r>
            <a:r>
              <a:rPr lang="en-US" sz="2000" dirty="0" err="1"/>
              <a:t>firstMethod</a:t>
            </a:r>
            <a:r>
              <a:rPr lang="en-US" sz="2000" dirty="0"/>
              <a:t>”);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067300" y="3505200"/>
            <a:ext cx="39243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secondMethod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[] a) {</a:t>
            </a:r>
          </a:p>
          <a:p>
            <a:pPr algn="l" rtl="0"/>
            <a:r>
              <a:rPr lang="en-US" sz="2000" dirty="0"/>
              <a:t>    a[10] = 20;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4" name="חץ ימינה 3"/>
          <p:cNvSpPr/>
          <p:nvPr/>
        </p:nvSpPr>
        <p:spPr>
          <a:xfrm>
            <a:off x="533400" y="14478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צורה חופשית 10"/>
          <p:cNvSpPr/>
          <p:nvPr/>
        </p:nvSpPr>
        <p:spPr>
          <a:xfrm>
            <a:off x="3171217" y="1371600"/>
            <a:ext cx="3891064" cy="2062264"/>
          </a:xfrm>
          <a:custGeom>
            <a:avLst/>
            <a:gdLst>
              <a:gd name="connsiteX0" fmla="*/ 0 w 3891064"/>
              <a:gd name="connsiteY0" fmla="*/ 150991 h 2086795"/>
              <a:gd name="connsiteX1" fmla="*/ 107004 w 3891064"/>
              <a:gd name="connsiteY1" fmla="*/ 150991 h 2086795"/>
              <a:gd name="connsiteX2" fmla="*/ 3200400 w 3891064"/>
              <a:gd name="connsiteY2" fmla="*/ 141263 h 2086795"/>
              <a:gd name="connsiteX3" fmla="*/ 3891064 w 3891064"/>
              <a:gd name="connsiteY3" fmla="*/ 2086795 h 208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064" h="2086795">
                <a:moveTo>
                  <a:pt x="0" y="150991"/>
                </a:moveTo>
                <a:lnTo>
                  <a:pt x="107004" y="150991"/>
                </a:lnTo>
                <a:cubicBezTo>
                  <a:pt x="640404" y="149370"/>
                  <a:pt x="2569723" y="-181371"/>
                  <a:pt x="3200400" y="141263"/>
                </a:cubicBezTo>
                <a:cubicBezTo>
                  <a:pt x="3831077" y="463897"/>
                  <a:pt x="3861070" y="1275346"/>
                  <a:pt x="3891064" y="208679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 ימינה 11"/>
          <p:cNvSpPr/>
          <p:nvPr/>
        </p:nvSpPr>
        <p:spPr>
          <a:xfrm>
            <a:off x="4800600" y="4233922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פיצוץ 1 12"/>
          <p:cNvSpPr/>
          <p:nvPr/>
        </p:nvSpPr>
        <p:spPr>
          <a:xfrm>
            <a:off x="6858000" y="4081522"/>
            <a:ext cx="938719" cy="4572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41758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63246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firstMethod</a:t>
            </a:r>
            <a:r>
              <a:rPr lang="en-US" sz="2000" dirty="0"/>
              <a:t>() {</a:t>
            </a:r>
          </a:p>
          <a:p>
            <a:pPr algn="l" rtl="0"/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[] a = new </a:t>
            </a:r>
            <a:r>
              <a:rPr lang="en-US" sz="2000" dirty="0" err="1"/>
              <a:t>int</a:t>
            </a:r>
            <a:r>
              <a:rPr lang="en-US" sz="2000" dirty="0"/>
              <a:t>[5];</a:t>
            </a:r>
          </a:p>
          <a:p>
            <a:pPr algn="l" rtl="0"/>
            <a:r>
              <a:rPr lang="en-US" sz="2000" dirty="0"/>
              <a:t>    try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secondMethod</a:t>
            </a:r>
            <a:r>
              <a:rPr lang="en-US" sz="2000" dirty="0"/>
              <a:t>(a);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    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(“Back in </a:t>
            </a:r>
            <a:r>
              <a:rPr lang="en-US" sz="2000" dirty="0" err="1"/>
              <a:t>firstMethod</a:t>
            </a:r>
            <a:r>
              <a:rPr lang="en-US" sz="2000" dirty="0"/>
              <a:t>”);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3505200"/>
            <a:ext cx="3962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secondMethod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[] a) {</a:t>
            </a:r>
          </a:p>
          <a:p>
            <a:pPr algn="l" rtl="0"/>
            <a:r>
              <a:rPr lang="en-US" sz="2000" dirty="0"/>
              <a:t>    a[10] = 20;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13" name="פיצוץ 1 12"/>
          <p:cNvSpPr/>
          <p:nvPr/>
        </p:nvSpPr>
        <p:spPr>
          <a:xfrm>
            <a:off x="6858000" y="4114800"/>
            <a:ext cx="938719" cy="4572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142848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L -0.0007 -0.20023 C -0.0007 -0.28981 -0.10921 -0.40023 -0.19688 -0.40023 L -0.39289 -0.40023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18" y="-1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63246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firstMethod</a:t>
            </a:r>
            <a:r>
              <a:rPr lang="en-US" sz="2000" dirty="0"/>
              <a:t>() {</a:t>
            </a:r>
          </a:p>
          <a:p>
            <a:pPr algn="l" rtl="0"/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[] a = new </a:t>
            </a:r>
            <a:r>
              <a:rPr lang="en-US" sz="2000" dirty="0" err="1"/>
              <a:t>int</a:t>
            </a:r>
            <a:r>
              <a:rPr lang="en-US" sz="2000" dirty="0"/>
              <a:t>[5];</a:t>
            </a:r>
          </a:p>
          <a:p>
            <a:pPr algn="l" rtl="0"/>
            <a:r>
              <a:rPr lang="en-US" sz="2000" dirty="0"/>
              <a:t>    try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secondMethod</a:t>
            </a:r>
            <a:r>
              <a:rPr lang="en-US" sz="2000" dirty="0"/>
              <a:t>(a);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    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(“Back in </a:t>
            </a:r>
            <a:r>
              <a:rPr lang="en-US" sz="2000" dirty="0" err="1"/>
              <a:t>firstMethod</a:t>
            </a:r>
            <a:r>
              <a:rPr lang="en-US" sz="2000" dirty="0"/>
              <a:t>”);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3505200"/>
            <a:ext cx="3962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secondMethod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[] a) {</a:t>
            </a:r>
          </a:p>
          <a:p>
            <a:pPr algn="l" rtl="0"/>
            <a:r>
              <a:rPr lang="en-US" sz="2000" dirty="0"/>
              <a:t>    a[10] = 20;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13" name="פיצוץ 1 12"/>
          <p:cNvSpPr/>
          <p:nvPr/>
        </p:nvSpPr>
        <p:spPr>
          <a:xfrm>
            <a:off x="3429000" y="1219200"/>
            <a:ext cx="938719" cy="4572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חץ שמאלה 3"/>
          <p:cNvSpPr/>
          <p:nvPr/>
        </p:nvSpPr>
        <p:spPr>
          <a:xfrm>
            <a:off x="5867400" y="2057400"/>
            <a:ext cx="685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213152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שגיאות וחריגות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b="1"/>
              <a:t>שגיאה</a:t>
            </a:r>
            <a:r>
              <a:rPr lang="he-IL" altLang="he-IL"/>
              <a:t> (</a:t>
            </a:r>
            <a:r>
              <a:rPr lang="en-US" altLang="he-IL"/>
              <a:t>Error</a:t>
            </a:r>
            <a:r>
              <a:rPr lang="he-IL" altLang="he-IL"/>
              <a:t>) – מצב שעלול להפסיק את פעילות האפליקציה, אולם לאפליקציה אין שום שליטה עליו. למשל – חוסר בזיכרון להקצאה או שגיאה במכונה הוירטואלית.</a:t>
            </a:r>
          </a:p>
          <a:p>
            <a:r>
              <a:rPr lang="he-IL" altLang="he-IL" b="1"/>
              <a:t>חריגה</a:t>
            </a:r>
            <a:r>
              <a:rPr lang="he-IL" altLang="he-IL"/>
              <a:t> (</a:t>
            </a:r>
            <a:r>
              <a:rPr lang="en-US" altLang="he-IL"/>
              <a:t>Exception</a:t>
            </a:r>
            <a:r>
              <a:rPr lang="he-IL" altLang="he-IL"/>
              <a:t>) – מצב לא תקין שהתוכנה הגיעה אליו (באופן עקרוני – ניתן לטיפול).</a:t>
            </a:r>
            <a:endParaRPr lang="en-US" altLang="he-IL" b="1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212074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63246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firstMethod</a:t>
            </a:r>
            <a:r>
              <a:rPr lang="en-US" sz="2000" dirty="0"/>
              <a:t>() {</a:t>
            </a:r>
          </a:p>
          <a:p>
            <a:pPr algn="l" rtl="0"/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[] a = new </a:t>
            </a:r>
            <a:r>
              <a:rPr lang="en-US" sz="2000" dirty="0" err="1"/>
              <a:t>int</a:t>
            </a:r>
            <a:r>
              <a:rPr lang="en-US" sz="2000" dirty="0"/>
              <a:t>[5];</a:t>
            </a:r>
          </a:p>
          <a:p>
            <a:pPr algn="l" rtl="0"/>
            <a:r>
              <a:rPr lang="en-US" sz="2000" dirty="0"/>
              <a:t>    try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secondMethod</a:t>
            </a:r>
            <a:r>
              <a:rPr lang="en-US" sz="2000" dirty="0"/>
              <a:t>(a);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    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(“Back in </a:t>
            </a:r>
            <a:r>
              <a:rPr lang="en-US" sz="2000" dirty="0" err="1"/>
              <a:t>firstMethod</a:t>
            </a:r>
            <a:r>
              <a:rPr lang="en-US" sz="2000" dirty="0"/>
              <a:t>”);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3505200"/>
            <a:ext cx="3962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secondMethod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[] a) {</a:t>
            </a:r>
          </a:p>
          <a:p>
            <a:pPr algn="l" rtl="0"/>
            <a:r>
              <a:rPr lang="en-US" sz="2000" dirty="0"/>
              <a:t>    a[10] = 20;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4782741"/>
            <a:ext cx="5334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החריגה מתרחשת בשיטה </a:t>
            </a:r>
            <a:r>
              <a:rPr lang="en-US" sz="2400" dirty="0" err="1">
                <a:solidFill>
                  <a:schemeClr val="tx2"/>
                </a:solidFill>
              </a:rPr>
              <a:t>secondMethod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6" name="אליפסה 5"/>
          <p:cNvSpPr/>
          <p:nvPr/>
        </p:nvSpPr>
        <p:spPr>
          <a:xfrm>
            <a:off x="5138057" y="4081866"/>
            <a:ext cx="1676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5377611"/>
            <a:ext cx="7315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אבל נתפסת ומטופלת בשיטה שקראה לה, </a:t>
            </a:r>
            <a:r>
              <a:rPr lang="en-US" sz="2400" dirty="0" err="1">
                <a:solidFill>
                  <a:schemeClr val="tx2"/>
                </a:solidFill>
              </a:rPr>
              <a:t>firstMethod</a:t>
            </a:r>
            <a:r>
              <a:rPr lang="he-IL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9" name="אליפסה 8"/>
          <p:cNvSpPr/>
          <p:nvPr/>
        </p:nvSpPr>
        <p:spPr>
          <a:xfrm>
            <a:off x="152400" y="1828800"/>
            <a:ext cx="60198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28529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28600"/>
            <a:ext cx="6019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למה לא לטפל בחריגה במקום בו היא התרחשה?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/>
              <a:t>לפעמים, השיטה בה קרתה החריגה לא מודעת לשאר האלגוריתם, היא מנסה לבצע פעולה ולא בטוח שאנחנו יודעים איך לטפל במקרה שהפעולה נכשלה.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918862"/>
            <a:ext cx="86106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/>
              <a:t>מצד שני, השיטה שקראה מכירה יותר טוב את ההקשר, את האלגוריתם הראשי. כנראה ששם נדע יותר טוב מה המשמעות של החריגה שקרתה וגם מה כדאי לעשות כדי לטפל בה.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457" y="3250993"/>
            <a:ext cx="8610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/>
              <a:t>מנגנון הפעפוע מאפשר לשיטות לא לטפל בחריגות ולהעביר את הטיפול בהן גבוה יותר בהיררכיה, לשיטה שאולי כן תדע לטפל בחריגה.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17357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throw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עד עכשיו ראינו שהחריגות התרחשו ברגע שהמכונה של ג'אווה זיהתה מצב חריג בזמן ריצה.</a:t>
            </a:r>
          </a:p>
          <a:p>
            <a:r>
              <a:rPr lang="he-IL" dirty="0"/>
              <a:t>אבל ניתן גם לעורר מצב חריג באופן יזום בקוד, ע"י שימוש בפקודה </a:t>
            </a:r>
            <a:r>
              <a:rPr lang="en-US" dirty="0"/>
              <a:t>throw</a:t>
            </a:r>
            <a:r>
              <a:rPr lang="he-IL" dirty="0"/>
              <a:t>.</a:t>
            </a:r>
          </a:p>
          <a:p>
            <a:r>
              <a:rPr lang="he-IL" dirty="0"/>
              <a:t>מבנה הפקודה:</a:t>
            </a:r>
          </a:p>
          <a:p>
            <a:pPr marL="0" indent="0" algn="l" rtl="0">
              <a:buNone/>
            </a:pPr>
            <a:r>
              <a:rPr lang="en-US" dirty="0"/>
              <a:t>throw </a:t>
            </a:r>
            <a:r>
              <a:rPr lang="en-US" dirty="0" err="1"/>
              <a:t>exceptionObject</a:t>
            </a:r>
            <a:r>
              <a:rPr lang="en-US" dirty="0"/>
              <a:t>;</a:t>
            </a:r>
          </a:p>
          <a:p>
            <a:r>
              <a:rPr lang="he-IL" dirty="0"/>
              <a:t>שימוש ב-</a:t>
            </a:r>
            <a:r>
              <a:rPr lang="en-US" dirty="0"/>
              <a:t>throw</a:t>
            </a:r>
            <a:r>
              <a:rPr lang="he-IL" dirty="0"/>
              <a:t> "מדליק" את דגל השגיאות ומדמה מצב של שגיאת ריצה.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148715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63246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firstMethod</a:t>
            </a:r>
            <a:r>
              <a:rPr lang="en-US" sz="2000" dirty="0"/>
              <a:t>() {</a:t>
            </a:r>
          </a:p>
          <a:p>
            <a:pPr algn="l" rtl="0"/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[] a = new </a:t>
            </a:r>
            <a:r>
              <a:rPr lang="en-US" sz="2000" dirty="0" err="1"/>
              <a:t>int</a:t>
            </a:r>
            <a:r>
              <a:rPr lang="en-US" sz="2000" dirty="0"/>
              <a:t>[5];</a:t>
            </a:r>
          </a:p>
          <a:p>
            <a:pPr algn="l" rtl="0"/>
            <a:r>
              <a:rPr lang="en-US" sz="2000" dirty="0"/>
              <a:t>    try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secondMethod</a:t>
            </a:r>
            <a:r>
              <a:rPr lang="en-US" sz="2000" dirty="0"/>
              <a:t>(a);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    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(“Back in </a:t>
            </a:r>
            <a:r>
              <a:rPr lang="en-US" sz="2000" dirty="0" err="1"/>
              <a:t>firstMethod</a:t>
            </a:r>
            <a:r>
              <a:rPr lang="en-US" sz="2000" dirty="0"/>
              <a:t>”);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3433864"/>
            <a:ext cx="62484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secondMethod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[] a) {</a:t>
            </a:r>
          </a:p>
          <a:p>
            <a:pPr algn="l" rtl="0"/>
            <a:r>
              <a:rPr lang="en-US" sz="2000" dirty="0"/>
              <a:t>    try {</a:t>
            </a:r>
          </a:p>
          <a:p>
            <a:pPr algn="l" rtl="0"/>
            <a:r>
              <a:rPr lang="en-US" sz="2000" dirty="0"/>
              <a:t>    	a[10] = 20;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    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(“Got it at </a:t>
            </a:r>
            <a:r>
              <a:rPr lang="en-US" sz="2000" dirty="0" err="1"/>
              <a:t>secondMethod</a:t>
            </a:r>
            <a:r>
              <a:rPr lang="en-US" sz="2000" dirty="0"/>
              <a:t>”);</a:t>
            </a:r>
          </a:p>
          <a:p>
            <a:pPr algn="l" rtl="0"/>
            <a:r>
              <a:rPr lang="en-US" sz="2000" dirty="0"/>
              <a:t>	throw e;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4" name="חץ ימינה 3"/>
          <p:cNvSpPr/>
          <p:nvPr/>
        </p:nvSpPr>
        <p:spPr>
          <a:xfrm>
            <a:off x="533400" y="14478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צורה חופשית 10"/>
          <p:cNvSpPr/>
          <p:nvPr/>
        </p:nvSpPr>
        <p:spPr>
          <a:xfrm>
            <a:off x="3171217" y="1371600"/>
            <a:ext cx="3891064" cy="2062264"/>
          </a:xfrm>
          <a:custGeom>
            <a:avLst/>
            <a:gdLst>
              <a:gd name="connsiteX0" fmla="*/ 0 w 3891064"/>
              <a:gd name="connsiteY0" fmla="*/ 150991 h 2086795"/>
              <a:gd name="connsiteX1" fmla="*/ 107004 w 3891064"/>
              <a:gd name="connsiteY1" fmla="*/ 150991 h 2086795"/>
              <a:gd name="connsiteX2" fmla="*/ 3200400 w 3891064"/>
              <a:gd name="connsiteY2" fmla="*/ 141263 h 2086795"/>
              <a:gd name="connsiteX3" fmla="*/ 3891064 w 3891064"/>
              <a:gd name="connsiteY3" fmla="*/ 2086795 h 208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064" h="2086795">
                <a:moveTo>
                  <a:pt x="0" y="150991"/>
                </a:moveTo>
                <a:lnTo>
                  <a:pt x="107004" y="150991"/>
                </a:lnTo>
                <a:cubicBezTo>
                  <a:pt x="640404" y="149370"/>
                  <a:pt x="2569723" y="-181371"/>
                  <a:pt x="3200400" y="141263"/>
                </a:cubicBezTo>
                <a:cubicBezTo>
                  <a:pt x="3831077" y="463897"/>
                  <a:pt x="3861070" y="1275346"/>
                  <a:pt x="3891064" y="208679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 ימינה 11"/>
          <p:cNvSpPr/>
          <p:nvPr/>
        </p:nvSpPr>
        <p:spPr>
          <a:xfrm>
            <a:off x="3048000" y="4174361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פיצוץ 1 12"/>
          <p:cNvSpPr/>
          <p:nvPr/>
        </p:nvSpPr>
        <p:spPr>
          <a:xfrm>
            <a:off x="5029200" y="4098161"/>
            <a:ext cx="938719" cy="4572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חץ ימינה 7"/>
          <p:cNvSpPr/>
          <p:nvPr/>
        </p:nvSpPr>
        <p:spPr>
          <a:xfrm>
            <a:off x="3048000" y="5082873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6929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63246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firstMethod</a:t>
            </a:r>
            <a:r>
              <a:rPr lang="en-US" sz="2000" dirty="0"/>
              <a:t>() {</a:t>
            </a:r>
          </a:p>
          <a:p>
            <a:pPr algn="l" rtl="0"/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[] a = new </a:t>
            </a:r>
            <a:r>
              <a:rPr lang="en-US" sz="2000" dirty="0" err="1"/>
              <a:t>int</a:t>
            </a:r>
            <a:r>
              <a:rPr lang="en-US" sz="2000" dirty="0"/>
              <a:t>[5];</a:t>
            </a:r>
          </a:p>
          <a:p>
            <a:pPr algn="l" rtl="0"/>
            <a:r>
              <a:rPr lang="en-US" sz="2000" dirty="0"/>
              <a:t>    try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secondMethod</a:t>
            </a:r>
            <a:r>
              <a:rPr lang="en-US" sz="2000" dirty="0"/>
              <a:t>(a);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    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(“Back in </a:t>
            </a:r>
            <a:r>
              <a:rPr lang="en-US" sz="2000" dirty="0" err="1"/>
              <a:t>firstMethod</a:t>
            </a:r>
            <a:r>
              <a:rPr lang="en-US" sz="2000" dirty="0"/>
              <a:t>”);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3433864"/>
            <a:ext cx="62484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secondMethod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[] a) {</a:t>
            </a:r>
          </a:p>
          <a:p>
            <a:pPr algn="l" rtl="0"/>
            <a:r>
              <a:rPr lang="en-US" sz="2000" dirty="0"/>
              <a:t>    try {</a:t>
            </a:r>
          </a:p>
          <a:p>
            <a:pPr algn="l" rtl="0"/>
            <a:r>
              <a:rPr lang="en-US" sz="2000" dirty="0"/>
              <a:t>    	a[10] = 20;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    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(“Got it at </a:t>
            </a:r>
            <a:r>
              <a:rPr lang="en-US" sz="2000" dirty="0" err="1"/>
              <a:t>secondMethod</a:t>
            </a:r>
            <a:r>
              <a:rPr lang="en-US" sz="2000" dirty="0"/>
              <a:t>”);</a:t>
            </a:r>
          </a:p>
          <a:p>
            <a:pPr algn="l" rtl="0"/>
            <a:r>
              <a:rPr lang="en-US" sz="2000" dirty="0"/>
              <a:t>	throw e;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13" name="פיצוץ 1 12"/>
          <p:cNvSpPr/>
          <p:nvPr/>
        </p:nvSpPr>
        <p:spPr>
          <a:xfrm>
            <a:off x="4724400" y="5334000"/>
            <a:ext cx="938719" cy="4572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חץ ימינה 7"/>
          <p:cNvSpPr/>
          <p:nvPr/>
        </p:nvSpPr>
        <p:spPr>
          <a:xfrm>
            <a:off x="3048000" y="54102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8963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41848E-17 -0.58889 L 0.21563 -0.43148 C 0.26424 -0.39838 0.29167 -0.34861 0.29167 -0.29676 C 0.29167 -0.23796 0.26424 -0.19097 0.21563 -0.15787 L -6.41848E-17 -1.11111E-6 " pathEditMode="relative" rAng="0" ptsTypes="AAAAA">
                                      <p:cBhvr>
                                        <p:cTn id="11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2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28600"/>
            <a:ext cx="6019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לשם מה לזרוק חריגה שכבר טיפלנו בה?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/>
              <a:t>לפעמים השיטה יודעת לטפל </a:t>
            </a:r>
            <a:r>
              <a:rPr lang="he-IL" sz="2200" b="1" dirty="0"/>
              <a:t>טיפול חלקי </a:t>
            </a:r>
            <a:r>
              <a:rPr lang="he-IL" sz="2200" dirty="0"/>
              <a:t>בחריגה שהתרחשה אצלה. למשל, לסגור משאבים קריטיים או לבצע פעולות חשובות במקרה שקרתה חריגה.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918862"/>
            <a:ext cx="8610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/>
              <a:t>מצד שני, השיטה עדיין לא יודעת לטפל בכל היבטי החריגה, כי שוב היא לא מכירה את כל ההקשר של האלגוריתם.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686" y="2890667"/>
            <a:ext cx="8610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/>
              <a:t>השימוש ב-</a:t>
            </a:r>
            <a:r>
              <a:rPr lang="en-US" sz="2200" dirty="0"/>
              <a:t>throw</a:t>
            </a:r>
            <a:r>
              <a:rPr lang="he-IL" sz="2200" dirty="0"/>
              <a:t> מאפשר לשיטה גם לטפל בחריגה אבל גם ליידע את השיטה שמעליה בהיררכיה שהחריגה אכן קרתה.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6911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63246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firstMethod</a:t>
            </a:r>
            <a:r>
              <a:rPr lang="en-US" sz="2000" dirty="0"/>
              <a:t>() {</a:t>
            </a:r>
          </a:p>
          <a:p>
            <a:pPr algn="l" rtl="0"/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[] a = new </a:t>
            </a:r>
            <a:r>
              <a:rPr lang="en-US" sz="2000" dirty="0" err="1"/>
              <a:t>int</a:t>
            </a:r>
            <a:r>
              <a:rPr lang="en-US" sz="2000" dirty="0"/>
              <a:t>[5];</a:t>
            </a:r>
          </a:p>
          <a:p>
            <a:pPr algn="l" rtl="0"/>
            <a:r>
              <a:rPr lang="en-US" sz="2000" dirty="0"/>
              <a:t>    try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secondMethod</a:t>
            </a:r>
            <a:r>
              <a:rPr lang="en-US" sz="2000" dirty="0"/>
              <a:t>(a);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    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(“Back in </a:t>
            </a:r>
            <a:r>
              <a:rPr lang="en-US" sz="2000" dirty="0" err="1"/>
              <a:t>firstMethod</a:t>
            </a:r>
            <a:r>
              <a:rPr lang="en-US" sz="2000" dirty="0"/>
              <a:t>”);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50029" y="3471922"/>
            <a:ext cx="62484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void </a:t>
            </a:r>
            <a:r>
              <a:rPr lang="en-US" sz="2000" dirty="0" err="1"/>
              <a:t>secondMethod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[] a) {</a:t>
            </a:r>
          </a:p>
          <a:p>
            <a:pPr algn="l" rtl="0"/>
            <a:r>
              <a:rPr lang="en-US" sz="2000" dirty="0"/>
              <a:t>    try {</a:t>
            </a:r>
          </a:p>
          <a:p>
            <a:pPr algn="l" rtl="0"/>
            <a:r>
              <a:rPr lang="en-US" sz="2000" dirty="0"/>
              <a:t>    	a[10] = 20;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    catch(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(“Got it at </a:t>
            </a:r>
            <a:r>
              <a:rPr lang="en-US" sz="2000" dirty="0" err="1"/>
              <a:t>secondMethod</a:t>
            </a:r>
            <a:r>
              <a:rPr lang="en-US" sz="2000" dirty="0"/>
              <a:t>”);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>
                <a:solidFill>
                  <a:schemeClr val="tx2"/>
                </a:solidFill>
              </a:rPr>
              <a:t>throw new </a:t>
            </a:r>
            <a:r>
              <a:rPr lang="en-US" sz="2000" dirty="0" err="1">
                <a:solidFill>
                  <a:schemeClr val="tx2"/>
                </a:solidFill>
              </a:rPr>
              <a:t>ArithmeticException</a:t>
            </a:r>
            <a:r>
              <a:rPr lang="en-US" sz="2000" dirty="0">
                <a:solidFill>
                  <a:schemeClr val="tx2"/>
                </a:solidFill>
              </a:rPr>
              <a:t>();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8" name="חץ ימינה 7"/>
          <p:cNvSpPr/>
          <p:nvPr/>
        </p:nvSpPr>
        <p:spPr>
          <a:xfrm>
            <a:off x="3303814" y="54102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228600" y="1905000"/>
            <a:ext cx="5486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152400"/>
            <a:ext cx="2667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מה יקרה כאן?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267200"/>
            <a:ext cx="2743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השיטה זורקת חריגה מסוג </a:t>
            </a:r>
            <a:r>
              <a:rPr lang="en-US" sz="2000" dirty="0" err="1">
                <a:solidFill>
                  <a:schemeClr val="tx2"/>
                </a:solidFill>
              </a:rPr>
              <a:t>ArithmeticException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4229" y="1600200"/>
            <a:ext cx="28956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החריגה מפעפעת לשיטה הקוראת, אולם שם אין </a:t>
            </a:r>
            <a:r>
              <a:rPr lang="en-US" sz="2000" dirty="0">
                <a:solidFill>
                  <a:schemeClr val="tx2"/>
                </a:solidFill>
              </a:rPr>
              <a:t>catch</a:t>
            </a:r>
            <a:r>
              <a:rPr lang="he-IL" sz="2000" dirty="0">
                <a:solidFill>
                  <a:schemeClr val="tx2"/>
                </a:solidFill>
              </a:rPr>
              <a:t> מתאים, לכן החריגה תפעפע עוד שלב למעלה.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13447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28600"/>
            <a:ext cx="6019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לשם מה לזרוק חריגה שונה מזו שתפסנו?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/>
              <a:t>לפעמים השיטה שתפסה את החריגה יודעת לטפל בחלק מהיבטי הבעיה, ומה שנשאר לטיפול כבר מהווה חריגה מסוג אחר.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918862"/>
            <a:ext cx="8610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/>
              <a:t>לפעמים גם קורה שכתוצאה מטיפול בחריגה, מתעורר מצב חריג חדש שקודם לא היה.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686" y="2890667"/>
            <a:ext cx="8610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/>
              <a:t>השימוש ב-</a:t>
            </a:r>
            <a:r>
              <a:rPr lang="en-US" sz="2200" dirty="0"/>
              <a:t>throw</a:t>
            </a:r>
            <a:r>
              <a:rPr lang="he-IL" sz="2200" dirty="0"/>
              <a:t> מאפשר לשיטה לזרוק מעלה כל סוג של חריגה בלי קשר לחריגה שנתפסה.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12072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3657600" y="609600"/>
            <a:ext cx="1676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Throwable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752600" y="1676400"/>
            <a:ext cx="1676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Error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5638800" y="1676400"/>
            <a:ext cx="1676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Exception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3505200" y="2971799"/>
            <a:ext cx="1981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RuntimeException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2743200" y="4190998"/>
            <a:ext cx="3429000" cy="12954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ArithmeticException</a:t>
            </a:r>
            <a:r>
              <a:rPr lang="en-US" dirty="0"/>
              <a:t>, </a:t>
            </a:r>
          </a:p>
          <a:p>
            <a:pPr algn="ctr"/>
            <a:r>
              <a:rPr lang="en-US" dirty="0" err="1"/>
              <a:t>NullPointerException</a:t>
            </a:r>
            <a:r>
              <a:rPr lang="en-US" dirty="0"/>
              <a:t>, </a:t>
            </a:r>
          </a:p>
          <a:p>
            <a:pPr algn="ctr"/>
            <a:r>
              <a:rPr lang="en-US" dirty="0" err="1"/>
              <a:t>ArrayIndexOutOfBounds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…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6475379" y="2971798"/>
            <a:ext cx="2366253" cy="1219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IOException</a:t>
            </a:r>
            <a:r>
              <a:rPr lang="en-US" dirty="0"/>
              <a:t>, </a:t>
            </a:r>
          </a:p>
          <a:p>
            <a:pPr algn="ctr"/>
            <a:r>
              <a:rPr lang="en-US" dirty="0" err="1"/>
              <a:t>InterruptedException</a:t>
            </a:r>
            <a:r>
              <a:rPr lang="en-US" dirty="0"/>
              <a:t>, </a:t>
            </a:r>
            <a:r>
              <a:rPr lang="en-US" dirty="0" err="1"/>
              <a:t>SQLException</a:t>
            </a:r>
            <a:r>
              <a:rPr lang="en-US" dirty="0"/>
              <a:t>, …</a:t>
            </a:r>
            <a:endParaRPr lang="he-IL" dirty="0"/>
          </a:p>
        </p:txBody>
      </p:sp>
      <p:cxnSp>
        <p:nvCxnSpPr>
          <p:cNvPr id="9" name="מחבר ישר 8"/>
          <p:cNvCxnSpPr>
            <a:stCxn id="2" idx="2"/>
          </p:cNvCxnSpPr>
          <p:nvPr/>
        </p:nvCxnSpPr>
        <p:spPr>
          <a:xfrm>
            <a:off x="4495800" y="1066800"/>
            <a:ext cx="0" cy="3810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H="1">
            <a:off x="2590800" y="1447800"/>
            <a:ext cx="388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>
            <a:endCxn id="4" idx="0"/>
          </p:cNvCxnSpPr>
          <p:nvPr/>
        </p:nvCxnSpPr>
        <p:spPr>
          <a:xfrm>
            <a:off x="6477000" y="14478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2590800" y="14478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>
            <a:off x="6438900" y="2133600"/>
            <a:ext cx="0" cy="3810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>
          <a:xfrm flipH="1">
            <a:off x="4495800" y="2514596"/>
            <a:ext cx="1943100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endCxn id="7" idx="0"/>
          </p:cNvCxnSpPr>
          <p:nvPr/>
        </p:nvCxnSpPr>
        <p:spPr>
          <a:xfrm>
            <a:off x="7658506" y="2514597"/>
            <a:ext cx="0" cy="457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>
            <a:endCxn id="5" idx="0"/>
          </p:cNvCxnSpPr>
          <p:nvPr/>
        </p:nvCxnSpPr>
        <p:spPr>
          <a:xfrm>
            <a:off x="4495800" y="2514599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/>
          <p:cNvCxnSpPr/>
          <p:nvPr/>
        </p:nvCxnSpPr>
        <p:spPr>
          <a:xfrm>
            <a:off x="4453647" y="3428999"/>
            <a:ext cx="4053" cy="7620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6438900" y="2514596"/>
            <a:ext cx="12196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88274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חריגות נבדקות ולא נבדקות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>
              <a:defRPr/>
            </a:pPr>
            <a:r>
              <a:rPr lang="he-IL" dirty="0"/>
              <a:t>השגיאות והחריגות בג'אווה מתחלקות לנבדקות (</a:t>
            </a:r>
            <a:r>
              <a:rPr lang="en-US" dirty="0"/>
              <a:t>checked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ולא נבדקות (</a:t>
            </a:r>
            <a:r>
              <a:rPr lang="en-US" dirty="0"/>
              <a:t>unchecked</a:t>
            </a:r>
            <a:r>
              <a:rPr lang="he-IL" dirty="0"/>
              <a:t>).</a:t>
            </a:r>
          </a:p>
          <a:p>
            <a:pPr>
              <a:defRPr/>
            </a:pPr>
            <a:r>
              <a:rPr lang="he-IL" dirty="0"/>
              <a:t>כל שגיאה שיורשת מהמחלקה </a:t>
            </a:r>
            <a:r>
              <a:rPr lang="en-US" dirty="0"/>
              <a:t>Error</a:t>
            </a:r>
            <a:r>
              <a:rPr lang="he-IL" dirty="0"/>
              <a:t> או מהמחלקה </a:t>
            </a:r>
            <a:r>
              <a:rPr lang="en-US" dirty="0" err="1"/>
              <a:t>RuntimeException</a:t>
            </a:r>
            <a:r>
              <a:rPr lang="he-IL" dirty="0"/>
              <a:t> מוגדרת כ</a:t>
            </a:r>
            <a:r>
              <a:rPr lang="he-IL" b="1" dirty="0"/>
              <a:t>לא</a:t>
            </a:r>
            <a:r>
              <a:rPr lang="he-IL" dirty="0"/>
              <a:t> </a:t>
            </a:r>
            <a:r>
              <a:rPr lang="he-IL" b="1" dirty="0"/>
              <a:t>נבדקת</a:t>
            </a:r>
            <a:r>
              <a:rPr lang="he-IL" dirty="0"/>
              <a:t>.</a:t>
            </a:r>
          </a:p>
          <a:p>
            <a:pPr>
              <a:defRPr/>
            </a:pPr>
            <a:r>
              <a:rPr lang="he-IL" dirty="0"/>
              <a:t>כל שאר החריגות מוגדרות כ</a:t>
            </a:r>
            <a:r>
              <a:rPr lang="he-IL" b="1" dirty="0"/>
              <a:t>נבדקות</a:t>
            </a:r>
            <a:r>
              <a:rPr lang="he-IL" dirty="0"/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endParaRPr lang="he-IL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091038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8915400" cy="5821363"/>
          </a:xfrm>
        </p:spPr>
        <p:txBody>
          <a:bodyPr/>
          <a:lstStyle/>
          <a:p>
            <a:r>
              <a:rPr lang="he-IL" altLang="he-IL" dirty="0"/>
              <a:t>בג'אווה מוגדרת המחלקה </a:t>
            </a:r>
            <a:r>
              <a:rPr lang="en-US" altLang="he-IL" dirty="0" err="1"/>
              <a:t>Throwable</a:t>
            </a:r>
            <a:r>
              <a:rPr lang="he-IL" altLang="he-IL" dirty="0"/>
              <a:t> שמייצגת מצב שגוי.</a:t>
            </a:r>
          </a:p>
          <a:p>
            <a:r>
              <a:rPr lang="he-IL" altLang="he-IL" dirty="0"/>
              <a:t>שתי מחלקות יורשות ממנה – </a:t>
            </a:r>
          </a:p>
          <a:p>
            <a:pPr lvl="1"/>
            <a:r>
              <a:rPr lang="en-US" altLang="he-IL" dirty="0"/>
              <a:t>Error</a:t>
            </a:r>
          </a:p>
          <a:p>
            <a:pPr lvl="1"/>
            <a:r>
              <a:rPr lang="en-US" altLang="he-IL" dirty="0"/>
              <a:t>Exception</a:t>
            </a:r>
            <a:endParaRPr lang="he-IL" altLang="he-IL" dirty="0"/>
          </a:p>
          <a:p>
            <a:r>
              <a:rPr lang="he-IL" altLang="he-IL" dirty="0"/>
              <a:t>כשמתרחשת שגיאת ריצה בתוכנית, המכונה של ג'אווה יוצרת אובייקט מסוג החריגה שקרתה, ו"זורקת" אותו.</a:t>
            </a:r>
          </a:p>
          <a:p>
            <a:r>
              <a:rPr lang="he-IL" altLang="he-IL" dirty="0"/>
              <a:t>בנוסף, "דגל השגיאות"</a:t>
            </a:r>
            <a:r>
              <a:rPr lang="en-US" altLang="he-IL" dirty="0"/>
              <a:t> </a:t>
            </a:r>
            <a:r>
              <a:rPr lang="he-IL" altLang="he-IL" dirty="0"/>
              <a:t>נדלק ומסמן שיש בעיה במערכת. כל עוד הדגל מסמן שיש שגיאה, אי אפשר להמשיך בתוכנית.</a:t>
            </a:r>
          </a:p>
          <a:p>
            <a:r>
              <a:rPr lang="he-IL" altLang="he-IL" dirty="0"/>
              <a:t>התוכנית יכולה לתפוס את האובייקט ולטפל בו.</a:t>
            </a:r>
            <a:endParaRPr lang="en-US" altLang="he-IL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76414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3657600" y="609600"/>
            <a:ext cx="1676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Throwable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752600" y="1676400"/>
            <a:ext cx="1676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Error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5638800" y="1676400"/>
            <a:ext cx="1676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Exception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3505200" y="2971799"/>
            <a:ext cx="1981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RuntimeException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2743200" y="4190998"/>
            <a:ext cx="3429000" cy="12954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ArithmeticException</a:t>
            </a:r>
            <a:r>
              <a:rPr lang="en-US" dirty="0"/>
              <a:t>, </a:t>
            </a:r>
          </a:p>
          <a:p>
            <a:pPr algn="ctr"/>
            <a:r>
              <a:rPr lang="en-US" dirty="0" err="1"/>
              <a:t>NullPointerException</a:t>
            </a:r>
            <a:r>
              <a:rPr lang="en-US" dirty="0"/>
              <a:t>, </a:t>
            </a:r>
          </a:p>
          <a:p>
            <a:pPr algn="ctr"/>
            <a:r>
              <a:rPr lang="en-US" dirty="0" err="1"/>
              <a:t>ArrayIndexOutOfBounds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…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6475379" y="2971798"/>
            <a:ext cx="2366253" cy="1219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IOException</a:t>
            </a:r>
            <a:r>
              <a:rPr lang="en-US" dirty="0"/>
              <a:t>, </a:t>
            </a:r>
          </a:p>
          <a:p>
            <a:pPr algn="ctr"/>
            <a:r>
              <a:rPr lang="en-US" dirty="0" err="1"/>
              <a:t>InterruptedException</a:t>
            </a:r>
            <a:r>
              <a:rPr lang="en-US" dirty="0"/>
              <a:t>, </a:t>
            </a:r>
            <a:r>
              <a:rPr lang="en-US" dirty="0" err="1"/>
              <a:t>SQLException</a:t>
            </a:r>
            <a:r>
              <a:rPr lang="en-US" dirty="0"/>
              <a:t>, …</a:t>
            </a:r>
            <a:endParaRPr lang="he-IL" dirty="0"/>
          </a:p>
        </p:txBody>
      </p:sp>
      <p:cxnSp>
        <p:nvCxnSpPr>
          <p:cNvPr id="9" name="מחבר ישר 8"/>
          <p:cNvCxnSpPr>
            <a:stCxn id="2" idx="2"/>
          </p:cNvCxnSpPr>
          <p:nvPr/>
        </p:nvCxnSpPr>
        <p:spPr>
          <a:xfrm>
            <a:off x="4495800" y="1066800"/>
            <a:ext cx="0" cy="3810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H="1">
            <a:off x="2590800" y="1447800"/>
            <a:ext cx="388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>
            <a:endCxn id="4" idx="0"/>
          </p:cNvCxnSpPr>
          <p:nvPr/>
        </p:nvCxnSpPr>
        <p:spPr>
          <a:xfrm>
            <a:off x="6477000" y="14478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2590800" y="14478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>
            <a:off x="6438900" y="2133600"/>
            <a:ext cx="0" cy="3810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>
          <a:xfrm flipH="1">
            <a:off x="4495800" y="2514596"/>
            <a:ext cx="1943100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endCxn id="7" idx="0"/>
          </p:cNvCxnSpPr>
          <p:nvPr/>
        </p:nvCxnSpPr>
        <p:spPr>
          <a:xfrm>
            <a:off x="7658506" y="2514597"/>
            <a:ext cx="0" cy="457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>
            <a:endCxn id="5" idx="0"/>
          </p:cNvCxnSpPr>
          <p:nvPr/>
        </p:nvCxnSpPr>
        <p:spPr>
          <a:xfrm>
            <a:off x="4495800" y="2514599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/>
          <p:cNvCxnSpPr/>
          <p:nvPr/>
        </p:nvCxnSpPr>
        <p:spPr>
          <a:xfrm>
            <a:off x="4453647" y="3428999"/>
            <a:ext cx="4053" cy="7620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6438900" y="2514596"/>
            <a:ext cx="12196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/>
          <p:cNvSpPr/>
          <p:nvPr/>
        </p:nvSpPr>
        <p:spPr>
          <a:xfrm rot="2889281">
            <a:off x="825290" y="1527159"/>
            <a:ext cx="6057900" cy="4381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01563" y="673660"/>
            <a:ext cx="23892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חריגות לא נבדקות</a:t>
            </a:r>
          </a:p>
        </p:txBody>
      </p:sp>
      <p:sp>
        <p:nvSpPr>
          <p:cNvPr id="20" name="צורה חופשית 19"/>
          <p:cNvSpPr/>
          <p:nvPr/>
        </p:nvSpPr>
        <p:spPr>
          <a:xfrm>
            <a:off x="3460421" y="359229"/>
            <a:ext cx="5574722" cy="4288971"/>
          </a:xfrm>
          <a:custGeom>
            <a:avLst/>
            <a:gdLst>
              <a:gd name="connsiteX0" fmla="*/ 23008 w 5574722"/>
              <a:gd name="connsiteY0" fmla="*/ 43542 h 4288971"/>
              <a:gd name="connsiteX1" fmla="*/ 480208 w 5574722"/>
              <a:gd name="connsiteY1" fmla="*/ 10885 h 4288971"/>
              <a:gd name="connsiteX2" fmla="*/ 654379 w 5574722"/>
              <a:gd name="connsiteY2" fmla="*/ 0 h 4288971"/>
              <a:gd name="connsiteX3" fmla="*/ 763236 w 5574722"/>
              <a:gd name="connsiteY3" fmla="*/ 10885 h 4288971"/>
              <a:gd name="connsiteX4" fmla="*/ 1198665 w 5574722"/>
              <a:gd name="connsiteY4" fmla="*/ 43542 h 4288971"/>
              <a:gd name="connsiteX5" fmla="*/ 1318408 w 5574722"/>
              <a:gd name="connsiteY5" fmla="*/ 65314 h 4288971"/>
              <a:gd name="connsiteX6" fmla="*/ 1372836 w 5574722"/>
              <a:gd name="connsiteY6" fmla="*/ 76200 h 4288971"/>
              <a:gd name="connsiteX7" fmla="*/ 2341665 w 5574722"/>
              <a:gd name="connsiteY7" fmla="*/ 87085 h 4288971"/>
              <a:gd name="connsiteX8" fmla="*/ 2417865 w 5574722"/>
              <a:gd name="connsiteY8" fmla="*/ 97971 h 4288971"/>
              <a:gd name="connsiteX9" fmla="*/ 2450522 w 5574722"/>
              <a:gd name="connsiteY9" fmla="*/ 108857 h 4288971"/>
              <a:gd name="connsiteX10" fmla="*/ 2526722 w 5574722"/>
              <a:gd name="connsiteY10" fmla="*/ 119742 h 4288971"/>
              <a:gd name="connsiteX11" fmla="*/ 2787979 w 5574722"/>
              <a:gd name="connsiteY11" fmla="*/ 163285 h 4288971"/>
              <a:gd name="connsiteX12" fmla="*/ 2853293 w 5574722"/>
              <a:gd name="connsiteY12" fmla="*/ 185057 h 4288971"/>
              <a:gd name="connsiteX13" fmla="*/ 2907722 w 5574722"/>
              <a:gd name="connsiteY13" fmla="*/ 195942 h 4288971"/>
              <a:gd name="connsiteX14" fmla="*/ 3016579 w 5574722"/>
              <a:gd name="connsiteY14" fmla="*/ 239485 h 4288971"/>
              <a:gd name="connsiteX15" fmla="*/ 3103665 w 5574722"/>
              <a:gd name="connsiteY15" fmla="*/ 261257 h 4288971"/>
              <a:gd name="connsiteX16" fmla="*/ 3179865 w 5574722"/>
              <a:gd name="connsiteY16" fmla="*/ 293914 h 4288971"/>
              <a:gd name="connsiteX17" fmla="*/ 3256065 w 5574722"/>
              <a:gd name="connsiteY17" fmla="*/ 326571 h 4288971"/>
              <a:gd name="connsiteX18" fmla="*/ 3332265 w 5574722"/>
              <a:gd name="connsiteY18" fmla="*/ 359228 h 4288971"/>
              <a:gd name="connsiteX19" fmla="*/ 3386693 w 5574722"/>
              <a:gd name="connsiteY19" fmla="*/ 391885 h 4288971"/>
              <a:gd name="connsiteX20" fmla="*/ 3452008 w 5574722"/>
              <a:gd name="connsiteY20" fmla="*/ 413657 h 4288971"/>
              <a:gd name="connsiteX21" fmla="*/ 3560865 w 5574722"/>
              <a:gd name="connsiteY21" fmla="*/ 478971 h 4288971"/>
              <a:gd name="connsiteX22" fmla="*/ 3593522 w 5574722"/>
              <a:gd name="connsiteY22" fmla="*/ 500742 h 4288971"/>
              <a:gd name="connsiteX23" fmla="*/ 3745922 w 5574722"/>
              <a:gd name="connsiteY23" fmla="*/ 587828 h 4288971"/>
              <a:gd name="connsiteX24" fmla="*/ 3789465 w 5574722"/>
              <a:gd name="connsiteY24" fmla="*/ 620485 h 4288971"/>
              <a:gd name="connsiteX25" fmla="*/ 3822122 w 5574722"/>
              <a:gd name="connsiteY25" fmla="*/ 631371 h 4288971"/>
              <a:gd name="connsiteX26" fmla="*/ 3898322 w 5574722"/>
              <a:gd name="connsiteY26" fmla="*/ 674914 h 4288971"/>
              <a:gd name="connsiteX27" fmla="*/ 3985408 w 5574722"/>
              <a:gd name="connsiteY27" fmla="*/ 729342 h 4288971"/>
              <a:gd name="connsiteX28" fmla="*/ 4018065 w 5574722"/>
              <a:gd name="connsiteY28" fmla="*/ 762000 h 4288971"/>
              <a:gd name="connsiteX29" fmla="*/ 4116036 w 5574722"/>
              <a:gd name="connsiteY29" fmla="*/ 816428 h 4288971"/>
              <a:gd name="connsiteX30" fmla="*/ 4192236 w 5574722"/>
              <a:gd name="connsiteY30" fmla="*/ 881742 h 4288971"/>
              <a:gd name="connsiteX31" fmla="*/ 4246665 w 5574722"/>
              <a:gd name="connsiteY31" fmla="*/ 914400 h 4288971"/>
              <a:gd name="connsiteX32" fmla="*/ 4290208 w 5574722"/>
              <a:gd name="connsiteY32" fmla="*/ 947057 h 4288971"/>
              <a:gd name="connsiteX33" fmla="*/ 4344636 w 5574722"/>
              <a:gd name="connsiteY33" fmla="*/ 979714 h 4288971"/>
              <a:gd name="connsiteX34" fmla="*/ 4420836 w 5574722"/>
              <a:gd name="connsiteY34" fmla="*/ 1055914 h 4288971"/>
              <a:gd name="connsiteX35" fmla="*/ 4518808 w 5574722"/>
              <a:gd name="connsiteY35" fmla="*/ 1143000 h 4288971"/>
              <a:gd name="connsiteX36" fmla="*/ 4551465 w 5574722"/>
              <a:gd name="connsiteY36" fmla="*/ 1175657 h 4288971"/>
              <a:gd name="connsiteX37" fmla="*/ 4660322 w 5574722"/>
              <a:gd name="connsiteY37" fmla="*/ 1273628 h 4288971"/>
              <a:gd name="connsiteX38" fmla="*/ 4747408 w 5574722"/>
              <a:gd name="connsiteY38" fmla="*/ 1360714 h 4288971"/>
              <a:gd name="connsiteX39" fmla="*/ 4780065 w 5574722"/>
              <a:gd name="connsiteY39" fmla="*/ 1393371 h 4288971"/>
              <a:gd name="connsiteX40" fmla="*/ 4812722 w 5574722"/>
              <a:gd name="connsiteY40" fmla="*/ 1415142 h 4288971"/>
              <a:gd name="connsiteX41" fmla="*/ 4878036 w 5574722"/>
              <a:gd name="connsiteY41" fmla="*/ 1480457 h 4288971"/>
              <a:gd name="connsiteX42" fmla="*/ 4965122 w 5574722"/>
              <a:gd name="connsiteY42" fmla="*/ 1567542 h 4288971"/>
              <a:gd name="connsiteX43" fmla="*/ 5052208 w 5574722"/>
              <a:gd name="connsiteY43" fmla="*/ 1654628 h 4288971"/>
              <a:gd name="connsiteX44" fmla="*/ 5084865 w 5574722"/>
              <a:gd name="connsiteY44" fmla="*/ 1687285 h 4288971"/>
              <a:gd name="connsiteX45" fmla="*/ 5150179 w 5574722"/>
              <a:gd name="connsiteY45" fmla="*/ 1741714 h 4288971"/>
              <a:gd name="connsiteX46" fmla="*/ 5182836 w 5574722"/>
              <a:gd name="connsiteY46" fmla="*/ 1785257 h 4288971"/>
              <a:gd name="connsiteX47" fmla="*/ 5237265 w 5574722"/>
              <a:gd name="connsiteY47" fmla="*/ 1839685 h 4288971"/>
              <a:gd name="connsiteX48" fmla="*/ 5259036 w 5574722"/>
              <a:gd name="connsiteY48" fmla="*/ 1861457 h 4288971"/>
              <a:gd name="connsiteX49" fmla="*/ 5302579 w 5574722"/>
              <a:gd name="connsiteY49" fmla="*/ 1915885 h 4288971"/>
              <a:gd name="connsiteX50" fmla="*/ 5324350 w 5574722"/>
              <a:gd name="connsiteY50" fmla="*/ 1948542 h 4288971"/>
              <a:gd name="connsiteX51" fmla="*/ 5367893 w 5574722"/>
              <a:gd name="connsiteY51" fmla="*/ 1992085 h 4288971"/>
              <a:gd name="connsiteX52" fmla="*/ 5411436 w 5574722"/>
              <a:gd name="connsiteY52" fmla="*/ 2057400 h 4288971"/>
              <a:gd name="connsiteX53" fmla="*/ 5465865 w 5574722"/>
              <a:gd name="connsiteY53" fmla="*/ 2122714 h 4288971"/>
              <a:gd name="connsiteX54" fmla="*/ 5487636 w 5574722"/>
              <a:gd name="connsiteY54" fmla="*/ 2198914 h 4288971"/>
              <a:gd name="connsiteX55" fmla="*/ 5509408 w 5574722"/>
              <a:gd name="connsiteY55" fmla="*/ 2264228 h 4288971"/>
              <a:gd name="connsiteX56" fmla="*/ 5531179 w 5574722"/>
              <a:gd name="connsiteY56" fmla="*/ 2296885 h 4288971"/>
              <a:gd name="connsiteX57" fmla="*/ 5552950 w 5574722"/>
              <a:gd name="connsiteY57" fmla="*/ 2373085 h 4288971"/>
              <a:gd name="connsiteX58" fmla="*/ 5574722 w 5574722"/>
              <a:gd name="connsiteY58" fmla="*/ 2471057 h 4288971"/>
              <a:gd name="connsiteX59" fmla="*/ 5563836 w 5574722"/>
              <a:gd name="connsiteY59" fmla="*/ 2579914 h 4288971"/>
              <a:gd name="connsiteX60" fmla="*/ 5542065 w 5574722"/>
              <a:gd name="connsiteY60" fmla="*/ 2645228 h 4288971"/>
              <a:gd name="connsiteX61" fmla="*/ 5531179 w 5574722"/>
              <a:gd name="connsiteY61" fmla="*/ 2677885 h 4288971"/>
              <a:gd name="connsiteX62" fmla="*/ 5531179 w 5574722"/>
              <a:gd name="connsiteY62" fmla="*/ 2884714 h 4288971"/>
              <a:gd name="connsiteX63" fmla="*/ 5552950 w 5574722"/>
              <a:gd name="connsiteY63" fmla="*/ 3472542 h 4288971"/>
              <a:gd name="connsiteX64" fmla="*/ 5563836 w 5574722"/>
              <a:gd name="connsiteY64" fmla="*/ 3657600 h 4288971"/>
              <a:gd name="connsiteX65" fmla="*/ 5574722 w 5574722"/>
              <a:gd name="connsiteY65" fmla="*/ 3701142 h 4288971"/>
              <a:gd name="connsiteX66" fmla="*/ 5552950 w 5574722"/>
              <a:gd name="connsiteY66" fmla="*/ 3864428 h 4288971"/>
              <a:gd name="connsiteX67" fmla="*/ 5531179 w 5574722"/>
              <a:gd name="connsiteY67" fmla="*/ 3929742 h 4288971"/>
              <a:gd name="connsiteX68" fmla="*/ 5509408 w 5574722"/>
              <a:gd name="connsiteY68" fmla="*/ 4027714 h 4288971"/>
              <a:gd name="connsiteX69" fmla="*/ 5454979 w 5574722"/>
              <a:gd name="connsiteY69" fmla="*/ 4093028 h 4288971"/>
              <a:gd name="connsiteX70" fmla="*/ 5433208 w 5574722"/>
              <a:gd name="connsiteY70" fmla="*/ 4125685 h 4288971"/>
              <a:gd name="connsiteX71" fmla="*/ 5367893 w 5574722"/>
              <a:gd name="connsiteY71" fmla="*/ 4180114 h 4288971"/>
              <a:gd name="connsiteX72" fmla="*/ 5313465 w 5574722"/>
              <a:gd name="connsiteY72" fmla="*/ 4212771 h 4288971"/>
              <a:gd name="connsiteX73" fmla="*/ 5215493 w 5574722"/>
              <a:gd name="connsiteY73" fmla="*/ 4245428 h 4288971"/>
              <a:gd name="connsiteX74" fmla="*/ 5161065 w 5574722"/>
              <a:gd name="connsiteY74" fmla="*/ 4267200 h 4288971"/>
              <a:gd name="connsiteX75" fmla="*/ 5030436 w 5574722"/>
              <a:gd name="connsiteY75" fmla="*/ 4278085 h 4288971"/>
              <a:gd name="connsiteX76" fmla="*/ 4921579 w 5574722"/>
              <a:gd name="connsiteY76" fmla="*/ 4288971 h 4288971"/>
              <a:gd name="connsiteX77" fmla="*/ 4660322 w 5574722"/>
              <a:gd name="connsiteY77" fmla="*/ 4278085 h 4288971"/>
              <a:gd name="connsiteX78" fmla="*/ 4551465 w 5574722"/>
              <a:gd name="connsiteY78" fmla="*/ 4267200 h 4288971"/>
              <a:gd name="connsiteX79" fmla="*/ 4377293 w 5574722"/>
              <a:gd name="connsiteY79" fmla="*/ 4256314 h 4288971"/>
              <a:gd name="connsiteX80" fmla="*/ 4126922 w 5574722"/>
              <a:gd name="connsiteY80" fmla="*/ 4234542 h 4288971"/>
              <a:gd name="connsiteX81" fmla="*/ 4018065 w 5574722"/>
              <a:gd name="connsiteY81" fmla="*/ 4201885 h 4288971"/>
              <a:gd name="connsiteX82" fmla="*/ 3952750 w 5574722"/>
              <a:gd name="connsiteY82" fmla="*/ 4191000 h 4288971"/>
              <a:gd name="connsiteX83" fmla="*/ 3843893 w 5574722"/>
              <a:gd name="connsiteY83" fmla="*/ 4169228 h 4288971"/>
              <a:gd name="connsiteX84" fmla="*/ 3669722 w 5574722"/>
              <a:gd name="connsiteY84" fmla="*/ 4147457 h 4288971"/>
              <a:gd name="connsiteX85" fmla="*/ 3571750 w 5574722"/>
              <a:gd name="connsiteY85" fmla="*/ 4125685 h 4288971"/>
              <a:gd name="connsiteX86" fmla="*/ 3539093 w 5574722"/>
              <a:gd name="connsiteY86" fmla="*/ 4114800 h 4288971"/>
              <a:gd name="connsiteX87" fmla="*/ 3441122 w 5574722"/>
              <a:gd name="connsiteY87" fmla="*/ 4103914 h 4288971"/>
              <a:gd name="connsiteX88" fmla="*/ 3310493 w 5574722"/>
              <a:gd name="connsiteY88" fmla="*/ 4071257 h 4288971"/>
              <a:gd name="connsiteX89" fmla="*/ 3223408 w 5574722"/>
              <a:gd name="connsiteY89" fmla="*/ 4060371 h 4288971"/>
              <a:gd name="connsiteX90" fmla="*/ 3190750 w 5574722"/>
              <a:gd name="connsiteY90" fmla="*/ 4049485 h 4288971"/>
              <a:gd name="connsiteX91" fmla="*/ 3125436 w 5574722"/>
              <a:gd name="connsiteY91" fmla="*/ 3973285 h 4288971"/>
              <a:gd name="connsiteX92" fmla="*/ 3049236 w 5574722"/>
              <a:gd name="connsiteY92" fmla="*/ 3897085 h 4288971"/>
              <a:gd name="connsiteX93" fmla="*/ 2973036 w 5574722"/>
              <a:gd name="connsiteY93" fmla="*/ 3788228 h 4288971"/>
              <a:gd name="connsiteX94" fmla="*/ 2896836 w 5574722"/>
              <a:gd name="connsiteY94" fmla="*/ 3592285 h 4288971"/>
              <a:gd name="connsiteX95" fmla="*/ 2875065 w 5574722"/>
              <a:gd name="connsiteY95" fmla="*/ 3526971 h 4288971"/>
              <a:gd name="connsiteX96" fmla="*/ 2842408 w 5574722"/>
              <a:gd name="connsiteY96" fmla="*/ 3472542 h 4288971"/>
              <a:gd name="connsiteX97" fmla="*/ 2809750 w 5574722"/>
              <a:gd name="connsiteY97" fmla="*/ 3407228 h 4288971"/>
              <a:gd name="connsiteX98" fmla="*/ 2777093 w 5574722"/>
              <a:gd name="connsiteY98" fmla="*/ 3352800 h 4288971"/>
              <a:gd name="connsiteX99" fmla="*/ 2646465 w 5574722"/>
              <a:gd name="connsiteY99" fmla="*/ 3124200 h 4288971"/>
              <a:gd name="connsiteX100" fmla="*/ 2613808 w 5574722"/>
              <a:gd name="connsiteY100" fmla="*/ 3069771 h 4288971"/>
              <a:gd name="connsiteX101" fmla="*/ 2581150 w 5574722"/>
              <a:gd name="connsiteY101" fmla="*/ 3004457 h 4288971"/>
              <a:gd name="connsiteX102" fmla="*/ 2537608 w 5574722"/>
              <a:gd name="connsiteY102" fmla="*/ 2939142 h 4288971"/>
              <a:gd name="connsiteX103" fmla="*/ 2504950 w 5574722"/>
              <a:gd name="connsiteY103" fmla="*/ 2884714 h 4288971"/>
              <a:gd name="connsiteX104" fmla="*/ 2439636 w 5574722"/>
              <a:gd name="connsiteY104" fmla="*/ 2797628 h 4288971"/>
              <a:gd name="connsiteX105" fmla="*/ 2396093 w 5574722"/>
              <a:gd name="connsiteY105" fmla="*/ 2732314 h 4288971"/>
              <a:gd name="connsiteX106" fmla="*/ 2330779 w 5574722"/>
              <a:gd name="connsiteY106" fmla="*/ 2634342 h 4288971"/>
              <a:gd name="connsiteX107" fmla="*/ 2309008 w 5574722"/>
              <a:gd name="connsiteY107" fmla="*/ 2601685 h 4288971"/>
              <a:gd name="connsiteX108" fmla="*/ 2243693 w 5574722"/>
              <a:gd name="connsiteY108" fmla="*/ 2514600 h 4288971"/>
              <a:gd name="connsiteX109" fmla="*/ 2189265 w 5574722"/>
              <a:gd name="connsiteY109" fmla="*/ 2427514 h 4288971"/>
              <a:gd name="connsiteX110" fmla="*/ 2123950 w 5574722"/>
              <a:gd name="connsiteY110" fmla="*/ 2340428 h 4288971"/>
              <a:gd name="connsiteX111" fmla="*/ 2091293 w 5574722"/>
              <a:gd name="connsiteY111" fmla="*/ 2296885 h 4288971"/>
              <a:gd name="connsiteX112" fmla="*/ 2047750 w 5574722"/>
              <a:gd name="connsiteY112" fmla="*/ 2253342 h 4288971"/>
              <a:gd name="connsiteX113" fmla="*/ 1993322 w 5574722"/>
              <a:gd name="connsiteY113" fmla="*/ 2188028 h 4288971"/>
              <a:gd name="connsiteX114" fmla="*/ 1873579 w 5574722"/>
              <a:gd name="connsiteY114" fmla="*/ 2068285 h 4288971"/>
              <a:gd name="connsiteX115" fmla="*/ 1840922 w 5574722"/>
              <a:gd name="connsiteY115" fmla="*/ 2024742 h 4288971"/>
              <a:gd name="connsiteX116" fmla="*/ 1808265 w 5574722"/>
              <a:gd name="connsiteY116" fmla="*/ 2002971 h 4288971"/>
              <a:gd name="connsiteX117" fmla="*/ 1764722 w 5574722"/>
              <a:gd name="connsiteY117" fmla="*/ 1970314 h 4288971"/>
              <a:gd name="connsiteX118" fmla="*/ 1623208 w 5574722"/>
              <a:gd name="connsiteY118" fmla="*/ 1850571 h 4288971"/>
              <a:gd name="connsiteX119" fmla="*/ 1579665 w 5574722"/>
              <a:gd name="connsiteY119" fmla="*/ 1817914 h 4288971"/>
              <a:gd name="connsiteX120" fmla="*/ 1536122 w 5574722"/>
              <a:gd name="connsiteY120" fmla="*/ 1785257 h 4288971"/>
              <a:gd name="connsiteX121" fmla="*/ 1503465 w 5574722"/>
              <a:gd name="connsiteY121" fmla="*/ 1774371 h 4288971"/>
              <a:gd name="connsiteX122" fmla="*/ 1470808 w 5574722"/>
              <a:gd name="connsiteY122" fmla="*/ 1741714 h 4288971"/>
              <a:gd name="connsiteX123" fmla="*/ 1220436 w 5574722"/>
              <a:gd name="connsiteY123" fmla="*/ 1534885 h 4288971"/>
              <a:gd name="connsiteX124" fmla="*/ 1122465 w 5574722"/>
              <a:gd name="connsiteY124" fmla="*/ 1480457 h 4288971"/>
              <a:gd name="connsiteX125" fmla="*/ 1068036 w 5574722"/>
              <a:gd name="connsiteY125" fmla="*/ 1426028 h 4288971"/>
              <a:gd name="connsiteX126" fmla="*/ 872093 w 5574722"/>
              <a:gd name="connsiteY126" fmla="*/ 1273628 h 4288971"/>
              <a:gd name="connsiteX127" fmla="*/ 817665 w 5574722"/>
              <a:gd name="connsiteY127" fmla="*/ 1230085 h 4288971"/>
              <a:gd name="connsiteX128" fmla="*/ 774122 w 5574722"/>
              <a:gd name="connsiteY128" fmla="*/ 1197428 h 4288971"/>
              <a:gd name="connsiteX129" fmla="*/ 730579 w 5574722"/>
              <a:gd name="connsiteY129" fmla="*/ 1153885 h 4288971"/>
              <a:gd name="connsiteX130" fmla="*/ 697922 w 5574722"/>
              <a:gd name="connsiteY130" fmla="*/ 1143000 h 4288971"/>
              <a:gd name="connsiteX131" fmla="*/ 578179 w 5574722"/>
              <a:gd name="connsiteY131" fmla="*/ 1055914 h 4288971"/>
              <a:gd name="connsiteX132" fmla="*/ 469322 w 5574722"/>
              <a:gd name="connsiteY132" fmla="*/ 957942 h 4288971"/>
              <a:gd name="connsiteX133" fmla="*/ 349579 w 5574722"/>
              <a:gd name="connsiteY133" fmla="*/ 838200 h 4288971"/>
              <a:gd name="connsiteX134" fmla="*/ 316922 w 5574722"/>
              <a:gd name="connsiteY134" fmla="*/ 783771 h 4288971"/>
              <a:gd name="connsiteX135" fmla="*/ 284265 w 5574722"/>
              <a:gd name="connsiteY135" fmla="*/ 751114 h 4288971"/>
              <a:gd name="connsiteX136" fmla="*/ 240722 w 5574722"/>
              <a:gd name="connsiteY136" fmla="*/ 696685 h 4288971"/>
              <a:gd name="connsiteX137" fmla="*/ 164522 w 5574722"/>
              <a:gd name="connsiteY137" fmla="*/ 609600 h 4288971"/>
              <a:gd name="connsiteX138" fmla="*/ 120979 w 5574722"/>
              <a:gd name="connsiteY138" fmla="*/ 533400 h 4288971"/>
              <a:gd name="connsiteX139" fmla="*/ 66550 w 5574722"/>
              <a:gd name="connsiteY139" fmla="*/ 424542 h 4288971"/>
              <a:gd name="connsiteX140" fmla="*/ 44779 w 5574722"/>
              <a:gd name="connsiteY140" fmla="*/ 359228 h 4288971"/>
              <a:gd name="connsiteX141" fmla="*/ 33893 w 5574722"/>
              <a:gd name="connsiteY141" fmla="*/ 326571 h 4288971"/>
              <a:gd name="connsiteX142" fmla="*/ 12122 w 5574722"/>
              <a:gd name="connsiteY142" fmla="*/ 239485 h 4288971"/>
              <a:gd name="connsiteX143" fmla="*/ 1236 w 5574722"/>
              <a:gd name="connsiteY143" fmla="*/ 206828 h 4288971"/>
              <a:gd name="connsiteX144" fmla="*/ 1236 w 5574722"/>
              <a:gd name="connsiteY144" fmla="*/ 97971 h 428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5574722" h="4288971">
                <a:moveTo>
                  <a:pt x="23008" y="43542"/>
                </a:moveTo>
                <a:cubicBezTo>
                  <a:pt x="244278" y="-5628"/>
                  <a:pt x="64787" y="27841"/>
                  <a:pt x="480208" y="10885"/>
                </a:cubicBezTo>
                <a:cubicBezTo>
                  <a:pt x="538330" y="8513"/>
                  <a:pt x="596322" y="3628"/>
                  <a:pt x="654379" y="0"/>
                </a:cubicBezTo>
                <a:lnTo>
                  <a:pt x="763236" y="10885"/>
                </a:lnTo>
                <a:cubicBezTo>
                  <a:pt x="991862" y="30481"/>
                  <a:pt x="1003255" y="30516"/>
                  <a:pt x="1198665" y="43542"/>
                </a:cubicBezTo>
                <a:cubicBezTo>
                  <a:pt x="1265283" y="65749"/>
                  <a:pt x="1204110" y="47729"/>
                  <a:pt x="1318408" y="65314"/>
                </a:cubicBezTo>
                <a:cubicBezTo>
                  <a:pt x="1336695" y="68127"/>
                  <a:pt x="1354338" y="75806"/>
                  <a:pt x="1372836" y="76200"/>
                </a:cubicBezTo>
                <a:cubicBezTo>
                  <a:pt x="1695726" y="83070"/>
                  <a:pt x="2018722" y="83457"/>
                  <a:pt x="2341665" y="87085"/>
                </a:cubicBezTo>
                <a:cubicBezTo>
                  <a:pt x="2367065" y="90714"/>
                  <a:pt x="2392705" y="92939"/>
                  <a:pt x="2417865" y="97971"/>
                </a:cubicBezTo>
                <a:cubicBezTo>
                  <a:pt x="2429117" y="100221"/>
                  <a:pt x="2439270" y="106607"/>
                  <a:pt x="2450522" y="108857"/>
                </a:cubicBezTo>
                <a:cubicBezTo>
                  <a:pt x="2475682" y="113889"/>
                  <a:pt x="2501478" y="115152"/>
                  <a:pt x="2526722" y="119742"/>
                </a:cubicBezTo>
                <a:cubicBezTo>
                  <a:pt x="2772508" y="164430"/>
                  <a:pt x="2605077" y="142964"/>
                  <a:pt x="2787979" y="163285"/>
                </a:cubicBezTo>
                <a:cubicBezTo>
                  <a:pt x="2809750" y="170542"/>
                  <a:pt x="2831153" y="179019"/>
                  <a:pt x="2853293" y="185057"/>
                </a:cubicBezTo>
                <a:cubicBezTo>
                  <a:pt x="2871143" y="189925"/>
                  <a:pt x="2890169" y="190091"/>
                  <a:pt x="2907722" y="195942"/>
                </a:cubicBezTo>
                <a:cubicBezTo>
                  <a:pt x="2944797" y="208300"/>
                  <a:pt x="2978665" y="230006"/>
                  <a:pt x="3016579" y="239485"/>
                </a:cubicBezTo>
                <a:cubicBezTo>
                  <a:pt x="3045608" y="246742"/>
                  <a:pt x="3076902" y="247876"/>
                  <a:pt x="3103665" y="261257"/>
                </a:cubicBezTo>
                <a:cubicBezTo>
                  <a:pt x="3202775" y="310811"/>
                  <a:pt x="3099779" y="261879"/>
                  <a:pt x="3179865" y="293914"/>
                </a:cubicBezTo>
                <a:cubicBezTo>
                  <a:pt x="3205523" y="304177"/>
                  <a:pt x="3230407" y="316308"/>
                  <a:pt x="3256065" y="326571"/>
                </a:cubicBezTo>
                <a:cubicBezTo>
                  <a:pt x="3311118" y="348592"/>
                  <a:pt x="3268558" y="323835"/>
                  <a:pt x="3332265" y="359228"/>
                </a:cubicBezTo>
                <a:cubicBezTo>
                  <a:pt x="3350760" y="369503"/>
                  <a:pt x="3367432" y="383130"/>
                  <a:pt x="3386693" y="391885"/>
                </a:cubicBezTo>
                <a:cubicBezTo>
                  <a:pt x="3407585" y="401382"/>
                  <a:pt x="3452008" y="413657"/>
                  <a:pt x="3452008" y="413657"/>
                </a:cubicBezTo>
                <a:cubicBezTo>
                  <a:pt x="3532385" y="473941"/>
                  <a:pt x="3456028" y="420729"/>
                  <a:pt x="3560865" y="478971"/>
                </a:cubicBezTo>
                <a:cubicBezTo>
                  <a:pt x="3572302" y="485325"/>
                  <a:pt x="3582245" y="494109"/>
                  <a:pt x="3593522" y="500742"/>
                </a:cubicBezTo>
                <a:cubicBezTo>
                  <a:pt x="3643953" y="530407"/>
                  <a:pt x="3695997" y="557318"/>
                  <a:pt x="3745922" y="587828"/>
                </a:cubicBezTo>
                <a:cubicBezTo>
                  <a:pt x="3761403" y="597289"/>
                  <a:pt x="3773713" y="611484"/>
                  <a:pt x="3789465" y="620485"/>
                </a:cubicBezTo>
                <a:cubicBezTo>
                  <a:pt x="3799428" y="626178"/>
                  <a:pt x="3811859" y="626239"/>
                  <a:pt x="3822122" y="631371"/>
                </a:cubicBezTo>
                <a:cubicBezTo>
                  <a:pt x="3848288" y="644454"/>
                  <a:pt x="3873981" y="658686"/>
                  <a:pt x="3898322" y="674914"/>
                </a:cubicBezTo>
                <a:cubicBezTo>
                  <a:pt x="3987064" y="734076"/>
                  <a:pt x="3918186" y="706937"/>
                  <a:pt x="3985408" y="729342"/>
                </a:cubicBezTo>
                <a:cubicBezTo>
                  <a:pt x="3996294" y="740228"/>
                  <a:pt x="4005749" y="752763"/>
                  <a:pt x="4018065" y="762000"/>
                </a:cubicBezTo>
                <a:cubicBezTo>
                  <a:pt x="4045403" y="782504"/>
                  <a:pt x="4085018" y="800919"/>
                  <a:pt x="4116036" y="816428"/>
                </a:cubicBezTo>
                <a:cubicBezTo>
                  <a:pt x="4145043" y="845435"/>
                  <a:pt x="4150606" y="852601"/>
                  <a:pt x="4192236" y="881742"/>
                </a:cubicBezTo>
                <a:cubicBezTo>
                  <a:pt x="4209570" y="893875"/>
                  <a:pt x="4229060" y="902663"/>
                  <a:pt x="4246665" y="914400"/>
                </a:cubicBezTo>
                <a:cubicBezTo>
                  <a:pt x="4261761" y="924464"/>
                  <a:pt x="4275112" y="936993"/>
                  <a:pt x="4290208" y="947057"/>
                </a:cubicBezTo>
                <a:cubicBezTo>
                  <a:pt x="4307812" y="958793"/>
                  <a:pt x="4328382" y="966169"/>
                  <a:pt x="4344636" y="979714"/>
                </a:cubicBezTo>
                <a:cubicBezTo>
                  <a:pt x="4372231" y="1002710"/>
                  <a:pt x="4390948" y="1035989"/>
                  <a:pt x="4420836" y="1055914"/>
                </a:cubicBezTo>
                <a:cubicBezTo>
                  <a:pt x="4479112" y="1094764"/>
                  <a:pt x="4444242" y="1068434"/>
                  <a:pt x="4518808" y="1143000"/>
                </a:cubicBezTo>
                <a:cubicBezTo>
                  <a:pt x="4529694" y="1153886"/>
                  <a:pt x="4539149" y="1166420"/>
                  <a:pt x="4551465" y="1175657"/>
                </a:cubicBezTo>
                <a:cubicBezTo>
                  <a:pt x="4619640" y="1226787"/>
                  <a:pt x="4582179" y="1195485"/>
                  <a:pt x="4660322" y="1273628"/>
                </a:cubicBezTo>
                <a:lnTo>
                  <a:pt x="4747408" y="1360714"/>
                </a:lnTo>
                <a:cubicBezTo>
                  <a:pt x="4758294" y="1371600"/>
                  <a:pt x="4767256" y="1384832"/>
                  <a:pt x="4780065" y="1393371"/>
                </a:cubicBezTo>
                <a:cubicBezTo>
                  <a:pt x="4790951" y="1400628"/>
                  <a:pt x="4802944" y="1406450"/>
                  <a:pt x="4812722" y="1415142"/>
                </a:cubicBezTo>
                <a:cubicBezTo>
                  <a:pt x="4835734" y="1435598"/>
                  <a:pt x="4852417" y="1463378"/>
                  <a:pt x="4878036" y="1480457"/>
                </a:cubicBezTo>
                <a:cubicBezTo>
                  <a:pt x="4942971" y="1523746"/>
                  <a:pt x="4883478" y="1479618"/>
                  <a:pt x="4965122" y="1567542"/>
                </a:cubicBezTo>
                <a:cubicBezTo>
                  <a:pt x="4993056" y="1597625"/>
                  <a:pt x="5023179" y="1625599"/>
                  <a:pt x="5052208" y="1654628"/>
                </a:cubicBezTo>
                <a:cubicBezTo>
                  <a:pt x="5063094" y="1665514"/>
                  <a:pt x="5072549" y="1678048"/>
                  <a:pt x="5084865" y="1687285"/>
                </a:cubicBezTo>
                <a:cubicBezTo>
                  <a:pt x="5109439" y="1705716"/>
                  <a:pt x="5130954" y="1718644"/>
                  <a:pt x="5150179" y="1741714"/>
                </a:cubicBezTo>
                <a:cubicBezTo>
                  <a:pt x="5161794" y="1755652"/>
                  <a:pt x="5170782" y="1771697"/>
                  <a:pt x="5182836" y="1785257"/>
                </a:cubicBezTo>
                <a:cubicBezTo>
                  <a:pt x="5199882" y="1804434"/>
                  <a:pt x="5219122" y="1821542"/>
                  <a:pt x="5237265" y="1839685"/>
                </a:cubicBezTo>
                <a:cubicBezTo>
                  <a:pt x="5244522" y="1846942"/>
                  <a:pt x="5252625" y="1853443"/>
                  <a:pt x="5259036" y="1861457"/>
                </a:cubicBezTo>
                <a:cubicBezTo>
                  <a:pt x="5273550" y="1879600"/>
                  <a:pt x="5288639" y="1897298"/>
                  <a:pt x="5302579" y="1915885"/>
                </a:cubicBezTo>
                <a:cubicBezTo>
                  <a:pt x="5310429" y="1926351"/>
                  <a:pt x="5315836" y="1938609"/>
                  <a:pt x="5324350" y="1948542"/>
                </a:cubicBezTo>
                <a:cubicBezTo>
                  <a:pt x="5337708" y="1964127"/>
                  <a:pt x="5355070" y="1976057"/>
                  <a:pt x="5367893" y="1992085"/>
                </a:cubicBezTo>
                <a:cubicBezTo>
                  <a:pt x="5384239" y="2012517"/>
                  <a:pt x="5392933" y="2038898"/>
                  <a:pt x="5411436" y="2057400"/>
                </a:cubicBezTo>
                <a:cubicBezTo>
                  <a:pt x="5446037" y="2092000"/>
                  <a:pt x="5427050" y="2070960"/>
                  <a:pt x="5465865" y="2122714"/>
                </a:cubicBezTo>
                <a:cubicBezTo>
                  <a:pt x="5502465" y="2232521"/>
                  <a:pt x="5446606" y="2062152"/>
                  <a:pt x="5487636" y="2198914"/>
                </a:cubicBezTo>
                <a:cubicBezTo>
                  <a:pt x="5494231" y="2220895"/>
                  <a:pt x="5496678" y="2245133"/>
                  <a:pt x="5509408" y="2264228"/>
                </a:cubicBezTo>
                <a:lnTo>
                  <a:pt x="5531179" y="2296885"/>
                </a:lnTo>
                <a:cubicBezTo>
                  <a:pt x="5565211" y="2433009"/>
                  <a:pt x="5521717" y="2263767"/>
                  <a:pt x="5552950" y="2373085"/>
                </a:cubicBezTo>
                <a:cubicBezTo>
                  <a:pt x="5563200" y="2408961"/>
                  <a:pt x="5567238" y="2433638"/>
                  <a:pt x="5574722" y="2471057"/>
                </a:cubicBezTo>
                <a:cubicBezTo>
                  <a:pt x="5571093" y="2507343"/>
                  <a:pt x="5570556" y="2544072"/>
                  <a:pt x="5563836" y="2579914"/>
                </a:cubicBezTo>
                <a:cubicBezTo>
                  <a:pt x="5559607" y="2602470"/>
                  <a:pt x="5549322" y="2623457"/>
                  <a:pt x="5542065" y="2645228"/>
                </a:cubicBezTo>
                <a:lnTo>
                  <a:pt x="5531179" y="2677885"/>
                </a:lnTo>
                <a:cubicBezTo>
                  <a:pt x="5510318" y="2844770"/>
                  <a:pt x="5524500" y="2680996"/>
                  <a:pt x="5531179" y="2884714"/>
                </a:cubicBezTo>
                <a:cubicBezTo>
                  <a:pt x="5550595" y="3476882"/>
                  <a:pt x="5497377" y="3250238"/>
                  <a:pt x="5552950" y="3472542"/>
                </a:cubicBezTo>
                <a:cubicBezTo>
                  <a:pt x="5556579" y="3534228"/>
                  <a:pt x="5557977" y="3596086"/>
                  <a:pt x="5563836" y="3657600"/>
                </a:cubicBezTo>
                <a:cubicBezTo>
                  <a:pt x="5565254" y="3672493"/>
                  <a:pt x="5574722" y="3686181"/>
                  <a:pt x="5574722" y="3701142"/>
                </a:cubicBezTo>
                <a:cubicBezTo>
                  <a:pt x="5574722" y="3758186"/>
                  <a:pt x="5568988" y="3810969"/>
                  <a:pt x="5552950" y="3864428"/>
                </a:cubicBezTo>
                <a:cubicBezTo>
                  <a:pt x="5546356" y="3886409"/>
                  <a:pt x="5536745" y="3907478"/>
                  <a:pt x="5531179" y="3929742"/>
                </a:cubicBezTo>
                <a:cubicBezTo>
                  <a:pt x="5528810" y="3939219"/>
                  <a:pt x="5521864" y="4009030"/>
                  <a:pt x="5509408" y="4027714"/>
                </a:cubicBezTo>
                <a:cubicBezTo>
                  <a:pt x="5493688" y="4051294"/>
                  <a:pt x="5472378" y="4070658"/>
                  <a:pt x="5454979" y="4093028"/>
                </a:cubicBezTo>
                <a:cubicBezTo>
                  <a:pt x="5446947" y="4103355"/>
                  <a:pt x="5441381" y="4115469"/>
                  <a:pt x="5433208" y="4125685"/>
                </a:cubicBezTo>
                <a:cubicBezTo>
                  <a:pt x="5417618" y="4145172"/>
                  <a:pt x="5386040" y="4168016"/>
                  <a:pt x="5367893" y="4180114"/>
                </a:cubicBezTo>
                <a:cubicBezTo>
                  <a:pt x="5350289" y="4191850"/>
                  <a:pt x="5332726" y="4204016"/>
                  <a:pt x="5313465" y="4212771"/>
                </a:cubicBezTo>
                <a:cubicBezTo>
                  <a:pt x="5273562" y="4230909"/>
                  <a:pt x="5251773" y="4230915"/>
                  <a:pt x="5215493" y="4245428"/>
                </a:cubicBezTo>
                <a:cubicBezTo>
                  <a:pt x="5197350" y="4252685"/>
                  <a:pt x="5180308" y="4263804"/>
                  <a:pt x="5161065" y="4267200"/>
                </a:cubicBezTo>
                <a:cubicBezTo>
                  <a:pt x="5118036" y="4274793"/>
                  <a:pt x="5073950" y="4274129"/>
                  <a:pt x="5030436" y="4278085"/>
                </a:cubicBezTo>
                <a:lnTo>
                  <a:pt x="4921579" y="4288971"/>
                </a:lnTo>
                <a:lnTo>
                  <a:pt x="4660322" y="4278085"/>
                </a:lnTo>
                <a:cubicBezTo>
                  <a:pt x="4623918" y="4275944"/>
                  <a:pt x="4587824" y="4269997"/>
                  <a:pt x="4551465" y="4267200"/>
                </a:cubicBezTo>
                <a:cubicBezTo>
                  <a:pt x="4493466" y="4262739"/>
                  <a:pt x="4435292" y="4260776"/>
                  <a:pt x="4377293" y="4256314"/>
                </a:cubicBezTo>
                <a:cubicBezTo>
                  <a:pt x="4293768" y="4249889"/>
                  <a:pt x="4126922" y="4234542"/>
                  <a:pt x="4126922" y="4234542"/>
                </a:cubicBezTo>
                <a:cubicBezTo>
                  <a:pt x="4089510" y="4222072"/>
                  <a:pt x="4058549" y="4211227"/>
                  <a:pt x="4018065" y="4201885"/>
                </a:cubicBezTo>
                <a:cubicBezTo>
                  <a:pt x="3996558" y="4196922"/>
                  <a:pt x="3974522" y="4194628"/>
                  <a:pt x="3952750" y="4191000"/>
                </a:cubicBezTo>
                <a:cubicBezTo>
                  <a:pt x="3893354" y="4171201"/>
                  <a:pt x="3936813" y="4183524"/>
                  <a:pt x="3843893" y="4169228"/>
                </a:cubicBezTo>
                <a:cubicBezTo>
                  <a:pt x="3718497" y="4149936"/>
                  <a:pt x="3840379" y="4164522"/>
                  <a:pt x="3669722" y="4147457"/>
                </a:cubicBezTo>
                <a:cubicBezTo>
                  <a:pt x="3596212" y="4122953"/>
                  <a:pt x="3686689" y="4151226"/>
                  <a:pt x="3571750" y="4125685"/>
                </a:cubicBezTo>
                <a:cubicBezTo>
                  <a:pt x="3560549" y="4123196"/>
                  <a:pt x="3550411" y="4116686"/>
                  <a:pt x="3539093" y="4114800"/>
                </a:cubicBezTo>
                <a:cubicBezTo>
                  <a:pt x="3506682" y="4109398"/>
                  <a:pt x="3473692" y="4108257"/>
                  <a:pt x="3441122" y="4103914"/>
                </a:cubicBezTo>
                <a:cubicBezTo>
                  <a:pt x="3267398" y="4080750"/>
                  <a:pt x="3485931" y="4108851"/>
                  <a:pt x="3310493" y="4071257"/>
                </a:cubicBezTo>
                <a:cubicBezTo>
                  <a:pt x="3281888" y="4065127"/>
                  <a:pt x="3252436" y="4064000"/>
                  <a:pt x="3223408" y="4060371"/>
                </a:cubicBezTo>
                <a:cubicBezTo>
                  <a:pt x="3212522" y="4056742"/>
                  <a:pt x="3200298" y="4055850"/>
                  <a:pt x="3190750" y="4049485"/>
                </a:cubicBezTo>
                <a:cubicBezTo>
                  <a:pt x="3161112" y="4029726"/>
                  <a:pt x="3148653" y="3998824"/>
                  <a:pt x="3125436" y="3973285"/>
                </a:cubicBezTo>
                <a:cubicBezTo>
                  <a:pt x="3101273" y="3946706"/>
                  <a:pt x="3067717" y="3927887"/>
                  <a:pt x="3049236" y="3897085"/>
                </a:cubicBezTo>
                <a:cubicBezTo>
                  <a:pt x="3004625" y="3822734"/>
                  <a:pt x="3029796" y="3859179"/>
                  <a:pt x="2973036" y="3788228"/>
                </a:cubicBezTo>
                <a:cubicBezTo>
                  <a:pt x="2947636" y="3722914"/>
                  <a:pt x="2918997" y="3658768"/>
                  <a:pt x="2896836" y="3592285"/>
                </a:cubicBezTo>
                <a:cubicBezTo>
                  <a:pt x="2889579" y="3570514"/>
                  <a:pt x="2884561" y="3547863"/>
                  <a:pt x="2875065" y="3526971"/>
                </a:cubicBezTo>
                <a:cubicBezTo>
                  <a:pt x="2866310" y="3507709"/>
                  <a:pt x="2852540" y="3491117"/>
                  <a:pt x="2842408" y="3472542"/>
                </a:cubicBezTo>
                <a:cubicBezTo>
                  <a:pt x="2830752" y="3451173"/>
                  <a:pt x="2821406" y="3428597"/>
                  <a:pt x="2809750" y="3407228"/>
                </a:cubicBezTo>
                <a:cubicBezTo>
                  <a:pt x="2799618" y="3388654"/>
                  <a:pt x="2787666" y="3371127"/>
                  <a:pt x="2777093" y="3352800"/>
                </a:cubicBezTo>
                <a:cubicBezTo>
                  <a:pt x="2733236" y="3276781"/>
                  <a:pt x="2690322" y="3200219"/>
                  <a:pt x="2646465" y="3124200"/>
                </a:cubicBezTo>
                <a:cubicBezTo>
                  <a:pt x="2635892" y="3105873"/>
                  <a:pt x="2623270" y="3088695"/>
                  <a:pt x="2613808" y="3069771"/>
                </a:cubicBezTo>
                <a:cubicBezTo>
                  <a:pt x="2602922" y="3048000"/>
                  <a:pt x="2593415" y="3025482"/>
                  <a:pt x="2581150" y="3004457"/>
                </a:cubicBezTo>
                <a:cubicBezTo>
                  <a:pt x="2567966" y="2981855"/>
                  <a:pt x="2551656" y="2961217"/>
                  <a:pt x="2537608" y="2939142"/>
                </a:cubicBezTo>
                <a:cubicBezTo>
                  <a:pt x="2526249" y="2921292"/>
                  <a:pt x="2516993" y="2902110"/>
                  <a:pt x="2504950" y="2884714"/>
                </a:cubicBezTo>
                <a:cubicBezTo>
                  <a:pt x="2484296" y="2854880"/>
                  <a:pt x="2459764" y="2827819"/>
                  <a:pt x="2439636" y="2797628"/>
                </a:cubicBezTo>
                <a:lnTo>
                  <a:pt x="2396093" y="2732314"/>
                </a:lnTo>
                <a:lnTo>
                  <a:pt x="2330779" y="2634342"/>
                </a:lnTo>
                <a:cubicBezTo>
                  <a:pt x="2323522" y="2623456"/>
                  <a:pt x="2316858" y="2612151"/>
                  <a:pt x="2309008" y="2601685"/>
                </a:cubicBezTo>
                <a:cubicBezTo>
                  <a:pt x="2287236" y="2572657"/>
                  <a:pt x="2264250" y="2544501"/>
                  <a:pt x="2243693" y="2514600"/>
                </a:cubicBezTo>
                <a:cubicBezTo>
                  <a:pt x="2224300" y="2486392"/>
                  <a:pt x="2208658" y="2455723"/>
                  <a:pt x="2189265" y="2427514"/>
                </a:cubicBezTo>
                <a:cubicBezTo>
                  <a:pt x="2168708" y="2397613"/>
                  <a:pt x="2145722" y="2369457"/>
                  <a:pt x="2123950" y="2340428"/>
                </a:cubicBezTo>
                <a:cubicBezTo>
                  <a:pt x="2113064" y="2325914"/>
                  <a:pt x="2104122" y="2309714"/>
                  <a:pt x="2091293" y="2296885"/>
                </a:cubicBezTo>
                <a:cubicBezTo>
                  <a:pt x="2076779" y="2282371"/>
                  <a:pt x="2061481" y="2268599"/>
                  <a:pt x="2047750" y="2253342"/>
                </a:cubicBezTo>
                <a:cubicBezTo>
                  <a:pt x="2028792" y="2232277"/>
                  <a:pt x="2012745" y="2208665"/>
                  <a:pt x="1993322" y="2188028"/>
                </a:cubicBezTo>
                <a:cubicBezTo>
                  <a:pt x="1954635" y="2146923"/>
                  <a:pt x="1907447" y="2113443"/>
                  <a:pt x="1873579" y="2068285"/>
                </a:cubicBezTo>
                <a:cubicBezTo>
                  <a:pt x="1862693" y="2053771"/>
                  <a:pt x="1853751" y="2037571"/>
                  <a:pt x="1840922" y="2024742"/>
                </a:cubicBezTo>
                <a:cubicBezTo>
                  <a:pt x="1831671" y="2015491"/>
                  <a:pt x="1818911" y="2010575"/>
                  <a:pt x="1808265" y="2002971"/>
                </a:cubicBezTo>
                <a:cubicBezTo>
                  <a:pt x="1793501" y="1992426"/>
                  <a:pt x="1778376" y="1982261"/>
                  <a:pt x="1764722" y="1970314"/>
                </a:cubicBezTo>
                <a:cubicBezTo>
                  <a:pt x="1610466" y="1835340"/>
                  <a:pt x="1901566" y="2064693"/>
                  <a:pt x="1623208" y="1850571"/>
                </a:cubicBezTo>
                <a:cubicBezTo>
                  <a:pt x="1608828" y="1839509"/>
                  <a:pt x="1594179" y="1828800"/>
                  <a:pt x="1579665" y="1817914"/>
                </a:cubicBezTo>
                <a:cubicBezTo>
                  <a:pt x="1565151" y="1807028"/>
                  <a:pt x="1553334" y="1790994"/>
                  <a:pt x="1536122" y="1785257"/>
                </a:cubicBezTo>
                <a:lnTo>
                  <a:pt x="1503465" y="1774371"/>
                </a:lnTo>
                <a:cubicBezTo>
                  <a:pt x="1492579" y="1763485"/>
                  <a:pt x="1482156" y="1752117"/>
                  <a:pt x="1470808" y="1741714"/>
                </a:cubicBezTo>
                <a:cubicBezTo>
                  <a:pt x="1386690" y="1664606"/>
                  <a:pt x="1315315" y="1603408"/>
                  <a:pt x="1220436" y="1534885"/>
                </a:cubicBezTo>
                <a:cubicBezTo>
                  <a:pt x="1114273" y="1458212"/>
                  <a:pt x="1247780" y="1580709"/>
                  <a:pt x="1122465" y="1480457"/>
                </a:cubicBezTo>
                <a:cubicBezTo>
                  <a:pt x="1102429" y="1464428"/>
                  <a:pt x="1087817" y="1442369"/>
                  <a:pt x="1068036" y="1426028"/>
                </a:cubicBezTo>
                <a:cubicBezTo>
                  <a:pt x="1004243" y="1373330"/>
                  <a:pt x="937254" y="1324624"/>
                  <a:pt x="872093" y="1273628"/>
                </a:cubicBezTo>
                <a:cubicBezTo>
                  <a:pt x="853796" y="1259309"/>
                  <a:pt x="836005" y="1244349"/>
                  <a:pt x="817665" y="1230085"/>
                </a:cubicBezTo>
                <a:cubicBezTo>
                  <a:pt x="803344" y="1218946"/>
                  <a:pt x="786951" y="1210257"/>
                  <a:pt x="774122" y="1197428"/>
                </a:cubicBezTo>
                <a:cubicBezTo>
                  <a:pt x="759608" y="1182914"/>
                  <a:pt x="747282" y="1165816"/>
                  <a:pt x="730579" y="1153885"/>
                </a:cubicBezTo>
                <a:cubicBezTo>
                  <a:pt x="721242" y="1147216"/>
                  <a:pt x="708808" y="1146628"/>
                  <a:pt x="697922" y="1143000"/>
                </a:cubicBezTo>
                <a:cubicBezTo>
                  <a:pt x="658008" y="1113971"/>
                  <a:pt x="613078" y="1090813"/>
                  <a:pt x="578179" y="1055914"/>
                </a:cubicBezTo>
                <a:cubicBezTo>
                  <a:pt x="458321" y="936056"/>
                  <a:pt x="695300" y="1171366"/>
                  <a:pt x="469322" y="957942"/>
                </a:cubicBezTo>
                <a:cubicBezTo>
                  <a:pt x="428284" y="919184"/>
                  <a:pt x="378621" y="886603"/>
                  <a:pt x="349579" y="838200"/>
                </a:cubicBezTo>
                <a:cubicBezTo>
                  <a:pt x="338693" y="820057"/>
                  <a:pt x="329617" y="800698"/>
                  <a:pt x="316922" y="783771"/>
                </a:cubicBezTo>
                <a:cubicBezTo>
                  <a:pt x="307685" y="771455"/>
                  <a:pt x="294402" y="762700"/>
                  <a:pt x="284265" y="751114"/>
                </a:cubicBezTo>
                <a:cubicBezTo>
                  <a:pt x="268965" y="733628"/>
                  <a:pt x="256022" y="714171"/>
                  <a:pt x="240722" y="696685"/>
                </a:cubicBezTo>
                <a:cubicBezTo>
                  <a:pt x="126174" y="565772"/>
                  <a:pt x="316480" y="799545"/>
                  <a:pt x="164522" y="609600"/>
                </a:cubicBezTo>
                <a:cubicBezTo>
                  <a:pt x="139562" y="534720"/>
                  <a:pt x="173702" y="625665"/>
                  <a:pt x="120979" y="533400"/>
                </a:cubicBezTo>
                <a:cubicBezTo>
                  <a:pt x="100851" y="498176"/>
                  <a:pt x="79379" y="463029"/>
                  <a:pt x="66550" y="424542"/>
                </a:cubicBezTo>
                <a:lnTo>
                  <a:pt x="44779" y="359228"/>
                </a:lnTo>
                <a:cubicBezTo>
                  <a:pt x="41150" y="348342"/>
                  <a:pt x="36676" y="337703"/>
                  <a:pt x="33893" y="326571"/>
                </a:cubicBezTo>
                <a:cubicBezTo>
                  <a:pt x="26636" y="297542"/>
                  <a:pt x="21584" y="267871"/>
                  <a:pt x="12122" y="239485"/>
                </a:cubicBezTo>
                <a:cubicBezTo>
                  <a:pt x="8493" y="228599"/>
                  <a:pt x="2116" y="218269"/>
                  <a:pt x="1236" y="206828"/>
                </a:cubicBezTo>
                <a:cubicBezTo>
                  <a:pt x="-1547" y="170649"/>
                  <a:pt x="1236" y="134257"/>
                  <a:pt x="1236" y="979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6475379" y="262235"/>
            <a:ext cx="23892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חריגות נבדקות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19035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20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solidFill>
                  <a:schemeClr val="tx2"/>
                </a:solidFill>
              </a:rPr>
              <a:t>Catch or Declare</a:t>
            </a:r>
            <a:endParaRPr lang="he-IL" alt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>
              <a:defRPr/>
            </a:pPr>
            <a:r>
              <a:rPr lang="he-IL" dirty="0"/>
              <a:t>ג'אווה מחייבת כל שיטה שבה עלולה להיזרק חריגה </a:t>
            </a:r>
            <a:r>
              <a:rPr lang="he-IL" b="1" dirty="0"/>
              <a:t>נבדקת</a:t>
            </a:r>
            <a:r>
              <a:rPr lang="he-IL" dirty="0"/>
              <a:t> לנקוט במדיניות של "תפוס או הצהר". השיטה חייבת לעשות אחד מהשניים – </a:t>
            </a:r>
          </a:p>
          <a:p>
            <a:pPr lvl="1">
              <a:defRPr/>
            </a:pPr>
            <a:r>
              <a:rPr lang="he-IL" dirty="0"/>
              <a:t>לתפוס את החריגה בגוף השיטה ולטפל בה.</a:t>
            </a:r>
          </a:p>
          <a:p>
            <a:pPr lvl="1">
              <a:defRPr/>
            </a:pPr>
            <a:r>
              <a:rPr lang="he-IL" dirty="0"/>
              <a:t>להצהיר בחתימת השיטה שהיא לא תופסת את החריגה.</a:t>
            </a:r>
            <a:endParaRPr lang="en-US" dirty="0"/>
          </a:p>
          <a:p>
            <a:pPr>
              <a:defRPr/>
            </a:pPr>
            <a:endParaRPr lang="he-IL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2598282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הצהרה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>
              <a:defRPr/>
            </a:pPr>
            <a:r>
              <a:rPr lang="he-IL" dirty="0"/>
              <a:t>שיטה יכולה להצהיר בחתימתה שהיא לא מטפלת בחריגות ע"י צירוף המילה </a:t>
            </a:r>
            <a:r>
              <a:rPr lang="en-US" dirty="0"/>
              <a:t>throws</a:t>
            </a:r>
            <a:r>
              <a:rPr lang="he-IL" dirty="0"/>
              <a:t> ופירוט החריגות:</a:t>
            </a:r>
          </a:p>
          <a:p>
            <a:pPr marL="0" indent="0" algn="l" rtl="0">
              <a:buNone/>
              <a:defRPr/>
            </a:pPr>
            <a:r>
              <a:rPr lang="en-US" dirty="0"/>
              <a:t>public void f() throws Exception1, Exception2…</a:t>
            </a:r>
          </a:p>
          <a:p>
            <a:pPr>
              <a:defRPr/>
            </a:pPr>
            <a:endParaRPr lang="he-IL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1560280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דוגמא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>
              <a:defRPr/>
            </a:pPr>
            <a:r>
              <a:rPr lang="he-IL" dirty="0"/>
              <a:t>נניח שקיימת שיטה בשם:</a:t>
            </a:r>
          </a:p>
          <a:p>
            <a:pPr marL="0" indent="0" algn="l" rtl="0">
              <a:buNone/>
              <a:defRPr/>
            </a:pPr>
            <a:r>
              <a:rPr lang="en-US" dirty="0"/>
              <a:t>public void </a:t>
            </a:r>
            <a:r>
              <a:rPr lang="en-US" dirty="0" err="1"/>
              <a:t>openFile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 </a:t>
            </a:r>
          </a:p>
          <a:p>
            <a:pPr marL="0" indent="0" algn="l" rtl="0">
              <a:buNone/>
              <a:defRPr/>
            </a:pPr>
            <a:r>
              <a:rPr lang="en-US" dirty="0"/>
              <a:t>					  throws </a:t>
            </a:r>
            <a:r>
              <a:rPr lang="en-US" dirty="0" err="1"/>
              <a:t>IOException</a:t>
            </a:r>
            <a:endParaRPr lang="en-US" dirty="0"/>
          </a:p>
          <a:p>
            <a:pPr>
              <a:defRPr/>
            </a:pPr>
            <a:r>
              <a:rPr lang="he-IL" dirty="0"/>
              <a:t>השיטה מקבלת שם של קובץ ומנסה לפתוח אותו. אם מתרחשת שגיאה השיטה זורקת חריגה מסוג </a:t>
            </a:r>
            <a:r>
              <a:rPr lang="en-US" dirty="0" err="1"/>
              <a:t>IOException</a:t>
            </a:r>
            <a:r>
              <a:rPr lang="he-IL" dirty="0"/>
              <a:t>.</a:t>
            </a:r>
          </a:p>
          <a:p>
            <a:pPr>
              <a:defRPr/>
            </a:pPr>
            <a:r>
              <a:rPr lang="he-IL" dirty="0"/>
              <a:t>החריגה </a:t>
            </a:r>
            <a:r>
              <a:rPr lang="en-US" dirty="0" err="1"/>
              <a:t>IOException</a:t>
            </a:r>
            <a:r>
              <a:rPr lang="he-IL" dirty="0"/>
              <a:t> היא חריגה </a:t>
            </a:r>
            <a:r>
              <a:rPr lang="he-IL" b="1" dirty="0"/>
              <a:t>נבדקת</a:t>
            </a:r>
            <a:r>
              <a:rPr lang="he-IL" dirty="0"/>
              <a:t>.</a:t>
            </a:r>
          </a:p>
          <a:p>
            <a:pPr>
              <a:defRPr/>
            </a:pPr>
            <a:r>
              <a:rPr lang="he-IL" dirty="0"/>
              <a:t>ננסה לכתוב שיטה שמשתמשת ב-</a:t>
            </a:r>
            <a:r>
              <a:rPr lang="en-US" dirty="0" err="1"/>
              <a:t>openFile</a:t>
            </a:r>
            <a:endParaRPr lang="en-US" dirty="0"/>
          </a:p>
          <a:p>
            <a:pPr>
              <a:defRPr/>
            </a:pPr>
            <a:endParaRPr lang="he-IL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285535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1295400"/>
            <a:ext cx="5715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void </a:t>
            </a:r>
            <a:r>
              <a:rPr lang="en-US" sz="2400" dirty="0" err="1"/>
              <a:t>myMethod</a:t>
            </a:r>
            <a:r>
              <a:rPr lang="en-US" sz="2400" dirty="0"/>
              <a:t>(String </a:t>
            </a:r>
            <a:r>
              <a:rPr lang="en-US" sz="2400" dirty="0" err="1"/>
              <a:t>fileName</a:t>
            </a:r>
            <a:r>
              <a:rPr lang="en-US" sz="2400" dirty="0"/>
              <a:t>) </a:t>
            </a:r>
          </a:p>
          <a:p>
            <a:pPr algn="l" rtl="0"/>
            <a:r>
              <a:rPr lang="en-US" sz="2400" dirty="0"/>
              <a:t>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openFile</a:t>
            </a:r>
            <a:r>
              <a:rPr lang="en-US" sz="2400" dirty="0"/>
              <a:t>(</a:t>
            </a:r>
            <a:r>
              <a:rPr lang="en-US" sz="2400" dirty="0" err="1"/>
              <a:t>fileName</a:t>
            </a:r>
            <a:r>
              <a:rPr lang="en-US" sz="2400" dirty="0"/>
              <a:t>);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352800"/>
            <a:ext cx="7924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השיטה לא עוברת קומפילציה. כיוון שידוע שהשיטה </a:t>
            </a:r>
            <a:r>
              <a:rPr lang="en-US" sz="2400" dirty="0" err="1">
                <a:solidFill>
                  <a:schemeClr val="tx2"/>
                </a:solidFill>
              </a:rPr>
              <a:t>openFile</a:t>
            </a:r>
            <a:r>
              <a:rPr lang="he-IL" sz="2400" dirty="0">
                <a:solidFill>
                  <a:schemeClr val="tx2"/>
                </a:solidFill>
              </a:rPr>
              <a:t> עלולה לזרוק חריגה נבדקת, השיטה </a:t>
            </a:r>
            <a:r>
              <a:rPr lang="en-US" sz="2400" dirty="0" err="1">
                <a:solidFill>
                  <a:schemeClr val="tx2"/>
                </a:solidFill>
              </a:rPr>
              <a:t>myMethod</a:t>
            </a:r>
            <a:r>
              <a:rPr lang="he-IL" sz="2400" dirty="0">
                <a:solidFill>
                  <a:schemeClr val="tx2"/>
                </a:solidFill>
              </a:rPr>
              <a:t> חייבת לתפוס את החריגה או להצהיר שהיא לא תופסת אותה.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235544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1295400"/>
            <a:ext cx="57150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void </a:t>
            </a:r>
            <a:r>
              <a:rPr lang="en-US" sz="2400" dirty="0" err="1"/>
              <a:t>myMethod</a:t>
            </a:r>
            <a:r>
              <a:rPr lang="en-US" sz="2400" dirty="0"/>
              <a:t>(String </a:t>
            </a:r>
            <a:r>
              <a:rPr lang="en-US" sz="2400" dirty="0" err="1"/>
              <a:t>fileName</a:t>
            </a:r>
            <a:r>
              <a:rPr lang="en-US" sz="2400" dirty="0"/>
              <a:t>) </a:t>
            </a:r>
          </a:p>
          <a:p>
            <a:pPr algn="l" rtl="0"/>
            <a:r>
              <a:rPr lang="en-US" sz="2400" dirty="0"/>
              <a:t>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>
                <a:solidFill>
                  <a:schemeClr val="tx2"/>
                </a:solidFill>
              </a:rPr>
              <a:t>try 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	</a:t>
            </a:r>
            <a:r>
              <a:rPr lang="en-US" sz="2400" dirty="0" err="1">
                <a:solidFill>
                  <a:schemeClr val="tx2"/>
                </a:solidFill>
              </a:rPr>
              <a:t>openFile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fileName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}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catch(</a:t>
            </a:r>
            <a:r>
              <a:rPr lang="en-US" sz="2400" dirty="0" err="1">
                <a:solidFill>
                  <a:schemeClr val="tx2"/>
                </a:solidFill>
              </a:rPr>
              <a:t>IOException</a:t>
            </a:r>
            <a:r>
              <a:rPr lang="en-US" sz="2400" dirty="0">
                <a:solidFill>
                  <a:schemeClr val="tx2"/>
                </a:solidFill>
              </a:rPr>
              <a:t> e) {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267200"/>
            <a:ext cx="792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כעת השיטה תופסת את החריגה ולכן הקוד חוקי.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407991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6686" y="1600200"/>
            <a:ext cx="82296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void </a:t>
            </a:r>
            <a:r>
              <a:rPr lang="en-US" sz="2400" dirty="0" err="1"/>
              <a:t>myMethod</a:t>
            </a:r>
            <a:r>
              <a:rPr lang="en-US" sz="2400" dirty="0"/>
              <a:t>(String </a:t>
            </a:r>
            <a:r>
              <a:rPr lang="en-US" sz="2400" dirty="0" err="1"/>
              <a:t>fileName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tx2"/>
                </a:solidFill>
              </a:rPr>
              <a:t>throws </a:t>
            </a:r>
            <a:r>
              <a:rPr lang="en-US" sz="2400" dirty="0" err="1">
                <a:solidFill>
                  <a:schemeClr val="tx2"/>
                </a:solidFill>
              </a:rPr>
              <a:t>IOException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  <a:p>
            <a:pPr algn="l" rtl="0"/>
            <a:r>
              <a:rPr lang="en-US" sz="2400" dirty="0"/>
              <a:t>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/>
              <a:t>openFile</a:t>
            </a:r>
            <a:r>
              <a:rPr lang="en-US" sz="2400" dirty="0"/>
              <a:t>(</a:t>
            </a:r>
            <a:r>
              <a:rPr lang="en-US" sz="2400" dirty="0" err="1"/>
              <a:t>fileName</a:t>
            </a:r>
            <a:r>
              <a:rPr lang="en-US" sz="2400" dirty="0"/>
              <a:t>);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49086" y="3657600"/>
            <a:ext cx="7924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כעת השיטה מצהירה שהיא לא תופסת את החריגה, ולכן גם הקוד הזה חוקי.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4563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6686" y="1295400"/>
            <a:ext cx="82296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void </a:t>
            </a:r>
            <a:r>
              <a:rPr lang="en-US" sz="2400" dirty="0" err="1"/>
              <a:t>myMethod</a:t>
            </a:r>
            <a:r>
              <a:rPr lang="en-US" sz="2400" dirty="0"/>
              <a:t>(String </a:t>
            </a:r>
            <a:r>
              <a:rPr lang="en-US" sz="2400" dirty="0" err="1"/>
              <a:t>fileName</a:t>
            </a:r>
            <a:r>
              <a:rPr lang="en-US" sz="2400" dirty="0"/>
              <a:t>) throws </a:t>
            </a:r>
            <a:r>
              <a:rPr lang="en-US" sz="2400" dirty="0" err="1"/>
              <a:t>IOException</a:t>
            </a:r>
            <a:r>
              <a:rPr lang="en-US" sz="2400" dirty="0"/>
              <a:t> </a:t>
            </a:r>
          </a:p>
          <a:p>
            <a:pPr algn="l" rtl="0"/>
            <a:r>
              <a:rPr lang="en-US" sz="2400" dirty="0"/>
              <a:t>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/>
              <a:t>try {</a:t>
            </a:r>
          </a:p>
          <a:p>
            <a:pPr algn="l" rtl="0"/>
            <a:r>
              <a:rPr lang="en-US" sz="2400" dirty="0"/>
              <a:t>		</a:t>
            </a:r>
            <a:r>
              <a:rPr lang="en-US" sz="2400" dirty="0" err="1"/>
              <a:t>openFile</a:t>
            </a:r>
            <a:r>
              <a:rPr lang="en-US" sz="2400" dirty="0"/>
              <a:t>(</a:t>
            </a:r>
            <a:r>
              <a:rPr lang="en-US" sz="2400" dirty="0" err="1"/>
              <a:t>fileName</a:t>
            </a:r>
            <a:r>
              <a:rPr lang="en-US" sz="2400" dirty="0"/>
              <a:t>);</a:t>
            </a:r>
          </a:p>
          <a:p>
            <a:pPr algn="l" rtl="0"/>
            <a:r>
              <a:rPr lang="en-US" sz="2400" dirty="0"/>
              <a:t>	}</a:t>
            </a:r>
          </a:p>
          <a:p>
            <a:pPr algn="l" rtl="0"/>
            <a:r>
              <a:rPr lang="en-US" sz="2400" dirty="0"/>
              <a:t>	catch(</a:t>
            </a:r>
            <a:r>
              <a:rPr lang="en-US" sz="2400" dirty="0" err="1"/>
              <a:t>IOException</a:t>
            </a:r>
            <a:r>
              <a:rPr lang="en-US" sz="2400" dirty="0"/>
              <a:t> e) {</a:t>
            </a:r>
          </a:p>
          <a:p>
            <a:pPr algn="l" rtl="0"/>
            <a:r>
              <a:rPr lang="en-US" sz="2400" dirty="0"/>
              <a:t>		</a:t>
            </a:r>
            <a:r>
              <a:rPr lang="en-US" sz="2400" dirty="0">
                <a:solidFill>
                  <a:schemeClr val="tx2"/>
                </a:solidFill>
              </a:rPr>
              <a:t>throw e;</a:t>
            </a:r>
          </a:p>
          <a:p>
            <a:pPr algn="l" rtl="0"/>
            <a:r>
              <a:rPr lang="en-US" sz="2400" dirty="0"/>
              <a:t>	 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01486" y="457200"/>
            <a:ext cx="792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האם השיטה יכולה גם לתפוס את החריגה וגם לזרוק אותה?</a:t>
            </a:r>
          </a:p>
        </p:txBody>
      </p:sp>
      <p:cxnSp>
        <p:nvCxnSpPr>
          <p:cNvPr id="5" name="מחבר ישר 4"/>
          <p:cNvCxnSpPr/>
          <p:nvPr/>
        </p:nvCxnSpPr>
        <p:spPr>
          <a:xfrm>
            <a:off x="2514600" y="3886200"/>
            <a:ext cx="121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9715" y="5216812"/>
            <a:ext cx="7924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כן, ראינו כבר ששיטה יכולה לטפל טיפול חלקי בשגיאה ולזרוק את החריגה הלאה לשיטה הקוראת.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48517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6686" y="1295400"/>
            <a:ext cx="82296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void </a:t>
            </a:r>
            <a:r>
              <a:rPr lang="en-US" sz="2400" dirty="0" err="1"/>
              <a:t>myMethod</a:t>
            </a:r>
            <a:r>
              <a:rPr lang="en-US" sz="2400" dirty="0"/>
              <a:t>(String </a:t>
            </a:r>
            <a:r>
              <a:rPr lang="en-US" sz="2400" dirty="0" err="1"/>
              <a:t>fileName</a:t>
            </a:r>
            <a:r>
              <a:rPr lang="en-US" sz="2400" dirty="0"/>
              <a:t>) throws </a:t>
            </a:r>
            <a:r>
              <a:rPr lang="en-US" sz="2400" dirty="0" err="1"/>
              <a:t>IOException</a:t>
            </a:r>
            <a:r>
              <a:rPr lang="en-US" sz="2400" dirty="0"/>
              <a:t> </a:t>
            </a:r>
          </a:p>
          <a:p>
            <a:pPr algn="l" rtl="0"/>
            <a:r>
              <a:rPr lang="en-US" sz="2400" dirty="0"/>
              <a:t>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/>
              <a:t>try {</a:t>
            </a:r>
          </a:p>
          <a:p>
            <a:pPr algn="l" rtl="0"/>
            <a:r>
              <a:rPr lang="en-US" sz="2400" dirty="0"/>
              <a:t>		</a:t>
            </a:r>
            <a:r>
              <a:rPr lang="en-US" sz="2400" dirty="0" err="1"/>
              <a:t>openFile</a:t>
            </a:r>
            <a:r>
              <a:rPr lang="en-US" sz="2400" dirty="0"/>
              <a:t>(</a:t>
            </a:r>
            <a:r>
              <a:rPr lang="en-US" sz="2400" dirty="0" err="1"/>
              <a:t>fileName</a:t>
            </a:r>
            <a:r>
              <a:rPr lang="en-US" sz="2400" dirty="0"/>
              <a:t>);</a:t>
            </a:r>
          </a:p>
          <a:p>
            <a:pPr algn="l" rtl="0"/>
            <a:r>
              <a:rPr lang="en-US" sz="2400" dirty="0"/>
              <a:t>	}</a:t>
            </a:r>
          </a:p>
          <a:p>
            <a:pPr algn="l" rtl="0"/>
            <a:r>
              <a:rPr lang="en-US" sz="2400" dirty="0"/>
              <a:t>	catch(</a:t>
            </a:r>
            <a:r>
              <a:rPr lang="en-US" sz="2400" dirty="0" err="1"/>
              <a:t>IOException</a:t>
            </a:r>
            <a:r>
              <a:rPr lang="en-US" sz="2400" dirty="0"/>
              <a:t> e) {</a:t>
            </a:r>
          </a:p>
          <a:p>
            <a:pPr algn="l" rtl="0"/>
            <a:r>
              <a:rPr lang="en-US" sz="2400" dirty="0"/>
              <a:t>		</a:t>
            </a:r>
            <a:r>
              <a:rPr lang="en-US" sz="2400" dirty="0">
                <a:solidFill>
                  <a:schemeClr val="tx2"/>
                </a:solidFill>
              </a:rPr>
              <a:t>throw e;</a:t>
            </a:r>
          </a:p>
          <a:p>
            <a:pPr algn="l" rtl="0"/>
            <a:r>
              <a:rPr lang="en-US" sz="2400" dirty="0"/>
              <a:t>	 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01486" y="457200"/>
            <a:ext cx="792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ומה יקרה פה?</a:t>
            </a:r>
          </a:p>
        </p:txBody>
      </p:sp>
      <p:cxnSp>
        <p:nvCxnSpPr>
          <p:cNvPr id="5" name="מחבר ישר 4"/>
          <p:cNvCxnSpPr/>
          <p:nvPr/>
        </p:nvCxnSpPr>
        <p:spPr>
          <a:xfrm>
            <a:off x="6096000" y="1524000"/>
            <a:ext cx="2667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5042088"/>
            <a:ext cx="846908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כעת, כיוון שהשיטה זורקת את החריגה היא חייבת להצהיר עליה ולכן תהיה שגיאת קומפילציה (שימו לב שהקומפיילר בודק את הקוד ורואה שיש פקודת </a:t>
            </a:r>
            <a:r>
              <a:rPr lang="en-US" sz="2400" dirty="0">
                <a:solidFill>
                  <a:schemeClr val="tx2"/>
                </a:solidFill>
              </a:rPr>
              <a:t>throw</a:t>
            </a:r>
            <a:r>
              <a:rPr lang="he-IL" sz="2400" dirty="0">
                <a:solidFill>
                  <a:schemeClr val="tx2"/>
                </a:solidFill>
              </a:rPr>
              <a:t>).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26399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6686" y="1295400"/>
            <a:ext cx="82296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void </a:t>
            </a:r>
            <a:r>
              <a:rPr lang="en-US" sz="2400" dirty="0" err="1"/>
              <a:t>myMethod</a:t>
            </a:r>
            <a:r>
              <a:rPr lang="en-US" sz="2400" dirty="0"/>
              <a:t>(String </a:t>
            </a:r>
            <a:r>
              <a:rPr lang="en-US" sz="2400" dirty="0" err="1"/>
              <a:t>fileName</a:t>
            </a:r>
            <a:r>
              <a:rPr lang="en-US" sz="2400" dirty="0"/>
              <a:t>) throws </a:t>
            </a:r>
            <a:r>
              <a:rPr lang="en-US" sz="2400" dirty="0" err="1"/>
              <a:t>IOException</a:t>
            </a:r>
            <a:r>
              <a:rPr lang="en-US" sz="2400" dirty="0"/>
              <a:t> </a:t>
            </a:r>
          </a:p>
          <a:p>
            <a:pPr algn="l" rtl="0"/>
            <a:r>
              <a:rPr lang="en-US" sz="2400" dirty="0"/>
              <a:t>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/>
              <a:t>try {</a:t>
            </a:r>
          </a:p>
          <a:p>
            <a:pPr algn="l" rtl="0"/>
            <a:r>
              <a:rPr lang="en-US" sz="2400" dirty="0"/>
              <a:t>		</a:t>
            </a:r>
            <a:r>
              <a:rPr lang="en-US" sz="2400" dirty="0" err="1"/>
              <a:t>openFile</a:t>
            </a:r>
            <a:r>
              <a:rPr lang="en-US" sz="2400" dirty="0"/>
              <a:t>(</a:t>
            </a:r>
            <a:r>
              <a:rPr lang="en-US" sz="2400" dirty="0" err="1"/>
              <a:t>fileName</a:t>
            </a:r>
            <a:r>
              <a:rPr lang="en-US" sz="2400" dirty="0"/>
              <a:t>);</a:t>
            </a:r>
          </a:p>
          <a:p>
            <a:pPr algn="l" rtl="0"/>
            <a:r>
              <a:rPr lang="en-US" sz="2400" dirty="0"/>
              <a:t>	}</a:t>
            </a:r>
          </a:p>
          <a:p>
            <a:pPr algn="l" rtl="0"/>
            <a:r>
              <a:rPr lang="en-US" sz="2400" dirty="0"/>
              <a:t>	catch(</a:t>
            </a:r>
            <a:r>
              <a:rPr lang="en-US" sz="2400" dirty="0" err="1"/>
              <a:t>IOException</a:t>
            </a:r>
            <a:r>
              <a:rPr lang="en-US" sz="2400" dirty="0"/>
              <a:t> e) {</a:t>
            </a:r>
          </a:p>
          <a:p>
            <a:pPr algn="l" rtl="0"/>
            <a:r>
              <a:rPr lang="en-US" sz="2400" dirty="0"/>
              <a:t>		</a:t>
            </a:r>
            <a:r>
              <a:rPr lang="en-US" sz="2400" dirty="0">
                <a:solidFill>
                  <a:schemeClr val="tx2"/>
                </a:solidFill>
              </a:rPr>
              <a:t>throw e;</a:t>
            </a:r>
          </a:p>
          <a:p>
            <a:pPr algn="l" rtl="0"/>
            <a:r>
              <a:rPr lang="en-US" sz="2400" dirty="0"/>
              <a:t>	 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01486" y="457200"/>
            <a:ext cx="792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ופה?</a:t>
            </a:r>
          </a:p>
        </p:txBody>
      </p:sp>
      <p:cxnSp>
        <p:nvCxnSpPr>
          <p:cNvPr id="5" name="מחבר ישר 4"/>
          <p:cNvCxnSpPr/>
          <p:nvPr/>
        </p:nvCxnSpPr>
        <p:spPr>
          <a:xfrm>
            <a:off x="2590800" y="3733800"/>
            <a:ext cx="1143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5042088"/>
            <a:ext cx="846908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שימו לב שבאופן פרקטי, כעת השיטה לא זורקת חריגה למרות שהיא מצהירה על זה. אבל במקרה הזה לקומפיילר אין בעיה והשיטה תעבור קומפילציה.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63712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מנגנון השגיאות - התעלמות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altLang="he-IL" dirty="0"/>
              <a:t>אם החריגה לא מטופלת, היא גורמת לקריסת התוכנית: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public static void main(String[] </a:t>
            </a:r>
            <a:r>
              <a:rPr lang="en-US" altLang="he-IL" dirty="0" err="1"/>
              <a:t>args</a:t>
            </a:r>
            <a:r>
              <a:rPr lang="en-US" altLang="he-IL" dirty="0"/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int</a:t>
            </a:r>
            <a:r>
              <a:rPr lang="en-US" altLang="he-IL" dirty="0"/>
              <a:t> a = 5, b = 0;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	double d = a / b;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System.out.println</a:t>
            </a:r>
            <a:r>
              <a:rPr lang="en-US" altLang="he-IL" dirty="0"/>
              <a:t>(“Hello”);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}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114800" y="3429000"/>
            <a:ext cx="4191000" cy="1447800"/>
          </a:xfrm>
          <a:prstGeom prst="irregularSeal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>
                <a:solidFill>
                  <a:srgbClr val="FF0000"/>
                </a:solidFill>
              </a:rPr>
              <a:t>ArithmeticException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07447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0417 -0.672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228600"/>
            <a:ext cx="792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>
                <a:solidFill>
                  <a:schemeClr val="tx2"/>
                </a:solidFill>
              </a:rPr>
              <a:t>למה ג'אווה עושה את ההבחנה בין חריגות נבדקות ללא נבדקות?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859304"/>
            <a:ext cx="792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>
                <a:solidFill>
                  <a:schemeClr val="tx2"/>
                </a:solidFill>
              </a:rPr>
              <a:t>נסתכל על התפוצה של החריגות הנבדקות: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90008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/>
              <a:t>חריגות מסוג </a:t>
            </a:r>
            <a:r>
              <a:rPr lang="en-US" sz="2400" dirty="0" err="1"/>
              <a:t>IOException</a:t>
            </a:r>
            <a:r>
              <a:rPr lang="he-IL" sz="2400" dirty="0"/>
              <a:t> יכולות להופיע רק בקוד שמטפל בקבצים.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20712"/>
            <a:ext cx="891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/>
              <a:t>חריגות מסוג </a:t>
            </a:r>
            <a:r>
              <a:rPr lang="en-US" sz="2400" dirty="0" err="1"/>
              <a:t>SQLException</a:t>
            </a:r>
            <a:r>
              <a:rPr lang="he-IL" sz="2400" dirty="0"/>
              <a:t> יכולות להופיע רק בקוד שניגש למסד נתונים.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773187"/>
            <a:ext cx="8915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/>
              <a:t>חריגות מסוג </a:t>
            </a:r>
            <a:r>
              <a:rPr lang="en-US" sz="2400" dirty="0" err="1"/>
              <a:t>InterruptedException</a:t>
            </a:r>
            <a:r>
              <a:rPr lang="he-IL" sz="2400" dirty="0"/>
              <a:t> יכולות להופיע רק בקוד שמתעסק בריבוי תהליכים.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733800"/>
            <a:ext cx="8915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/>
              <a:t>במילים אחרות, כל סוג שגיאה שמוגדר בג'אווה מתאים לתחום מאוד צר של אלגוריתמים וקוד, ולכן קל לבודד את השגיאות </a:t>
            </a:r>
            <a:r>
              <a:rPr lang="he-IL" sz="2400" dirty="0" err="1"/>
              <a:t>האילו</a:t>
            </a:r>
            <a:r>
              <a:rPr lang="he-IL" sz="2400" dirty="0"/>
              <a:t> ולתפוס או להצהיר עליהן במקומות בהם הן קורות.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560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228600"/>
            <a:ext cx="792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>
                <a:solidFill>
                  <a:schemeClr val="tx2"/>
                </a:solidFill>
              </a:rPr>
              <a:t>למה ג'אווה עושה את ההבחנה בין חריגות נבדקות ללא נבדקות?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859304"/>
            <a:ext cx="792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>
                <a:solidFill>
                  <a:schemeClr val="tx2"/>
                </a:solidFill>
              </a:rPr>
              <a:t>נסתכל לעומת זאת על התפוצה של החריגות הלא נבדקות: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90008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/>
              <a:t>חריגות מסוג </a:t>
            </a:r>
            <a:r>
              <a:rPr lang="en-US" sz="2400" dirty="0" err="1"/>
              <a:t>NullPointerException</a:t>
            </a:r>
            <a:r>
              <a:rPr lang="he-IL" sz="2400" dirty="0"/>
              <a:t> יכולות להופיע בכל קוד בג'אווה.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20712"/>
            <a:ext cx="891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/>
              <a:t>חריגות מסוג </a:t>
            </a:r>
            <a:r>
              <a:rPr lang="en-US" sz="2400" dirty="0" err="1"/>
              <a:t>ArithmeticException</a:t>
            </a:r>
            <a:r>
              <a:rPr lang="he-IL" sz="2400" dirty="0"/>
              <a:t> יכולות להופיע בכל קוד בג'אווה.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773187"/>
            <a:ext cx="8915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/>
              <a:t>חריגות מסוג </a:t>
            </a:r>
            <a:r>
              <a:rPr lang="en-US" sz="2400" dirty="0" err="1"/>
              <a:t>ArrayIndexOutOfBoundsException</a:t>
            </a:r>
            <a:r>
              <a:rPr lang="he-IL" sz="2400" dirty="0"/>
              <a:t> יכולות להופיע בכל קוד בג'אווה.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733800"/>
            <a:ext cx="8915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/>
              <a:t>במילים אחרות, אם ג'אווה </a:t>
            </a:r>
            <a:r>
              <a:rPr lang="he-IL" sz="2400" dirty="0" err="1"/>
              <a:t>היתה</a:t>
            </a:r>
            <a:r>
              <a:rPr lang="he-IL" sz="2400" dirty="0"/>
              <a:t> מחייבת את השיטות במדיניות תפוס או הצהר גם עבור חריגות לא נבדקות, לא היינו יכולים לכתוב אפילו שורת קוד אחת בלי לתפוס ולהצהיר על חריגות.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063745"/>
            <a:ext cx="8915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/>
              <a:t>בנוסף, שימו לב </a:t>
            </a:r>
            <a:r>
              <a:rPr lang="he-IL" sz="2400" dirty="0" err="1"/>
              <a:t>שבדר"כ</a:t>
            </a:r>
            <a:r>
              <a:rPr lang="he-IL" sz="2400" dirty="0"/>
              <a:t> ניתן למנוע את החריגות הלא נבדקות ע"י בדיקות תקינות קלט פשוטות.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195468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600"/>
            <a:ext cx="8229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First {</a:t>
            </a:r>
          </a:p>
          <a:p>
            <a:pPr algn="l" rtl="0"/>
            <a:r>
              <a:rPr lang="en-US" sz="2400" dirty="0"/>
              <a:t>   public void f() throws </a:t>
            </a:r>
            <a:r>
              <a:rPr lang="en-US" sz="2400" dirty="0" err="1"/>
              <a:t>InterruptedException</a:t>
            </a:r>
            <a:r>
              <a:rPr lang="en-US" sz="2400" dirty="0"/>
              <a:t>,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algn="l" rtl="0"/>
            <a:r>
              <a:rPr lang="en-US" sz="2400" dirty="0"/>
              <a:t>	…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8600"/>
            <a:ext cx="8077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נתונה המחלקה </a:t>
            </a:r>
            <a:r>
              <a:rPr lang="en-US" sz="2400" dirty="0">
                <a:solidFill>
                  <a:schemeClr val="tx2"/>
                </a:solidFill>
              </a:rPr>
              <a:t>First</a:t>
            </a:r>
            <a:r>
              <a:rPr lang="he-IL" sz="2400" dirty="0">
                <a:solidFill>
                  <a:schemeClr val="tx2"/>
                </a:solidFill>
              </a:rPr>
              <a:t> שמכילה את השיטה </a:t>
            </a:r>
            <a:r>
              <a:rPr lang="en-US" sz="2400" dirty="0">
                <a:solidFill>
                  <a:schemeClr val="tx2"/>
                </a:solidFill>
              </a:rPr>
              <a:t>f</a:t>
            </a:r>
            <a:r>
              <a:rPr lang="he-IL" sz="2400" dirty="0">
                <a:solidFill>
                  <a:schemeClr val="tx2"/>
                </a:solidFill>
              </a:rPr>
              <a:t> שמצהירה על זריקה של שתי חריגות: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048000"/>
            <a:ext cx="807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נתונה המחלקה </a:t>
            </a:r>
            <a:r>
              <a:rPr lang="en-US" sz="2400" dirty="0">
                <a:solidFill>
                  <a:schemeClr val="tx2"/>
                </a:solidFill>
              </a:rPr>
              <a:t>Second</a:t>
            </a:r>
            <a:r>
              <a:rPr lang="he-IL" sz="2400" dirty="0">
                <a:solidFill>
                  <a:schemeClr val="tx2"/>
                </a:solidFill>
              </a:rPr>
              <a:t> שיורשת מ-</a:t>
            </a:r>
            <a:r>
              <a:rPr lang="en-US" sz="2400" dirty="0">
                <a:solidFill>
                  <a:schemeClr val="tx2"/>
                </a:solidFill>
              </a:rPr>
              <a:t>First</a:t>
            </a:r>
            <a:r>
              <a:rPr lang="he-IL" sz="24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91592"/>
            <a:ext cx="8229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Second extends First {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917995"/>
            <a:ext cx="807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איך נוכל לדרוס את השיטה </a:t>
            </a:r>
            <a:r>
              <a:rPr lang="en-US" sz="2400" dirty="0">
                <a:solidFill>
                  <a:schemeClr val="tx2"/>
                </a:solidFill>
              </a:rPr>
              <a:t>f</a:t>
            </a:r>
            <a:r>
              <a:rPr lang="he-IL" sz="2400" dirty="0">
                <a:solidFill>
                  <a:schemeClr val="tx2"/>
                </a:solidFill>
              </a:rPr>
              <a:t> במחלקה </a:t>
            </a:r>
            <a:r>
              <a:rPr lang="en-US" sz="2400" dirty="0">
                <a:solidFill>
                  <a:schemeClr val="tx2"/>
                </a:solidFill>
              </a:rPr>
              <a:t>Second</a:t>
            </a:r>
            <a:r>
              <a:rPr lang="he-IL" sz="24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26603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229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First {</a:t>
            </a:r>
          </a:p>
          <a:p>
            <a:pPr algn="l" rtl="0"/>
            <a:r>
              <a:rPr lang="en-US" sz="2400" dirty="0"/>
              <a:t>   public void f() throws </a:t>
            </a:r>
            <a:r>
              <a:rPr lang="en-US" sz="2400" dirty="0" err="1"/>
              <a:t>InterruptedException</a:t>
            </a:r>
            <a:r>
              <a:rPr lang="en-US" sz="2400" dirty="0"/>
              <a:t>,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algn="l" rtl="0"/>
            <a:r>
              <a:rPr lang="en-US" sz="2400" dirty="0"/>
              <a:t>	…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743200"/>
            <a:ext cx="8382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Second extends First {</a:t>
            </a:r>
          </a:p>
          <a:p>
            <a:pPr algn="l" rtl="0"/>
            <a:r>
              <a:rPr lang="en-US" sz="2400" dirty="0"/>
              <a:t>   </a:t>
            </a:r>
            <a:r>
              <a:rPr lang="en-US" sz="2400" dirty="0">
                <a:solidFill>
                  <a:schemeClr val="tx2"/>
                </a:solidFill>
              </a:rPr>
              <a:t>public void f() throws </a:t>
            </a:r>
            <a:r>
              <a:rPr lang="en-US" sz="2400" dirty="0" err="1">
                <a:solidFill>
                  <a:schemeClr val="tx2"/>
                </a:solidFill>
              </a:rPr>
              <a:t>InterruptedException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IOException</a:t>
            </a:r>
            <a:r>
              <a:rPr lang="en-US" sz="2400" dirty="0">
                <a:solidFill>
                  <a:schemeClr val="tx2"/>
                </a:solidFill>
              </a:rPr>
              <a:t> {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23194"/>
            <a:ext cx="84908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אפשר כמובן לחזור על חתימת השיטה הנדרסת מילה במילה.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14939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229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First {</a:t>
            </a:r>
          </a:p>
          <a:p>
            <a:pPr algn="l" rtl="0"/>
            <a:r>
              <a:rPr lang="en-US" sz="2400" dirty="0"/>
              <a:t>   public void f() throws </a:t>
            </a:r>
            <a:r>
              <a:rPr lang="en-US" sz="2400" dirty="0" err="1"/>
              <a:t>InterruptedException</a:t>
            </a:r>
            <a:r>
              <a:rPr lang="en-US" sz="2400" dirty="0"/>
              <a:t>,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algn="l" rtl="0"/>
            <a:r>
              <a:rPr lang="en-US" sz="2400" dirty="0"/>
              <a:t>	…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743200"/>
            <a:ext cx="8382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Second extends First {</a:t>
            </a:r>
          </a:p>
          <a:p>
            <a:pPr algn="l" rtl="0"/>
            <a:r>
              <a:rPr lang="en-US" sz="2400" dirty="0"/>
              <a:t>   </a:t>
            </a:r>
            <a:r>
              <a:rPr lang="en-US" sz="2400" dirty="0">
                <a:solidFill>
                  <a:schemeClr val="tx2"/>
                </a:solidFill>
              </a:rPr>
              <a:t>public void f() throws </a:t>
            </a:r>
            <a:r>
              <a:rPr lang="en-US" sz="2400" dirty="0" err="1">
                <a:solidFill>
                  <a:schemeClr val="tx2"/>
                </a:solidFill>
              </a:rPr>
              <a:t>InterruptedException</a:t>
            </a:r>
            <a:r>
              <a:rPr lang="en-US" sz="2400" dirty="0">
                <a:solidFill>
                  <a:schemeClr val="tx2"/>
                </a:solidFill>
              </a:rPr>
              <a:t> {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8971" y="4059704"/>
            <a:ext cx="849085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השיטה הדורסת יכולה להצהיר על </a:t>
            </a:r>
            <a:r>
              <a:rPr lang="he-IL" sz="2400" b="1" dirty="0">
                <a:solidFill>
                  <a:schemeClr val="tx2"/>
                </a:solidFill>
              </a:rPr>
              <a:t>חלק</a:t>
            </a:r>
            <a:r>
              <a:rPr lang="he-IL" sz="2400" dirty="0">
                <a:solidFill>
                  <a:schemeClr val="tx2"/>
                </a:solidFill>
              </a:rPr>
              <a:t> מהחריגות שהוצהרו ע"י השיטה המקורית.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085" y="4890701"/>
            <a:ext cx="849085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שימו לב שדריסה היא מימוש ספציפי יותר של הבן לפונקציונליות שהוגדרה אצל האבא. יכול להיות שאצל הבן המימוש מטפל כבר בחריגה </a:t>
            </a:r>
            <a:r>
              <a:rPr lang="en-US" sz="2400" dirty="0" err="1">
                <a:solidFill>
                  <a:schemeClr val="tx2"/>
                </a:solidFill>
              </a:rPr>
              <a:t>IOException</a:t>
            </a:r>
            <a:r>
              <a:rPr lang="he-IL" sz="2400" dirty="0">
                <a:solidFill>
                  <a:schemeClr val="tx2"/>
                </a:solidFill>
              </a:rPr>
              <a:t> ולכן לא צריך לזרוק אותה.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533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229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First {</a:t>
            </a:r>
          </a:p>
          <a:p>
            <a:pPr algn="l" rtl="0"/>
            <a:r>
              <a:rPr lang="en-US" sz="2400" dirty="0"/>
              <a:t>   public void f() throws </a:t>
            </a:r>
            <a:r>
              <a:rPr lang="en-US" sz="2400" dirty="0" err="1"/>
              <a:t>InterruptedException</a:t>
            </a:r>
            <a:r>
              <a:rPr lang="en-US" sz="2400" dirty="0"/>
              <a:t>,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algn="l" rtl="0"/>
            <a:r>
              <a:rPr lang="en-US" sz="2400" dirty="0"/>
              <a:t>	…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743200"/>
            <a:ext cx="8382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Second extends First {</a:t>
            </a:r>
          </a:p>
          <a:p>
            <a:pPr algn="l" rtl="0"/>
            <a:r>
              <a:rPr lang="en-US" sz="2400" dirty="0"/>
              <a:t>   </a:t>
            </a:r>
            <a:r>
              <a:rPr lang="en-US" sz="2400" dirty="0">
                <a:solidFill>
                  <a:schemeClr val="tx2"/>
                </a:solidFill>
              </a:rPr>
              <a:t>public void f() {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8971" y="4059704"/>
            <a:ext cx="849085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השיטה הדורסת יכולה להצהיר על כל תת קבוצה של חריגות שהוצהרו ע"י השיטה המקורית, כולל לא להצהיר בכלל.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41739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229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First {</a:t>
            </a:r>
          </a:p>
          <a:p>
            <a:pPr algn="l" rtl="0"/>
            <a:r>
              <a:rPr lang="en-US" sz="2400" dirty="0"/>
              <a:t>   public void f() throws </a:t>
            </a:r>
            <a:r>
              <a:rPr lang="en-US" sz="2400" dirty="0" err="1"/>
              <a:t>InterruptedException</a:t>
            </a:r>
            <a:r>
              <a:rPr lang="en-US" sz="2400" dirty="0"/>
              <a:t>,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algn="l" rtl="0"/>
            <a:r>
              <a:rPr lang="en-US" sz="2400" dirty="0"/>
              <a:t>	…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743200"/>
            <a:ext cx="8382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Second extends First {</a:t>
            </a:r>
          </a:p>
          <a:p>
            <a:pPr algn="l" rtl="0"/>
            <a:r>
              <a:rPr lang="en-US" sz="2400" dirty="0"/>
              <a:t>   </a:t>
            </a:r>
            <a:r>
              <a:rPr lang="en-US" sz="2400" dirty="0">
                <a:solidFill>
                  <a:schemeClr val="tx2"/>
                </a:solidFill>
              </a:rPr>
              <a:t>public void f() throws </a:t>
            </a:r>
            <a:r>
              <a:rPr lang="en-US" sz="2400" dirty="0" err="1">
                <a:solidFill>
                  <a:schemeClr val="tx2"/>
                </a:solidFill>
              </a:rPr>
              <a:t>EOFException</a:t>
            </a:r>
            <a:r>
              <a:rPr lang="en-US" sz="2400" dirty="0">
                <a:solidFill>
                  <a:schemeClr val="tx2"/>
                </a:solidFill>
              </a:rPr>
              <a:t> {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8971" y="4059704"/>
            <a:ext cx="849085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השיטה הדורסת יכולה להצהיר על חריגות שיורשות מחריגות שהוצהרו ע"י השיטה המקורית (במקרה הזה, </a:t>
            </a:r>
            <a:r>
              <a:rPr lang="en-US" sz="2400" dirty="0" err="1">
                <a:solidFill>
                  <a:schemeClr val="tx2"/>
                </a:solidFill>
              </a:rPr>
              <a:t>EOFException</a:t>
            </a:r>
            <a:r>
              <a:rPr lang="he-IL" sz="2400" dirty="0">
                <a:solidFill>
                  <a:schemeClr val="tx2"/>
                </a:solidFill>
              </a:rPr>
              <a:t> יורשת מ-</a:t>
            </a:r>
            <a:r>
              <a:rPr lang="en-US" sz="2400" dirty="0" err="1">
                <a:solidFill>
                  <a:schemeClr val="tx2"/>
                </a:solidFill>
              </a:rPr>
              <a:t>IOException</a:t>
            </a:r>
            <a:r>
              <a:rPr lang="he-IL" sz="2400" dirty="0">
                <a:solidFill>
                  <a:schemeClr val="tx2"/>
                </a:solidFill>
              </a:rPr>
              <a:t>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970" y="5260033"/>
            <a:ext cx="849085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שוב, כיוון שהשיטה הדורסת ספציפית יותר, יכול להיות שהמימוש שלה נותן חריגה יותר ספציפית מזאת שהוגדרה ע"י האב.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2690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229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First {</a:t>
            </a:r>
          </a:p>
          <a:p>
            <a:pPr algn="l" rtl="0"/>
            <a:r>
              <a:rPr lang="en-US" sz="2400" dirty="0"/>
              <a:t>   public void f() throws </a:t>
            </a:r>
            <a:r>
              <a:rPr lang="en-US" sz="2400" dirty="0" err="1"/>
              <a:t>InterruptedException</a:t>
            </a:r>
            <a:r>
              <a:rPr lang="en-US" sz="2400" dirty="0"/>
              <a:t>,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algn="l" rtl="0"/>
            <a:r>
              <a:rPr lang="en-US" sz="2400" dirty="0"/>
              <a:t>	…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743200"/>
            <a:ext cx="8382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Second extends First {</a:t>
            </a:r>
          </a:p>
          <a:p>
            <a:pPr algn="l" rtl="0"/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public void f() throws </a:t>
            </a:r>
            <a:r>
              <a:rPr lang="en-US" sz="2400" dirty="0" err="1">
                <a:solidFill>
                  <a:srgbClr val="FF0000"/>
                </a:solidFill>
              </a:rPr>
              <a:t>ClassNotFoundException</a:t>
            </a:r>
            <a:r>
              <a:rPr lang="en-US" sz="2400" dirty="0">
                <a:solidFill>
                  <a:srgbClr val="FF0000"/>
                </a:solidFill>
              </a:rPr>
              <a:t> {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8971" y="4059704"/>
            <a:ext cx="849085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השיטה הדורסת </a:t>
            </a:r>
            <a:r>
              <a:rPr lang="he-IL" sz="2400" b="1" dirty="0">
                <a:solidFill>
                  <a:schemeClr val="tx2"/>
                </a:solidFill>
              </a:rPr>
              <a:t>לא יכולה</a:t>
            </a:r>
            <a:r>
              <a:rPr lang="he-IL" sz="2400" dirty="0">
                <a:solidFill>
                  <a:schemeClr val="tx2"/>
                </a:solidFill>
              </a:rPr>
              <a:t> להצהיר על חריגות שלא הוצהרו ע"י השיטה המקורית או שלא יורשות מחריגות כאלה (במקרה הזה, </a:t>
            </a:r>
            <a:r>
              <a:rPr lang="en-US" sz="2400" dirty="0" err="1">
                <a:solidFill>
                  <a:schemeClr val="tx2"/>
                </a:solidFill>
              </a:rPr>
              <a:t>ClassNotFoundException</a:t>
            </a:r>
            <a:r>
              <a:rPr lang="he-IL" sz="2400" dirty="0">
                <a:solidFill>
                  <a:schemeClr val="tx2"/>
                </a:solidFill>
              </a:rPr>
              <a:t> לא מוגדרת אצל האב).</a:t>
            </a:r>
            <a:endParaRPr lang="he-IL" sz="2400" b="1" dirty="0">
              <a:solidFill>
                <a:schemeClr val="tx2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40760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הגדרת חריגות חדשות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>
              <a:defRPr/>
            </a:pPr>
            <a:r>
              <a:rPr lang="he-IL" dirty="0"/>
              <a:t>ראינו שבשפת ג'אווה מוגדרות כבר המון חריגות שמתאימות למצבים חריגים שונים.</a:t>
            </a:r>
          </a:p>
          <a:p>
            <a:pPr>
              <a:defRPr/>
            </a:pPr>
            <a:r>
              <a:rPr lang="he-IL" dirty="0"/>
              <a:t>אולם בהתאם לחוקי הירושה, אנחנו יכולים להגדיר בעצמנו חריגות משלנו, ע"י ירושה מהמחלקה </a:t>
            </a:r>
            <a:r>
              <a:rPr lang="en-US" dirty="0"/>
              <a:t>Exception</a:t>
            </a:r>
            <a:r>
              <a:rPr lang="he-IL" dirty="0"/>
              <a:t>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endParaRPr lang="he-IL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2733047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76200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</a:t>
            </a:r>
            <a:r>
              <a:rPr lang="en-US" sz="2400" dirty="0" err="1"/>
              <a:t>MyException</a:t>
            </a:r>
            <a:r>
              <a:rPr lang="en-US" sz="2400" dirty="0"/>
              <a:t> extends Exception {</a:t>
            </a:r>
          </a:p>
          <a:p>
            <a:pPr algn="l" rtl="0"/>
            <a:r>
              <a:rPr lang="en-US" sz="2400" dirty="0"/>
              <a:t>	public </a:t>
            </a:r>
            <a:r>
              <a:rPr lang="en-US" sz="2400" dirty="0" err="1"/>
              <a:t>MyException</a:t>
            </a:r>
            <a:r>
              <a:rPr lang="en-US" sz="2400" dirty="0"/>
              <a:t>(String </a:t>
            </a:r>
            <a:r>
              <a:rPr lang="en-US" sz="2400" dirty="0" err="1"/>
              <a:t>msg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		super(</a:t>
            </a:r>
            <a:r>
              <a:rPr lang="en-US" sz="2400" dirty="0" err="1"/>
              <a:t>msg</a:t>
            </a:r>
            <a:r>
              <a:rPr lang="en-US" sz="2400" dirty="0"/>
              <a:t>);</a:t>
            </a:r>
          </a:p>
          <a:p>
            <a:pPr algn="l" rtl="0"/>
            <a:r>
              <a:rPr lang="en-US" sz="2400" dirty="0"/>
              <a:t>	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048000"/>
            <a:ext cx="8153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המחלקה </a:t>
            </a:r>
            <a:r>
              <a:rPr lang="en-US" sz="2000" dirty="0" err="1">
                <a:solidFill>
                  <a:schemeClr val="tx2"/>
                </a:solidFill>
              </a:rPr>
              <a:t>MyException</a:t>
            </a:r>
            <a:r>
              <a:rPr lang="he-IL" sz="2000" dirty="0">
                <a:solidFill>
                  <a:schemeClr val="tx2"/>
                </a:solidFill>
              </a:rPr>
              <a:t> יורשת מ-</a:t>
            </a:r>
            <a:r>
              <a:rPr lang="en-US" sz="2000" dirty="0">
                <a:solidFill>
                  <a:schemeClr val="tx2"/>
                </a:solidFill>
              </a:rPr>
              <a:t>Exception</a:t>
            </a:r>
            <a:r>
              <a:rPr lang="he-IL" sz="2000" dirty="0">
                <a:solidFill>
                  <a:schemeClr val="tx2"/>
                </a:solidFill>
              </a:rPr>
              <a:t> ולכן היא הופכת לסוג של חריגה. כלומר ניתן לזרוק אובייקטים שלה ע"י </a:t>
            </a:r>
            <a:r>
              <a:rPr lang="en-US" sz="2000" dirty="0">
                <a:solidFill>
                  <a:schemeClr val="tx2"/>
                </a:solidFill>
              </a:rPr>
              <a:t>throw</a:t>
            </a:r>
            <a:r>
              <a:rPr lang="he-IL" sz="2000" dirty="0">
                <a:solidFill>
                  <a:schemeClr val="tx2"/>
                </a:solidFill>
              </a:rPr>
              <a:t> וגם לתפוס אותם ע"י </a:t>
            </a:r>
            <a:r>
              <a:rPr lang="en-US" sz="2000" dirty="0">
                <a:solidFill>
                  <a:schemeClr val="tx2"/>
                </a:solidFill>
              </a:rPr>
              <a:t>try – catch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5" name="מחבר ישר 4"/>
          <p:cNvCxnSpPr/>
          <p:nvPr/>
        </p:nvCxnSpPr>
        <p:spPr>
          <a:xfrm>
            <a:off x="2895600" y="1066800"/>
            <a:ext cx="426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3962400"/>
            <a:ext cx="81534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אפשר גם להוסיף בנאי למחלקה שמקבל מחרוזת שמייצגת את ההודעה שהחריגה תכיל. שימו לב שהבנאי פונה לבנאי של ה-</a:t>
            </a:r>
            <a:r>
              <a:rPr lang="en-US" sz="2000" dirty="0">
                <a:solidFill>
                  <a:schemeClr val="tx2"/>
                </a:solidFill>
              </a:rPr>
              <a:t>Exception</a:t>
            </a:r>
            <a:r>
              <a:rPr lang="he-IL" sz="2000" dirty="0">
                <a:solidFill>
                  <a:schemeClr val="tx2"/>
                </a:solidFill>
              </a:rPr>
              <a:t> עם ההודעה. בכל מקרה, לא חובה לכתוב בנאי.</a:t>
            </a:r>
          </a:p>
        </p:txBody>
      </p:sp>
      <p:sp>
        <p:nvSpPr>
          <p:cNvPr id="8" name="אליפסה 7"/>
          <p:cNvSpPr/>
          <p:nvPr/>
        </p:nvSpPr>
        <p:spPr>
          <a:xfrm>
            <a:off x="1480457" y="969496"/>
            <a:ext cx="58674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77965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solidFill>
                  <a:schemeClr val="tx2"/>
                </a:solidFill>
              </a:rPr>
              <a:t>try - catch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altLang="he-IL" sz="2800" dirty="0"/>
              <a:t>מנגנון </a:t>
            </a:r>
            <a:r>
              <a:rPr lang="en-US" altLang="he-IL" sz="2800" dirty="0"/>
              <a:t>try-catch</a:t>
            </a:r>
            <a:r>
              <a:rPr lang="he-IL" altLang="he-IL" sz="2800" dirty="0"/>
              <a:t> מאפשר לנו לתפוס את החריגה בלי לתת לה להפסיק את התוכנית.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800" dirty="0"/>
              <a:t>try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800" dirty="0"/>
              <a:t>	// potential exceptional code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800" dirty="0"/>
              <a:t>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800" dirty="0"/>
              <a:t>catch(</a:t>
            </a:r>
            <a:r>
              <a:rPr lang="en-US" altLang="he-IL" sz="2800" dirty="0" err="1"/>
              <a:t>ExceptionType</a:t>
            </a:r>
            <a:r>
              <a:rPr lang="en-US" altLang="he-IL" sz="2800" dirty="0"/>
              <a:t> e)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800" dirty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800" dirty="0"/>
              <a:t>	// error handling code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800" dirty="0"/>
              <a:t>}</a:t>
            </a:r>
            <a:endParaRPr lang="he-IL" altLang="he-IL" sz="2800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2475054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76200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</a:t>
            </a:r>
            <a:r>
              <a:rPr lang="en-US" sz="2400" dirty="0" err="1"/>
              <a:t>MyException</a:t>
            </a:r>
            <a:r>
              <a:rPr lang="en-US" sz="2400" dirty="0"/>
              <a:t> extends Exception {</a:t>
            </a:r>
          </a:p>
          <a:p>
            <a:pPr algn="l" rtl="0"/>
            <a:r>
              <a:rPr lang="en-US" sz="2400" dirty="0"/>
              <a:t>	public </a:t>
            </a:r>
            <a:r>
              <a:rPr lang="en-US" sz="2400" dirty="0" err="1"/>
              <a:t>MyException</a:t>
            </a:r>
            <a:r>
              <a:rPr lang="en-US" sz="2400" dirty="0"/>
              <a:t>(String </a:t>
            </a:r>
            <a:r>
              <a:rPr lang="en-US" sz="2400" dirty="0" err="1"/>
              <a:t>msg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		super(</a:t>
            </a:r>
            <a:r>
              <a:rPr lang="en-US" sz="2400" dirty="0" err="1"/>
              <a:t>msg</a:t>
            </a:r>
            <a:r>
              <a:rPr lang="en-US" sz="2400" dirty="0"/>
              <a:t>);</a:t>
            </a:r>
          </a:p>
          <a:p>
            <a:pPr algn="l" rtl="0"/>
            <a:r>
              <a:rPr lang="en-US" sz="2400" dirty="0"/>
              <a:t>	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048000"/>
            <a:ext cx="81534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המחלקה </a:t>
            </a:r>
            <a:r>
              <a:rPr lang="en-US" sz="2000" dirty="0" err="1">
                <a:solidFill>
                  <a:schemeClr val="tx2"/>
                </a:solidFill>
              </a:rPr>
              <a:t>MyException</a:t>
            </a:r>
            <a:r>
              <a:rPr lang="he-IL" sz="2000" dirty="0">
                <a:solidFill>
                  <a:schemeClr val="tx2"/>
                </a:solidFill>
              </a:rPr>
              <a:t> היא לא מחלקה פונקציונלית – היא לא מכילה שיטות ולא יכולה לבצע שום דבר. החשיבות שלה הוא בעצם היותה – בעובדה שהגדרנו מצב חריג חדש (במקרה הזה קראנו לו </a:t>
            </a:r>
            <a:r>
              <a:rPr lang="en-US" sz="2000" dirty="0" err="1">
                <a:solidFill>
                  <a:schemeClr val="tx2"/>
                </a:solidFill>
              </a:rPr>
              <a:t>MyException</a:t>
            </a:r>
            <a:r>
              <a:rPr lang="he-IL" sz="2000" dirty="0">
                <a:solidFill>
                  <a:schemeClr val="tx2"/>
                </a:solidFill>
              </a:rPr>
              <a:t>) ובזכות הירושה מ-</a:t>
            </a:r>
            <a:r>
              <a:rPr lang="en-US" sz="2000" dirty="0">
                <a:solidFill>
                  <a:schemeClr val="tx2"/>
                </a:solidFill>
              </a:rPr>
              <a:t>Exception</a:t>
            </a:r>
            <a:r>
              <a:rPr lang="he-IL" sz="2000" dirty="0">
                <a:solidFill>
                  <a:schemeClr val="tx2"/>
                </a:solidFill>
              </a:rPr>
              <a:t> אנחנו יכולים להשתמש במנגנון הטיפול בחריגות של ג'אווה כדי לטפל גם במצב הזה.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17008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650" y="1828800"/>
            <a:ext cx="78105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</a:t>
            </a:r>
            <a:r>
              <a:rPr lang="en-US" sz="2400" dirty="0" err="1"/>
              <a:t>AgeNotLegalException</a:t>
            </a:r>
            <a:r>
              <a:rPr lang="en-US" sz="2400" dirty="0"/>
              <a:t> extends Exception {</a:t>
            </a:r>
          </a:p>
          <a:p>
            <a:pPr algn="l" rtl="0"/>
            <a:r>
              <a:rPr lang="en-US" sz="2400" dirty="0"/>
              <a:t>	public </a:t>
            </a:r>
            <a:r>
              <a:rPr lang="en-US" sz="2400" dirty="0" err="1"/>
              <a:t>AgeNotLegalException</a:t>
            </a:r>
            <a:r>
              <a:rPr lang="en-US" sz="2400" dirty="0"/>
              <a:t>(</a:t>
            </a:r>
            <a:r>
              <a:rPr lang="en-US" sz="2400" dirty="0" err="1"/>
              <a:t>msg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		super(</a:t>
            </a:r>
            <a:r>
              <a:rPr lang="en-US" sz="2400" dirty="0" err="1"/>
              <a:t>msg</a:t>
            </a:r>
            <a:r>
              <a:rPr lang="en-US" sz="2400" dirty="0"/>
              <a:t>);</a:t>
            </a:r>
          </a:p>
          <a:p>
            <a:pPr algn="l" rtl="0"/>
            <a:r>
              <a:rPr lang="en-US" sz="2400" dirty="0"/>
              <a:t>	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381000"/>
            <a:ext cx="81534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דוגמא – נגדיר את המחלקה </a:t>
            </a:r>
            <a:r>
              <a:rPr lang="en-US" sz="2000" dirty="0" err="1">
                <a:solidFill>
                  <a:schemeClr val="tx2"/>
                </a:solidFill>
              </a:rPr>
              <a:t>AgeNotLegalException</a:t>
            </a:r>
            <a:r>
              <a:rPr lang="he-IL" sz="2000" dirty="0">
                <a:solidFill>
                  <a:schemeClr val="tx2"/>
                </a:solidFill>
              </a:rPr>
              <a:t> שמייצגת מצב של גיל לא חוקי. כאמור – המשמעות של המחלקה היא בעצם הגדרת המצב שנקרא "גיל לא חוקי"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he-IL" sz="2000" dirty="0">
                <a:solidFill>
                  <a:schemeClr val="tx2"/>
                </a:solidFill>
              </a:rPr>
              <a:t>כמצב חריג.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886200"/>
            <a:ext cx="8153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כעת נגדיר מחלקה בשם </a:t>
            </a:r>
            <a:r>
              <a:rPr lang="en-US" sz="2000" dirty="0">
                <a:solidFill>
                  <a:schemeClr val="tx2"/>
                </a:solidFill>
              </a:rPr>
              <a:t>Person</a:t>
            </a:r>
            <a:r>
              <a:rPr lang="he-IL" sz="2000" dirty="0">
                <a:solidFill>
                  <a:schemeClr val="tx2"/>
                </a:solidFill>
              </a:rPr>
              <a:t> שתייצג בן אדם. נגדיר במחלקה תכונה של גיל, וכן שיטה בשם </a:t>
            </a:r>
            <a:r>
              <a:rPr lang="en-US" sz="2000" dirty="0" err="1">
                <a:solidFill>
                  <a:schemeClr val="tx2"/>
                </a:solidFill>
              </a:rPr>
              <a:t>setAge</a:t>
            </a:r>
            <a:r>
              <a:rPr lang="he-IL" sz="2000" dirty="0">
                <a:solidFill>
                  <a:schemeClr val="tx2"/>
                </a:solidFill>
              </a:rPr>
              <a:t> שתציב נתון חדש לגיל: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148958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93726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Person {</a:t>
            </a:r>
          </a:p>
          <a:p>
            <a:pPr algn="l" rtl="0"/>
            <a:r>
              <a:rPr lang="en-US" sz="2400" dirty="0"/>
              <a:t>    private </a:t>
            </a:r>
            <a:r>
              <a:rPr lang="en-US" sz="2400" dirty="0" err="1"/>
              <a:t>int</a:t>
            </a:r>
            <a:r>
              <a:rPr lang="en-US" sz="2400" dirty="0"/>
              <a:t> age;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    public void </a:t>
            </a:r>
            <a:r>
              <a:rPr lang="en-US" sz="2400" dirty="0" err="1"/>
              <a:t>setAge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a) throws </a:t>
            </a:r>
            <a:r>
              <a:rPr lang="en-US" sz="2400" dirty="0" err="1"/>
              <a:t>AgeNotLegalException</a:t>
            </a:r>
            <a:endParaRPr lang="en-US" sz="2400" dirty="0"/>
          </a:p>
          <a:p>
            <a:pPr algn="l" rtl="0"/>
            <a:r>
              <a:rPr lang="en-US" sz="2400" dirty="0"/>
              <a:t>    {</a:t>
            </a:r>
          </a:p>
          <a:p>
            <a:pPr algn="l" rtl="0"/>
            <a:r>
              <a:rPr lang="en-US" sz="2400" dirty="0"/>
              <a:t>       if(a &lt; </a:t>
            </a:r>
            <a:r>
              <a:rPr lang="en-US" sz="2400" dirty="0" err="1"/>
              <a:t>this.age</a:t>
            </a:r>
            <a:r>
              <a:rPr lang="en-US" sz="2400" dirty="0"/>
              <a:t>)</a:t>
            </a:r>
          </a:p>
          <a:p>
            <a:pPr algn="l" rtl="0"/>
            <a:r>
              <a:rPr lang="en-US" sz="2400" dirty="0"/>
              <a:t>         throw new </a:t>
            </a:r>
            <a:r>
              <a:rPr lang="en-US" sz="2400" dirty="0" err="1"/>
              <a:t>AgeNotLegalException</a:t>
            </a:r>
            <a:r>
              <a:rPr lang="en-US" sz="2400" dirty="0"/>
              <a:t>(“</a:t>
            </a:r>
            <a:r>
              <a:rPr lang="en-US" sz="2000" dirty="0"/>
              <a:t>Age not bigger than current</a:t>
            </a:r>
            <a:r>
              <a:rPr lang="en-US" sz="2400" dirty="0"/>
              <a:t>”);</a:t>
            </a:r>
          </a:p>
          <a:p>
            <a:pPr algn="l" rtl="0"/>
            <a:r>
              <a:rPr lang="en-US" sz="2400" dirty="0"/>
              <a:t>       </a:t>
            </a:r>
            <a:r>
              <a:rPr lang="en-US" sz="2400" dirty="0" err="1"/>
              <a:t>this.age</a:t>
            </a:r>
            <a:r>
              <a:rPr lang="en-US" sz="2400" dirty="0"/>
              <a:t> = a;</a:t>
            </a:r>
          </a:p>
          <a:p>
            <a:pPr algn="l" rtl="0"/>
            <a:r>
              <a:rPr lang="en-US" sz="2400" dirty="0"/>
              <a:t> 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419600"/>
            <a:ext cx="8915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השיטה </a:t>
            </a:r>
            <a:r>
              <a:rPr lang="en-US" sz="2000" dirty="0" err="1">
                <a:solidFill>
                  <a:schemeClr val="tx2"/>
                </a:solidFill>
              </a:rPr>
              <a:t>setAge</a:t>
            </a:r>
            <a:r>
              <a:rPr lang="he-IL" sz="2000" dirty="0">
                <a:solidFill>
                  <a:schemeClr val="tx2"/>
                </a:solidFill>
              </a:rPr>
              <a:t> אמורה להציב את המשתנה </a:t>
            </a:r>
            <a:r>
              <a:rPr lang="en-US" sz="2000" dirty="0">
                <a:solidFill>
                  <a:schemeClr val="tx2"/>
                </a:solidFill>
              </a:rPr>
              <a:t>a</a:t>
            </a:r>
            <a:r>
              <a:rPr lang="he-IL" sz="2000" dirty="0">
                <a:solidFill>
                  <a:schemeClr val="tx2"/>
                </a:solidFill>
              </a:rPr>
              <a:t> לתכונה </a:t>
            </a:r>
            <a:r>
              <a:rPr lang="en-US" sz="2000" dirty="0">
                <a:solidFill>
                  <a:schemeClr val="tx2"/>
                </a:solidFill>
              </a:rPr>
              <a:t>age</a:t>
            </a:r>
            <a:r>
              <a:rPr lang="he-IL" sz="2000" dirty="0">
                <a:solidFill>
                  <a:schemeClr val="tx2"/>
                </a:solidFill>
              </a:rPr>
              <a:t>, אולם אם המשתנה לא חוקי (מייצג גיל נמוך מהגיל הנוכחי) השיטה זורקת חריגה מסוג </a:t>
            </a:r>
            <a:r>
              <a:rPr lang="en-US" sz="2000" dirty="0" err="1">
                <a:solidFill>
                  <a:schemeClr val="tx2"/>
                </a:solidFill>
              </a:rPr>
              <a:t>AgeNotLegalException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7" name="מחבר ישר 6"/>
          <p:cNvCxnSpPr/>
          <p:nvPr/>
        </p:nvCxnSpPr>
        <p:spPr>
          <a:xfrm>
            <a:off x="990600" y="3048000"/>
            <a:ext cx="815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22380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מה היתרון בלזרוק חריגה מהשיטה?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686" y="914400"/>
            <a:ext cx="8610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תפקידה של השיטה </a:t>
            </a:r>
            <a:r>
              <a:rPr lang="en-US" sz="2400" dirty="0" err="1"/>
              <a:t>setAge</a:t>
            </a:r>
            <a:r>
              <a:rPr lang="he-IL" sz="2400" dirty="0"/>
              <a:t> הוא לקבל גיל ואם הגיל חוקי, להציב אותו בתכונה.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892550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מה אנחנו מצפים שהשיטה תעשה במקרה שהגיל לא חוקי?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01368"/>
            <a:ext cx="8610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תדפיס הודעת שגיאה?</a:t>
            </a:r>
          </a:p>
          <a:p>
            <a:r>
              <a:rPr lang="he-IL" sz="2400" dirty="0"/>
              <a:t>תציב ערך ברירת מחדל?</a:t>
            </a:r>
          </a:p>
          <a:p>
            <a:r>
              <a:rPr lang="he-IL" sz="2400" dirty="0"/>
              <a:t>תחזיר </a:t>
            </a:r>
            <a:r>
              <a:rPr lang="en-US" sz="2400" dirty="0"/>
              <a:t>false</a:t>
            </a:r>
            <a:r>
              <a:rPr lang="he-IL" sz="2400" dirty="0"/>
              <a:t>?</a:t>
            </a:r>
          </a:p>
          <a:p>
            <a:r>
              <a:rPr lang="he-IL" sz="2400" dirty="0"/>
              <a:t>תרשום הערה ב-</a:t>
            </a:r>
            <a:r>
              <a:rPr lang="en-US" sz="2400" dirty="0"/>
              <a:t>log</a:t>
            </a:r>
            <a:r>
              <a:rPr lang="he-IL" sz="2400" dirty="0"/>
              <a:t>?</a:t>
            </a:r>
          </a:p>
          <a:p>
            <a:r>
              <a:rPr lang="he-IL" sz="2400" dirty="0"/>
              <a:t>.....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72" y="4585167"/>
            <a:ext cx="8610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שימו לב שאנחנו לא יודעים מי משתמש בשיטה ולכן גם לא יודעים מה הטיפול הלגיטימי במצב של שגיאה. לכן הדרך הבטוחה ביותר היא פשוט "לדווח" </a:t>
            </a:r>
            <a:r>
              <a:rPr lang="he-IL" sz="2400" dirty="0" err="1"/>
              <a:t>שהיתה</a:t>
            </a:r>
            <a:r>
              <a:rPr lang="he-IL" sz="2400" dirty="0"/>
              <a:t> שגיאה בלי להתחייב לשום טיפול. מי שיקרא לשיטה כנראה ידע יותר טוב מה ההקשר, ולכן גם ידע יותר טוב מה לעשות עם החריגה.</a:t>
            </a: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90329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019300" y="1752600"/>
            <a:ext cx="51054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try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// potential exceptional code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catch(</a:t>
            </a:r>
            <a:r>
              <a:rPr lang="en-US" altLang="he-IL" sz="2400" dirty="0" err="1"/>
              <a:t>ExceptionType</a:t>
            </a:r>
            <a:r>
              <a:rPr lang="en-US" altLang="he-IL" sz="2400" dirty="0"/>
              <a:t> e)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// error handling code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}</a:t>
            </a:r>
            <a:endParaRPr lang="he-IL" altLang="he-IL" sz="2400" dirty="0"/>
          </a:p>
        </p:txBody>
      </p:sp>
      <p:sp>
        <p:nvSpPr>
          <p:cNvPr id="5" name="חץ למטה 4"/>
          <p:cNvSpPr/>
          <p:nvPr/>
        </p:nvSpPr>
        <p:spPr>
          <a:xfrm>
            <a:off x="2971800" y="1524000"/>
            <a:ext cx="3048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600200" y="228600"/>
            <a:ext cx="7315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אם לא התרחשה חריגה במהלך בלוק ה-</a:t>
            </a:r>
            <a:r>
              <a:rPr lang="en-US" sz="2400" dirty="0">
                <a:solidFill>
                  <a:schemeClr val="tx2"/>
                </a:solidFill>
              </a:rPr>
              <a:t>try</a:t>
            </a:r>
            <a:r>
              <a:rPr lang="he-IL" sz="2400" dirty="0">
                <a:solidFill>
                  <a:schemeClr val="tx2"/>
                </a:solidFill>
              </a:rPr>
              <a:t>, מסיימים לבצע אותו וממשיכים מיד לאחר בלוק ה-</a:t>
            </a:r>
            <a:r>
              <a:rPr lang="en-US" sz="2400" dirty="0">
                <a:solidFill>
                  <a:schemeClr val="tx2"/>
                </a:solidFill>
              </a:rPr>
              <a:t>catch</a:t>
            </a:r>
            <a:r>
              <a:rPr lang="he-IL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" name="חץ מעוקל ימינה 6"/>
          <p:cNvSpPr/>
          <p:nvPr/>
        </p:nvSpPr>
        <p:spPr>
          <a:xfrm>
            <a:off x="1447800" y="2962162"/>
            <a:ext cx="571500" cy="153363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208524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019300" y="1752600"/>
            <a:ext cx="51054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try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// potential exceptional code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catch(</a:t>
            </a:r>
            <a:r>
              <a:rPr lang="en-US" altLang="he-IL" sz="2400" dirty="0" err="1"/>
              <a:t>ExceptionType</a:t>
            </a:r>
            <a:r>
              <a:rPr lang="en-US" altLang="he-IL" sz="2400" dirty="0"/>
              <a:t> e)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// error handling code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}</a:t>
            </a:r>
            <a:endParaRPr lang="he-IL" altLang="he-IL" sz="2400" dirty="0"/>
          </a:p>
        </p:txBody>
      </p:sp>
      <p:sp>
        <p:nvSpPr>
          <p:cNvPr id="5" name="חץ למטה 4"/>
          <p:cNvSpPr/>
          <p:nvPr/>
        </p:nvSpPr>
        <p:spPr>
          <a:xfrm>
            <a:off x="2971800" y="15240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09600" y="228600"/>
            <a:ext cx="8305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אם התרחשה חריגה במהלך ביצוע ה-</a:t>
            </a:r>
            <a:r>
              <a:rPr lang="en-US" sz="2400" dirty="0">
                <a:solidFill>
                  <a:schemeClr val="tx2"/>
                </a:solidFill>
              </a:rPr>
              <a:t>try</a:t>
            </a:r>
            <a:r>
              <a:rPr lang="he-IL" sz="2400" dirty="0">
                <a:solidFill>
                  <a:schemeClr val="tx2"/>
                </a:solidFill>
              </a:rPr>
              <a:t>, מופסק ביצוע בלוק ה-</a:t>
            </a:r>
            <a:r>
              <a:rPr lang="en-US" sz="2400" dirty="0">
                <a:solidFill>
                  <a:schemeClr val="tx2"/>
                </a:solidFill>
              </a:rPr>
              <a:t>try</a:t>
            </a:r>
            <a:r>
              <a:rPr lang="he-IL" sz="2400" dirty="0">
                <a:solidFill>
                  <a:schemeClr val="tx2"/>
                </a:solidFill>
              </a:rPr>
              <a:t> ומנסים להתאים את החריגה שקרתה לחריגה שכתובה ב-</a:t>
            </a:r>
            <a:r>
              <a:rPr lang="en-US" sz="2400" dirty="0">
                <a:solidFill>
                  <a:schemeClr val="tx2"/>
                </a:solidFill>
              </a:rPr>
              <a:t>catch</a:t>
            </a:r>
            <a:r>
              <a:rPr lang="he-IL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" name="פיצוץ 1 7"/>
          <p:cNvSpPr/>
          <p:nvPr/>
        </p:nvSpPr>
        <p:spPr>
          <a:xfrm>
            <a:off x="6879771" y="2057400"/>
            <a:ext cx="1219200" cy="6858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42257" y="4470487"/>
            <a:ext cx="8305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אם יש התאמה, אנו אומרים ש"החריגה נתפסה". דגל השגיאות מתנקה ויורד, ומתבצע הקוד שב-</a:t>
            </a:r>
            <a:r>
              <a:rPr lang="en-US" sz="2400" dirty="0">
                <a:solidFill>
                  <a:schemeClr val="tx2"/>
                </a:solidFill>
              </a:rPr>
              <a:t>catch</a:t>
            </a:r>
            <a:r>
              <a:rPr lang="he-IL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0" name="חץ למטה 9"/>
          <p:cNvSpPr/>
          <p:nvPr/>
        </p:nvSpPr>
        <p:spPr>
          <a:xfrm>
            <a:off x="2667000" y="3251287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407291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-0.1941 0.0833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5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8" grpId="1" animBg="1"/>
      <p:bldP spid="8" grpId="2" animBg="1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/>
              <a:t>try {</a:t>
            </a:r>
          </a:p>
          <a:p>
            <a:pPr algn="l" rtl="0">
              <a:buFontTx/>
              <a:buNone/>
            </a:pPr>
            <a:r>
              <a:rPr lang="en-US" altLang="he-IL"/>
              <a:t>	int a = 5, b = 0;</a:t>
            </a:r>
          </a:p>
          <a:p>
            <a:pPr algn="l" rtl="0">
              <a:buFontTx/>
              <a:buNone/>
            </a:pPr>
            <a:r>
              <a:rPr lang="en-US" altLang="he-IL"/>
              <a:t>	double d = a / b;</a:t>
            </a:r>
          </a:p>
          <a:p>
            <a:pPr algn="l" rtl="0">
              <a:buFontTx/>
              <a:buNone/>
            </a:pPr>
            <a:r>
              <a:rPr lang="en-US" altLang="he-IL"/>
              <a:t>	System.out.println(“Hello”);</a:t>
            </a:r>
          </a:p>
          <a:p>
            <a:pPr algn="l" rtl="0">
              <a:buFontTx/>
              <a:buNone/>
            </a:pPr>
            <a:r>
              <a:rPr lang="en-US" altLang="he-IL"/>
              <a:t>}</a:t>
            </a:r>
          </a:p>
          <a:p>
            <a:pPr algn="l" rtl="0">
              <a:buFontTx/>
              <a:buNone/>
            </a:pPr>
            <a:r>
              <a:rPr lang="en-US" altLang="he-IL"/>
              <a:t>catch(ArithmeticException e)</a:t>
            </a:r>
          </a:p>
          <a:p>
            <a:pPr algn="l" rtl="0">
              <a:buFontTx/>
              <a:buNone/>
            </a:pPr>
            <a:r>
              <a:rPr lang="en-US" altLang="he-IL"/>
              <a:t>{</a:t>
            </a:r>
          </a:p>
          <a:p>
            <a:pPr algn="l" rtl="0">
              <a:buFontTx/>
              <a:buNone/>
            </a:pPr>
            <a:r>
              <a:rPr lang="en-US" altLang="he-IL"/>
              <a:t>	System.out.println(“Illegal Operation”);</a:t>
            </a:r>
          </a:p>
          <a:p>
            <a:pPr algn="l" rtl="0">
              <a:buFontTx/>
              <a:buNone/>
            </a:pPr>
            <a:r>
              <a:rPr lang="en-US" altLang="he-IL"/>
              <a:t>}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267200" y="1219200"/>
            <a:ext cx="1219200" cy="381000"/>
          </a:xfrm>
          <a:prstGeom prst="lef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4267200" y="1752600"/>
            <a:ext cx="1219200" cy="381000"/>
          </a:xfrm>
          <a:prstGeom prst="lef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32222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0" grpId="1" animBg="1"/>
      <p:bldP spid="92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dirty="0"/>
              <a:t>try {</a:t>
            </a:r>
          </a:p>
          <a:p>
            <a:pPr algn="l" rtl="0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int</a:t>
            </a:r>
            <a:r>
              <a:rPr lang="en-US" altLang="he-IL" dirty="0"/>
              <a:t> a = 5, b = 0;</a:t>
            </a:r>
          </a:p>
          <a:p>
            <a:pPr algn="l" rtl="0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>
                <a:solidFill>
                  <a:srgbClr val="FF0000"/>
                </a:solidFill>
              </a:rPr>
              <a:t>double d = a / b;</a:t>
            </a:r>
          </a:p>
          <a:p>
            <a:pPr algn="l" rtl="0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System.out.println</a:t>
            </a:r>
            <a:r>
              <a:rPr lang="en-US" altLang="he-IL" dirty="0"/>
              <a:t>(“Hello”);</a:t>
            </a:r>
          </a:p>
          <a:p>
            <a:pPr algn="l" rtl="0">
              <a:buFontTx/>
              <a:buNone/>
            </a:pPr>
            <a:r>
              <a:rPr lang="en-US" altLang="he-IL" dirty="0"/>
              <a:t>}</a:t>
            </a:r>
          </a:p>
          <a:p>
            <a:pPr algn="l" rtl="0">
              <a:buFontTx/>
              <a:buNone/>
            </a:pPr>
            <a:r>
              <a:rPr lang="en-US" altLang="he-IL" dirty="0"/>
              <a:t>catch(</a:t>
            </a:r>
            <a:r>
              <a:rPr lang="en-US" altLang="he-IL" dirty="0" err="1"/>
              <a:t>ArithmeticException</a:t>
            </a:r>
            <a:r>
              <a:rPr lang="en-US" altLang="he-IL" dirty="0"/>
              <a:t> e)</a:t>
            </a:r>
          </a:p>
          <a:p>
            <a:pPr algn="l" rtl="0">
              <a:buFontTx/>
              <a:buNone/>
            </a:pPr>
            <a:r>
              <a:rPr lang="en-US" altLang="he-IL" dirty="0"/>
              <a:t>{</a:t>
            </a:r>
          </a:p>
          <a:p>
            <a:pPr algn="l" rtl="0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System.out.println</a:t>
            </a:r>
            <a:r>
              <a:rPr lang="en-US" altLang="he-IL" dirty="0"/>
              <a:t>(“Illegal Operation”);</a:t>
            </a:r>
          </a:p>
          <a:p>
            <a:pPr algn="l" rtl="0">
              <a:buFontTx/>
              <a:buNone/>
            </a:pPr>
            <a:r>
              <a:rPr lang="en-US" altLang="he-IL" dirty="0"/>
              <a:t>}</a:t>
            </a: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3962400" y="1371600"/>
            <a:ext cx="3200400" cy="990600"/>
          </a:xfrm>
          <a:prstGeom prst="irregularSeal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000">
                <a:solidFill>
                  <a:srgbClr val="FF0000"/>
                </a:solidFill>
              </a:rPr>
              <a:t>ArithmeticException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</p:spTree>
    <p:extLst>
      <p:ext uri="{BB962C8B-B14F-4D97-AF65-F5344CB8AC3E}">
        <p14:creationId xmlns:p14="http://schemas.microsoft.com/office/powerpoint/2010/main" val="287076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5 0.00556 C 0.15087 0.06019 0.24879 0.11505 0.20782 0.14653 C 0.16702 0.17778 -0.12517 0.18634 -0.19166 0.19445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5" grpId="1" animBg="1"/>
      <p:bldP spid="10245" grpId="2" animBg="1"/>
    </p:bld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333</TotalTime>
  <Words>2330</Words>
  <Application>Microsoft Office PowerPoint</Application>
  <PresentationFormat>‫הצגה על המסך (4:3)</PresentationFormat>
  <Paragraphs>515</Paragraphs>
  <Slides>53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53</vt:i4>
      </vt:variant>
    </vt:vector>
  </HeadingPairs>
  <TitlesOfParts>
    <vt:vector size="57" baseType="lpstr">
      <vt:lpstr>Arial</vt:lpstr>
      <vt:lpstr>Calibri</vt:lpstr>
      <vt:lpstr>Times New Roman</vt:lpstr>
      <vt:lpstr>template</vt:lpstr>
      <vt:lpstr>טיפול בשגיאות ובחריגות</vt:lpstr>
      <vt:lpstr>שגיאות וחריגות</vt:lpstr>
      <vt:lpstr>מצגת של PowerPoint‏</vt:lpstr>
      <vt:lpstr>מנגנון השגיאות - התעלמות</vt:lpstr>
      <vt:lpstr>try - catch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finally</vt:lpstr>
      <vt:lpstr>מצגת של PowerPoint‏</vt:lpstr>
      <vt:lpstr>מצגת של PowerPoint‏</vt:lpstr>
      <vt:lpstr>פעפוע חריגות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throw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חריגות נבדקות ולא נבדקות</vt:lpstr>
      <vt:lpstr>מצגת של PowerPoint‏</vt:lpstr>
      <vt:lpstr>Catch or Declare</vt:lpstr>
      <vt:lpstr>הצהרה</vt:lpstr>
      <vt:lpstr>דוגמא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הגדרת חריגות חדשות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54</cp:revision>
  <cp:lastPrinted>1601-01-01T00:00:00Z</cp:lastPrinted>
  <dcterms:created xsi:type="dcterms:W3CDTF">1601-01-01T00:00:00Z</dcterms:created>
  <dcterms:modified xsi:type="dcterms:W3CDTF">2016-05-01T19:13:10Z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