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2B06A9F0-0FB5-46DA-8FDC-F22C134A3159}" type="datetimeFigureOut">
              <a:rPr lang="he-IL"/>
              <a:pPr>
                <a:defRPr/>
              </a:pPr>
              <a:t>ל'/ניסן/תשע"ו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F291E10A-286D-4E39-A182-0090AC9965DE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C1AC3-96E3-42CE-A7ED-0CBE429ED00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7079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A96A9-31CA-42C0-803D-991583BECEA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0557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F3C95-0F52-4BD4-9573-287599906CD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833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111F3-8789-4846-9760-DCE1191ECDD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8165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B6472-3D3C-42EE-921A-514D792DF22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0101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5864F-504C-43FA-9D01-0061AE7DE96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7204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2A3BD-B58B-4538-833B-66337D7CE7B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49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40570-48C4-40BD-AD51-52A3073C076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54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75A56-DE4D-45AA-B5FE-D7CC612563F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77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C8F9C-B230-4A25-86FA-AC6D568DC0D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83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E15FC-0DF5-4BEB-BF3E-2FB15EE1BDF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3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3DDBEA2-1899-4DD2-9710-CC08D954986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תכנות </a:t>
            </a:r>
            <a:r>
              <a:rPr lang="he-IL" altLang="he-IL" dirty="0" err="1">
                <a:solidFill>
                  <a:schemeClr val="tx2"/>
                </a:solidFill>
              </a:rPr>
              <a:t>ג'נרי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F5568B-4294-497C-A8D3-642CD2C138B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610600" cy="5668963"/>
          </a:xfrm>
        </p:spPr>
        <p:txBody>
          <a:bodyPr/>
          <a:lstStyle/>
          <a:p>
            <a:pPr eaLnBrk="1" hangingPunct="1"/>
            <a:r>
              <a:rPr lang="he-IL" altLang="he-IL" dirty="0"/>
              <a:t>אם אנו יודעים משהו על הטיפוס </a:t>
            </a:r>
            <a:r>
              <a:rPr lang="he-IL" altLang="he-IL" dirty="0" err="1"/>
              <a:t>הג'נרי</a:t>
            </a:r>
            <a:r>
              <a:rPr lang="he-IL" altLang="he-IL" dirty="0"/>
              <a:t>, ניתן להגביל אותו: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public &lt;</a:t>
            </a:r>
            <a:r>
              <a:rPr lang="en-US" altLang="he-IL" dirty="0">
                <a:solidFill>
                  <a:schemeClr val="tx2"/>
                </a:solidFill>
              </a:rPr>
              <a:t>E extends Comparable</a:t>
            </a:r>
            <a:r>
              <a:rPr lang="en-US" altLang="he-IL" dirty="0"/>
              <a:t>&gt; E max(E a, E b)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if(</a:t>
            </a:r>
            <a:r>
              <a:rPr lang="en-US" altLang="he-IL" dirty="0" err="1"/>
              <a:t>a.compareTo</a:t>
            </a:r>
            <a:r>
              <a:rPr lang="en-US" altLang="he-IL" dirty="0"/>
              <a:t>(b) &gt; 0)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	return a;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return b;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E3A971-891A-4B1D-ABDE-94A970A93BF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מחלקות </a:t>
            </a:r>
            <a:r>
              <a:rPr lang="he-IL" altLang="he-IL" dirty="0" err="1">
                <a:solidFill>
                  <a:schemeClr val="tx2"/>
                </a:solidFill>
              </a:rPr>
              <a:t>ג'נריות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נניח שנרצה לכתוב מחלקה שמייצגת רשימה מקושרת של טיפוסים שונים:</a:t>
            </a: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public class List</a:t>
            </a: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	public void add(Object </a:t>
            </a:r>
            <a:r>
              <a:rPr lang="en-US" altLang="he-IL" dirty="0" err="1">
                <a:solidFill>
                  <a:schemeClr val="tx2"/>
                </a:solidFill>
              </a:rPr>
              <a:t>obj</a:t>
            </a:r>
            <a:r>
              <a:rPr lang="en-US" altLang="he-IL" dirty="0">
                <a:solidFill>
                  <a:schemeClr val="tx2"/>
                </a:solidFill>
              </a:rPr>
              <a:t>) {…};</a:t>
            </a: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	public Object remove() {…};</a:t>
            </a: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C8B547-7BD1-47FA-BA54-8843A57C14A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/>
              <a:t>List </a:t>
            </a:r>
            <a:r>
              <a:rPr lang="en-US" altLang="he-IL" dirty="0" err="1"/>
              <a:t>intList</a:t>
            </a:r>
            <a:r>
              <a:rPr lang="en-US" altLang="he-IL" dirty="0"/>
              <a:t> = new List();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intList.add</a:t>
            </a:r>
            <a:r>
              <a:rPr lang="en-US" altLang="he-IL" dirty="0"/>
              <a:t>(new Integer(5));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intList.add</a:t>
            </a:r>
            <a:r>
              <a:rPr lang="en-US" altLang="he-IL" dirty="0"/>
              <a:t>(new Integer(7));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Integer </a:t>
            </a:r>
            <a:r>
              <a:rPr lang="en-US" altLang="he-IL" dirty="0" err="1"/>
              <a:t>i</a:t>
            </a:r>
            <a:r>
              <a:rPr lang="en-US" altLang="he-IL" dirty="0"/>
              <a:t> = (Integer)</a:t>
            </a:r>
            <a:r>
              <a:rPr lang="en-US" altLang="he-IL" dirty="0" err="1"/>
              <a:t>intList.remove</a:t>
            </a:r>
            <a:r>
              <a:rPr lang="en-US" altLang="he-IL" dirty="0"/>
              <a:t>();</a:t>
            </a:r>
            <a:endParaRPr lang="he-IL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 err="1">
                <a:solidFill>
                  <a:schemeClr val="tx2"/>
                </a:solidFill>
              </a:rPr>
              <a:t>intList.add</a:t>
            </a:r>
            <a:r>
              <a:rPr lang="en-US" altLang="he-IL" dirty="0">
                <a:solidFill>
                  <a:schemeClr val="tx2"/>
                </a:solidFill>
              </a:rPr>
              <a:t>(“Hello”);</a:t>
            </a: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rgbClr val="FF0000"/>
                </a:solidFill>
              </a:rPr>
              <a:t>Integer j = (Integer)</a:t>
            </a:r>
            <a:r>
              <a:rPr lang="en-US" altLang="he-IL" dirty="0" err="1">
                <a:solidFill>
                  <a:srgbClr val="FF0000"/>
                </a:solidFill>
              </a:rPr>
              <a:t>intList.remove</a:t>
            </a:r>
            <a:r>
              <a:rPr lang="en-US" altLang="he-IL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5943600" y="1600200"/>
            <a:ext cx="2209800" cy="609600"/>
          </a:xfrm>
          <a:prstGeom prst="callout1">
            <a:avLst>
              <a:gd name="adj1" fmla="val 18750"/>
              <a:gd name="adj2" fmla="val -3449"/>
              <a:gd name="adj3" fmla="val 112500"/>
              <a:gd name="adj4" fmla="val -103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>
                <a:solidFill>
                  <a:schemeClr val="tx2"/>
                </a:solidFill>
              </a:rPr>
              <a:t>Down Casting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0" y="2819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חוקי!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b="1">
                <a:solidFill>
                  <a:srgbClr val="FF0000"/>
                </a:solidFill>
              </a:rPr>
              <a:t>שגיאת ריצה – המרה לא חוקית</a:t>
            </a:r>
            <a:endParaRPr lang="en-US" altLang="he-IL" sz="2800" b="1">
              <a:solidFill>
                <a:srgbClr val="FF0000"/>
              </a:solidFill>
            </a:endParaRP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730E95-5FC0-4D49-B1AA-F3BAC0089C8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/>
      <p:bldP spid="163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/>
              <a:t>public class List &lt;E&gt;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	public void add(E data) {…};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	public E remove() {…};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BA8C4F-9A9A-4D71-B040-4A638825E5E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/>
              <a:t>List&lt;Integer&gt; </a:t>
            </a:r>
            <a:r>
              <a:rPr lang="en-US" altLang="he-IL" dirty="0" err="1"/>
              <a:t>intList</a:t>
            </a:r>
            <a:r>
              <a:rPr lang="en-US" altLang="he-IL" dirty="0"/>
              <a:t> = new List&lt;Integer&gt;();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intList.add</a:t>
            </a:r>
            <a:r>
              <a:rPr lang="en-US" altLang="he-IL" dirty="0"/>
              <a:t>(new Integer(5));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intList.add</a:t>
            </a:r>
            <a:r>
              <a:rPr lang="en-US" altLang="he-IL" dirty="0"/>
              <a:t>(new Integer(6));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Integer </a:t>
            </a:r>
            <a:r>
              <a:rPr lang="en-US" altLang="he-IL" dirty="0" err="1"/>
              <a:t>i</a:t>
            </a:r>
            <a:r>
              <a:rPr lang="en-US" altLang="he-IL" dirty="0"/>
              <a:t> = </a:t>
            </a:r>
            <a:r>
              <a:rPr lang="en-US" altLang="he-IL" dirty="0" err="1"/>
              <a:t>intList.remove</a:t>
            </a:r>
            <a:r>
              <a:rPr lang="en-US" altLang="he-IL" dirty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>
                <a:solidFill>
                  <a:srgbClr val="FF0000"/>
                </a:solidFill>
              </a:rPr>
              <a:t>intList.add</a:t>
            </a:r>
            <a:r>
              <a:rPr lang="en-US" altLang="he-IL" dirty="0">
                <a:solidFill>
                  <a:srgbClr val="FF0000"/>
                </a:solidFill>
              </a:rPr>
              <a:t>(“Hello”);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5257800" y="1981200"/>
            <a:ext cx="3352800" cy="609600"/>
          </a:xfrm>
          <a:prstGeom prst="callout1">
            <a:avLst>
              <a:gd name="adj1" fmla="val 18750"/>
              <a:gd name="adj2" fmla="val -2273"/>
              <a:gd name="adj3" fmla="val 50000"/>
              <a:gd name="adj4" fmla="val -840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chemeClr val="tx2"/>
                </a:solidFill>
              </a:rPr>
              <a:t>אין צורך ב-</a:t>
            </a:r>
            <a:r>
              <a:rPr lang="en-US" altLang="he-IL" sz="2400" dirty="0">
                <a:solidFill>
                  <a:schemeClr val="tx2"/>
                </a:solidFill>
              </a:rPr>
              <a:t>down casting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2895600" y="3848100"/>
            <a:ext cx="2895600" cy="609600"/>
          </a:xfrm>
          <a:prstGeom prst="callout1">
            <a:avLst>
              <a:gd name="adj1" fmla="val 18750"/>
              <a:gd name="adj2" fmla="val -2630"/>
              <a:gd name="adj3" fmla="val -81250"/>
              <a:gd name="adj4" fmla="val -52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>
                <a:solidFill>
                  <a:srgbClr val="FF0000"/>
                </a:solidFill>
              </a:rPr>
              <a:t>שגיאת קומפילציה!</a:t>
            </a:r>
            <a:endParaRPr lang="en-US" altLang="he-IL" sz="2400">
              <a:solidFill>
                <a:srgbClr val="FF0000"/>
              </a:solidFill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14400" y="4572000"/>
            <a:ext cx="6934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עכשיו הקומפיילר מסוגל לכפות את טיפוס הפרמטר ולכן לא צריך המרה, ואי אפשר להעביר טיפוסים שונים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D0D2A5-49EA-40E7-806B-F056144F6E8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/>
              <a:t>List&lt;String&gt; </a:t>
            </a:r>
            <a:r>
              <a:rPr lang="en-US" altLang="he-IL" dirty="0" err="1"/>
              <a:t>sList</a:t>
            </a:r>
            <a:r>
              <a:rPr lang="en-US" altLang="he-IL" dirty="0"/>
              <a:t> = new List&lt;String&gt;();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List&lt;Object&gt; </a:t>
            </a:r>
            <a:r>
              <a:rPr lang="en-US" altLang="he-IL" dirty="0" err="1"/>
              <a:t>oList</a:t>
            </a:r>
            <a:r>
              <a:rPr lang="en-US" altLang="he-IL" dirty="0"/>
              <a:t> = </a:t>
            </a:r>
            <a:r>
              <a:rPr lang="en-US" altLang="he-IL" dirty="0" err="1"/>
              <a:t>sList</a:t>
            </a:r>
            <a:r>
              <a:rPr lang="en-US" altLang="he-IL" dirty="0"/>
              <a:t>;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– </a:t>
            </a:r>
            <a:r>
              <a:rPr lang="en-US" altLang="he-IL" sz="2400">
                <a:solidFill>
                  <a:srgbClr val="FF0000"/>
                </a:solidFill>
              </a:rPr>
              <a:t>List&lt;String&gt;</a:t>
            </a:r>
            <a:r>
              <a:rPr lang="he-IL" altLang="he-IL" sz="2400">
                <a:solidFill>
                  <a:srgbClr val="FF0000"/>
                </a:solidFill>
              </a:rPr>
              <a:t> לא יורש מ-</a:t>
            </a:r>
            <a:r>
              <a:rPr lang="en-US" altLang="he-IL" sz="2400">
                <a:solidFill>
                  <a:srgbClr val="FF0000"/>
                </a:solidFill>
              </a:rPr>
              <a:t>List&lt;Object&gt;</a:t>
            </a:r>
            <a:r>
              <a:rPr lang="he-IL" altLang="he-IL" sz="2400">
                <a:solidFill>
                  <a:srgbClr val="FF0000"/>
                </a:solidFill>
              </a:rPr>
              <a:t> </a:t>
            </a:r>
            <a:endParaRPr lang="en-US" altLang="he-IL" sz="2400">
              <a:solidFill>
                <a:srgbClr val="FF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ACCE84-B92C-4EF4-8115-AE764150586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/>
              <a:t>נניח שנרצה לכתוב שיטה שמקבלת כפרמטר אובייקט מסוג רשימה ומדפיסה את איבריה.</a:t>
            </a:r>
          </a:p>
          <a:p>
            <a:pPr eaLnBrk="1" hangingPunct="1"/>
            <a:r>
              <a:rPr lang="he-IL" altLang="he-IL"/>
              <a:t>נסיון ראשון: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public void printList(List&lt;Object&gt; list) {…}</a:t>
            </a:r>
          </a:p>
          <a:p>
            <a:pPr eaLnBrk="1" hangingPunct="1"/>
            <a:r>
              <a:rPr lang="he-IL" altLang="he-IL"/>
              <a:t>ראינו שזה לא יצליח כי השיטה תוכל לקבל רק רשימות של </a:t>
            </a:r>
            <a:r>
              <a:rPr lang="en-US" altLang="he-IL"/>
              <a:t>Object</a:t>
            </a:r>
            <a:r>
              <a:rPr lang="he-IL" altLang="he-IL"/>
              <a:t>.</a:t>
            </a:r>
          </a:p>
          <a:p>
            <a:pPr eaLnBrk="1" hangingPunct="1"/>
            <a:r>
              <a:rPr lang="he-IL" altLang="he-IL"/>
              <a:t>דרך טובה יותר – שימוש ב-</a:t>
            </a:r>
            <a:r>
              <a:rPr lang="en-US" altLang="he-IL"/>
              <a:t>wildcard</a:t>
            </a:r>
            <a:r>
              <a:rPr lang="he-IL" altLang="he-IL"/>
              <a:t>: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public void printList(List&lt;?&gt; list){…}</a:t>
            </a:r>
          </a:p>
          <a:p>
            <a:pPr eaLnBrk="1" hangingPunct="1"/>
            <a:r>
              <a:rPr lang="he-IL" altLang="he-IL"/>
              <a:t>כעת כל סוג של רשימה יכול להיכנס לשיטה.</a:t>
            </a:r>
            <a:endParaRPr lang="en-US" altLang="he-IL"/>
          </a:p>
          <a:p>
            <a:pPr algn="l" rtl="0" eaLnBrk="1" hangingPunct="1">
              <a:buFontTx/>
              <a:buNone/>
            </a:pP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91DA99-337F-4E56-B0F7-A57B5368AC1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200" y="381000"/>
            <a:ext cx="8839200" cy="5745163"/>
          </a:xfrm>
        </p:spPr>
        <p:txBody>
          <a:bodyPr/>
          <a:lstStyle/>
          <a:p>
            <a:pPr eaLnBrk="1" hangingPunct="1"/>
            <a:r>
              <a:rPr lang="he-IL" altLang="he-IL" dirty="0"/>
              <a:t>וגם את ה-</a:t>
            </a:r>
            <a:r>
              <a:rPr lang="en-US" altLang="he-IL" dirty="0"/>
              <a:t>wildcard</a:t>
            </a:r>
            <a:r>
              <a:rPr lang="he-IL" altLang="he-IL" dirty="0"/>
              <a:t> ניתן להגביל – 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public void </a:t>
            </a:r>
            <a:r>
              <a:rPr lang="en-US" altLang="he-IL" dirty="0" err="1"/>
              <a:t>printList</a:t>
            </a:r>
            <a:r>
              <a:rPr lang="en-US" altLang="he-IL" dirty="0"/>
              <a:t>(List&lt;? extends Comparable&gt; </a:t>
            </a:r>
            <a:r>
              <a:rPr lang="en-US" altLang="he-IL" dirty="0" err="1"/>
              <a:t>lst</a:t>
            </a:r>
            <a:r>
              <a:rPr lang="en-US" altLang="he-IL" dirty="0"/>
              <a:t>)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{ … }</a:t>
            </a:r>
          </a:p>
          <a:p>
            <a:pPr eaLnBrk="1" hangingPunct="1"/>
            <a:r>
              <a:rPr lang="he-IL" altLang="he-IL" dirty="0"/>
              <a:t>וניתן לכתוב גם כך: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sz="2800" dirty="0"/>
              <a:t>public &lt;E extends Comparable&gt; void </a:t>
            </a:r>
            <a:r>
              <a:rPr lang="en-US" altLang="he-IL" sz="2800" dirty="0" err="1"/>
              <a:t>printList</a:t>
            </a:r>
            <a:r>
              <a:rPr lang="en-US" altLang="he-IL" sz="2800" dirty="0"/>
              <a:t>(List&lt;E&gt; </a:t>
            </a:r>
            <a:r>
              <a:rPr lang="en-US" altLang="he-IL" sz="2800" dirty="0" err="1"/>
              <a:t>lst</a:t>
            </a:r>
            <a:r>
              <a:rPr lang="en-US" altLang="he-IL" sz="2800" dirty="0"/>
              <a:t>)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sz="2800" dirty="0"/>
              <a:t> {…}</a:t>
            </a:r>
            <a:endParaRPr lang="he-IL" altLang="he-IL" sz="28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ED950-A577-4A89-A9BE-CB1658DC0B5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Collections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072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בג'אווה ישנן מחלקות ג'נריות רבות שמייצגות מבני נתונים.</a:t>
            </a:r>
          </a:p>
          <a:p>
            <a:pPr eaLnBrk="1" hangingPunct="1"/>
            <a:r>
              <a:rPr lang="he-IL" altLang="he-IL"/>
              <a:t>המחלקות נקראות אוספים (</a:t>
            </a:r>
            <a:r>
              <a:rPr lang="en-US" altLang="he-IL"/>
              <a:t>Collections</a:t>
            </a:r>
            <a:r>
              <a:rPr lang="he-IL" altLang="he-IL"/>
              <a:t>) ומממשות כולן את הממשק </a:t>
            </a:r>
            <a:r>
              <a:rPr lang="en-US" altLang="he-IL"/>
              <a:t>Collection&lt;E&gt;</a:t>
            </a:r>
            <a:r>
              <a:rPr lang="he-IL" altLang="he-IL"/>
              <a:t>, שמכיל שיטות נפוצות למניפולציות של מבני נתונים.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BA6447-0C41-4B23-96C8-F29AEB79B2F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וקטור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למשל, המחלקה </a:t>
            </a:r>
            <a:r>
              <a:rPr lang="en-US" altLang="he-IL"/>
              <a:t>Vector</a:t>
            </a:r>
            <a:r>
              <a:rPr lang="he-IL" altLang="he-IL"/>
              <a:t> מייצגת מערך מתרחב של נתונים.</a:t>
            </a:r>
          </a:p>
          <a:p>
            <a:pPr eaLnBrk="1" hangingPunct="1"/>
            <a:r>
              <a:rPr lang="he-IL" altLang="he-IL"/>
              <a:t>ניתן להוסיף תמיד איברים למערך.</a:t>
            </a:r>
          </a:p>
          <a:p>
            <a:pPr eaLnBrk="1" hangingPunct="1"/>
            <a:r>
              <a:rPr lang="he-IL" altLang="he-IL"/>
              <a:t>הוקטור נמצא במארז – </a:t>
            </a:r>
            <a:r>
              <a:rPr lang="en-US" altLang="he-IL"/>
              <a:t>java.util.Vector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8406EE-815B-4570-B3A1-D99B7C36F00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מחלקות עוטפות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לכל טיפוס נתונים פרימיטיבי בג'אווה, קיימת מחלקה שמייצגת אותו. המחלקה נקראת </a:t>
            </a:r>
            <a:r>
              <a:rPr lang="he-IL" altLang="he-IL" b="1"/>
              <a:t>מחלקה עוטפת</a:t>
            </a:r>
            <a:r>
              <a:rPr lang="he-IL" altLang="he-IL"/>
              <a:t> (</a:t>
            </a:r>
            <a:r>
              <a:rPr lang="en-US" altLang="he-IL"/>
              <a:t>Wrapper Class</a:t>
            </a:r>
            <a:r>
              <a:rPr lang="he-IL" altLang="he-IL"/>
              <a:t>).</a:t>
            </a:r>
          </a:p>
          <a:p>
            <a:pPr eaLnBrk="1" hangingPunct="1"/>
            <a:r>
              <a:rPr lang="he-IL" altLang="he-IL"/>
              <a:t>למשל, המחלקה </a:t>
            </a:r>
            <a:r>
              <a:rPr lang="en-US" altLang="he-IL"/>
              <a:t>Integer</a:t>
            </a:r>
            <a:r>
              <a:rPr lang="he-IL" altLang="he-IL"/>
              <a:t> מייצגת </a:t>
            </a:r>
            <a:r>
              <a:rPr lang="en-US" altLang="he-IL"/>
              <a:t>int</a:t>
            </a:r>
            <a:r>
              <a:rPr lang="he-IL" altLang="he-IL"/>
              <a:t>: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Integer i = new Integer(5);</a:t>
            </a:r>
            <a:endParaRPr lang="he-IL" altLang="he-IL"/>
          </a:p>
          <a:p>
            <a:pPr eaLnBrk="1" hangingPunct="1"/>
            <a:r>
              <a:rPr lang="he-IL" altLang="he-IL"/>
              <a:t>באותה מידה קיימות מחלקות עבור כל שאר הטיפוסים (</a:t>
            </a:r>
            <a:r>
              <a:rPr lang="en-US" altLang="he-IL"/>
              <a:t>Double, Boolean, Long</a:t>
            </a:r>
            <a:r>
              <a:rPr lang="he-IL" altLang="he-IL"/>
              <a:t> וכו').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80A523-6EBE-4DFC-85E7-F757C42D6C3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/>
              <a:t>Vector&lt;Double&gt; v = new Vector&lt;Double&gt;();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for(</a:t>
            </a:r>
            <a:r>
              <a:rPr lang="en-US" altLang="he-IL" dirty="0" err="1"/>
              <a:t>int</a:t>
            </a:r>
            <a:r>
              <a:rPr lang="en-US" altLang="he-IL" dirty="0"/>
              <a:t> </a:t>
            </a:r>
            <a:r>
              <a:rPr lang="en-US" altLang="he-IL" dirty="0" err="1"/>
              <a:t>i</a:t>
            </a:r>
            <a:r>
              <a:rPr lang="en-US" altLang="he-IL" dirty="0"/>
              <a:t> = 1; </a:t>
            </a:r>
            <a:r>
              <a:rPr lang="en-US" altLang="he-IL" dirty="0" err="1"/>
              <a:t>i</a:t>
            </a:r>
            <a:r>
              <a:rPr lang="en-US" altLang="he-IL" dirty="0"/>
              <a:t> &lt;= 100; </a:t>
            </a:r>
            <a:r>
              <a:rPr lang="en-US" altLang="he-IL" dirty="0" err="1"/>
              <a:t>i</a:t>
            </a:r>
            <a:r>
              <a:rPr lang="en-US" altLang="he-IL" dirty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v.add</a:t>
            </a:r>
            <a:r>
              <a:rPr lang="en-US" altLang="he-IL" dirty="0"/>
              <a:t>(</a:t>
            </a:r>
            <a:r>
              <a:rPr lang="en-US" altLang="he-IL" dirty="0" err="1"/>
              <a:t>Math.random</a:t>
            </a:r>
            <a:r>
              <a:rPr lang="en-US" altLang="he-IL" dirty="0"/>
              <a:t>() * 100);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for(</a:t>
            </a:r>
            <a:r>
              <a:rPr lang="en-US" altLang="he-IL" dirty="0" err="1"/>
              <a:t>int</a:t>
            </a:r>
            <a:r>
              <a:rPr lang="en-US" altLang="he-IL" dirty="0"/>
              <a:t> </a:t>
            </a:r>
            <a:r>
              <a:rPr lang="en-US" altLang="he-IL" dirty="0" err="1"/>
              <a:t>i</a:t>
            </a:r>
            <a:r>
              <a:rPr lang="en-US" altLang="he-IL" dirty="0"/>
              <a:t>=0; </a:t>
            </a:r>
            <a:r>
              <a:rPr lang="en-US" altLang="he-IL" dirty="0" err="1"/>
              <a:t>i</a:t>
            </a:r>
            <a:r>
              <a:rPr lang="en-US" altLang="he-IL" dirty="0"/>
              <a:t> &lt; </a:t>
            </a:r>
            <a:r>
              <a:rPr lang="en-US" altLang="he-IL" dirty="0" err="1"/>
              <a:t>v.size</a:t>
            </a:r>
            <a:r>
              <a:rPr lang="en-US" altLang="he-IL" dirty="0"/>
              <a:t>(); </a:t>
            </a:r>
            <a:r>
              <a:rPr lang="en-US" altLang="he-IL" dirty="0" err="1"/>
              <a:t>i</a:t>
            </a:r>
            <a:r>
              <a:rPr lang="en-US" altLang="he-IL" dirty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</a:t>
            </a:r>
            <a:r>
              <a:rPr lang="en-US" altLang="he-IL" dirty="0" err="1"/>
              <a:t>v.get</a:t>
            </a:r>
            <a:r>
              <a:rPr lang="en-US" altLang="he-IL" dirty="0"/>
              <a:t>(</a:t>
            </a:r>
            <a:r>
              <a:rPr lang="en-US" altLang="he-IL" dirty="0" err="1"/>
              <a:t>i</a:t>
            </a:r>
            <a:r>
              <a:rPr lang="en-US" altLang="he-IL" dirty="0"/>
              <a:t>));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562600" y="1676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הוספת איברים לסוף </a:t>
            </a:r>
            <a:r>
              <a:rPr lang="he-IL" altLang="he-IL" sz="2400" dirty="0" err="1">
                <a:solidFill>
                  <a:schemeClr val="tx2"/>
                </a:solidFill>
              </a:rPr>
              <a:t>הוקטור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667375" y="3491819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גישה לאיבר ה-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A78615-46E5-473E-BA22-279AFE90D60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err="1">
                <a:solidFill>
                  <a:schemeClr val="tx2"/>
                </a:solidFill>
              </a:rPr>
              <a:t>איטרציות</a:t>
            </a:r>
            <a:r>
              <a:rPr lang="he-IL" altLang="he-IL" dirty="0">
                <a:solidFill>
                  <a:schemeClr val="tx2"/>
                </a:solidFill>
              </a:rPr>
              <a:t> על אוספים</a:t>
            </a:r>
          </a:p>
        </p:txBody>
      </p:sp>
      <p:sp>
        <p:nvSpPr>
          <p:cNvPr id="33795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ג'אווה מספקת שתי דרכים לבצע מעבר על אוספים בצורה טבעית – </a:t>
            </a:r>
          </a:p>
          <a:p>
            <a:pPr lvl="1" eaLnBrk="1" hangingPunct="1"/>
            <a:r>
              <a:rPr lang="he-IL" altLang="he-IL" dirty="0"/>
              <a:t>לולאת </a:t>
            </a:r>
            <a:r>
              <a:rPr lang="en-US" altLang="he-IL" dirty="0"/>
              <a:t>for each</a:t>
            </a:r>
            <a:endParaRPr lang="he-IL" altLang="he-IL" dirty="0"/>
          </a:p>
          <a:p>
            <a:pPr lvl="1" eaLnBrk="1" hangingPunct="1"/>
            <a:r>
              <a:rPr lang="he-IL" altLang="he-IL" dirty="0"/>
              <a:t>שימוש באובייקט </a:t>
            </a:r>
            <a:r>
              <a:rPr lang="en-US" altLang="he-IL" dirty="0"/>
              <a:t>Iterator</a:t>
            </a:r>
            <a:endParaRPr lang="he-IL" alt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74074A-FEF6-402A-B674-B499B8D4686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For Each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Vector&lt;Double&gt; v = new Vector&lt;Double&gt;();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…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for(Double d : v)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(d);</a:t>
            </a:r>
            <a:endParaRPr lang="he-IL" alt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73FC2D-8CD4-412D-9561-FA565AB0C94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Iterator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eaLnBrk="1" hangingPunct="1"/>
            <a:r>
              <a:rPr lang="he-IL" altLang="he-IL" dirty="0"/>
              <a:t>כל האוספים מכילים שיטה שנקראת </a:t>
            </a:r>
            <a:r>
              <a:rPr lang="en-US" altLang="he-IL" dirty="0"/>
              <a:t>iterator</a:t>
            </a:r>
            <a:r>
              <a:rPr lang="he-IL" altLang="he-IL" dirty="0"/>
              <a:t> ומחזירה אובייקט שמבצע את פעולות </a:t>
            </a:r>
            <a:r>
              <a:rPr lang="he-IL" altLang="he-IL" dirty="0" err="1"/>
              <a:t>האיטרציה</a:t>
            </a:r>
            <a:r>
              <a:rPr lang="he-IL" altLang="he-IL" dirty="0"/>
              <a:t> על האוסף – 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Vector&lt;Double&gt; v = new Vector&lt;Double&gt;();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…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for(Iterator&lt;Double&gt; it = </a:t>
            </a:r>
            <a:r>
              <a:rPr lang="en-US" altLang="he-IL" dirty="0" err="1"/>
              <a:t>v.iterator</a:t>
            </a:r>
            <a:r>
              <a:rPr lang="en-US" altLang="he-IL" dirty="0"/>
              <a:t>(); </a:t>
            </a:r>
            <a:r>
              <a:rPr lang="en-US" altLang="he-IL" dirty="0" err="1"/>
              <a:t>it.hasNext</a:t>
            </a:r>
            <a:r>
              <a:rPr lang="en-US" altLang="he-IL" dirty="0"/>
              <a:t>(); )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System.out.println</a:t>
            </a:r>
            <a:r>
              <a:rPr lang="en-US" altLang="he-IL" dirty="0"/>
              <a:t>(</a:t>
            </a:r>
            <a:r>
              <a:rPr lang="en-US" altLang="he-IL" dirty="0" err="1"/>
              <a:t>it.next</a:t>
            </a:r>
            <a:r>
              <a:rPr lang="en-US" altLang="he-IL" dirty="0"/>
              <a:t>());</a:t>
            </a:r>
            <a:endParaRPr lang="he-IL" alt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637B3-4C09-4B3F-A8FF-C69D7B66305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he-IL" altLang="he-IL"/>
              <a:t>שימו לב ששינוי מבנה הנתונים תוך כדי מעבר עם איטרטור הופך מיידית את האיטרטור ללא חוקי וכל גישה אליו תוביל לשגיאת ריצה מסוג </a:t>
            </a:r>
            <a:r>
              <a:rPr lang="en-US" altLang="he-IL"/>
              <a:t>ConcurrentModificationException</a:t>
            </a:r>
            <a:endParaRPr lang="he-IL" altLang="he-IL"/>
          </a:p>
          <a:p>
            <a:pPr eaLnBrk="1" hangingPunct="1"/>
            <a:r>
              <a:rPr lang="he-IL" altLang="he-IL"/>
              <a:t>ניתן למחוק נתונים מהמבנה בצורה בטוחה ע"י שימוש בשיטת האיטרטור </a:t>
            </a:r>
            <a:r>
              <a:rPr lang="en-US" altLang="he-IL"/>
              <a:t>remove</a:t>
            </a:r>
            <a:r>
              <a:rPr lang="he-IL" altLang="he-IL"/>
              <a:t> שמסירה את האיבר שהאיטרטור מצביע עליו כרגע.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A90101-6B70-476E-8273-C69C3789D46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Auto Boxing and Unboxing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בגלל הקרבה הרבה בין הטיפוס הפרימיטיבי לאובייקט שמייצג אותו, ג'אווה מספקת מנגנוני המרה אוטומטים מהמשתנה לאובייקט ולהיפך.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Integer i = 5;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int j = i;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int k = new Integer(6);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0" y="3276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Auto Boxing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0" y="3810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Auto Unboxing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8541A-F7F9-4E4D-9920-7ED0CC1E9F8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43400" y="4419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Auto Unboxing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תכנות </a:t>
            </a:r>
            <a:r>
              <a:rPr lang="he-IL" altLang="he-IL" dirty="0" err="1">
                <a:solidFill>
                  <a:schemeClr val="tx2"/>
                </a:solidFill>
              </a:rPr>
              <a:t>ג'נרי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z="2800"/>
              <a:t>הרבה פעמים נרצה לכתוב שיטות כלליות שמבצעות אותה פעולה עבור סוגים שונים של פרמטרים.</a:t>
            </a:r>
          </a:p>
          <a:p>
            <a:pPr eaLnBrk="1" hangingPunct="1"/>
            <a:r>
              <a:rPr lang="he-IL" altLang="he-IL" sz="2800"/>
              <a:t>למשל, השיטה הבאה מקבלת מערך של מספרים שלמים ומדפיסה את איבריו:</a:t>
            </a:r>
          </a:p>
          <a:p>
            <a:pPr algn="l" rtl="0" eaLnBrk="1" hangingPunct="1">
              <a:buFontTx/>
              <a:buNone/>
            </a:pPr>
            <a:r>
              <a:rPr lang="en-US" altLang="he-IL" sz="2800"/>
              <a:t>public void printArray(int[] a)</a:t>
            </a:r>
          </a:p>
          <a:p>
            <a:pPr algn="l" rtl="0" eaLnBrk="1" hangingPunct="1">
              <a:buFontTx/>
              <a:buNone/>
            </a:pPr>
            <a:r>
              <a:rPr lang="en-US" altLang="he-IL" sz="280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sz="2800"/>
              <a:t>	for(int i=0; i &lt; a.length; i++)</a:t>
            </a:r>
          </a:p>
          <a:p>
            <a:pPr algn="l" rtl="0" eaLnBrk="1" hangingPunct="1">
              <a:buFontTx/>
              <a:buNone/>
            </a:pPr>
            <a:r>
              <a:rPr lang="en-US" altLang="he-IL" sz="2800"/>
              <a:t>		System.out.println(a[i]);</a:t>
            </a:r>
          </a:p>
          <a:p>
            <a:pPr algn="l" rtl="0" eaLnBrk="1" hangingPunct="1">
              <a:buFontTx/>
              <a:buNone/>
            </a:pPr>
            <a:r>
              <a:rPr lang="en-US" altLang="he-IL" sz="280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19E71F-62F3-4FD2-BA28-56B1DCE9B6C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/>
              <a:t>איך נוכל לכתוב את השיטה בצורה כללית?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public void printArray(Object[] a)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	for(int i = 0; i &lt; a.length; i++)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		System.out.println(a[i]);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}</a:t>
            </a:r>
          </a:p>
          <a:p>
            <a:pPr eaLnBrk="1" hangingPunct="1"/>
            <a:r>
              <a:rPr lang="he-IL" altLang="he-IL"/>
              <a:t>איך נוכל להשתמש בשיטה כדי להדפיס מערך של </a:t>
            </a:r>
            <a:r>
              <a:rPr lang="en-US" altLang="he-IL"/>
              <a:t>int</a:t>
            </a:r>
            <a:r>
              <a:rPr lang="he-IL" altLang="he-IL"/>
              <a:t> או של </a:t>
            </a:r>
            <a:r>
              <a:rPr lang="en-US" altLang="he-IL"/>
              <a:t>double</a:t>
            </a:r>
            <a:r>
              <a:rPr lang="he-IL" altLang="he-IL"/>
              <a:t>?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098320-8A26-48A1-8A97-131D52B249C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/>
              <a:t>Integer[] a1 = {1, 2, 3, 4, 5};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printArray(a1);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Double[] a2 = {2.4, 5.1, 7.8};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printArray(a2);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6553200" y="1485900"/>
            <a:ext cx="2209800" cy="609600"/>
          </a:xfrm>
          <a:prstGeom prst="callout1">
            <a:avLst>
              <a:gd name="adj1" fmla="val 18750"/>
              <a:gd name="adj2" fmla="val -3449"/>
              <a:gd name="adj3" fmla="val -81250"/>
              <a:gd name="adj4" fmla="val -448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>
                <a:solidFill>
                  <a:schemeClr val="tx2"/>
                </a:solidFill>
              </a:rPr>
              <a:t>Auto Boxing</a:t>
            </a:r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3429000" y="3505200"/>
            <a:ext cx="1676400" cy="609600"/>
          </a:xfrm>
          <a:prstGeom prst="callout1">
            <a:avLst>
              <a:gd name="adj1" fmla="val 18750"/>
              <a:gd name="adj2" fmla="val -4546"/>
              <a:gd name="adj3" fmla="val -125000"/>
              <a:gd name="adj4" fmla="val -409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 err="1">
                <a:solidFill>
                  <a:schemeClr val="tx2"/>
                </a:solidFill>
              </a:rPr>
              <a:t>Upcasting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CED196-D377-478F-A41B-F9915788ED2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>
                <a:solidFill>
                  <a:schemeClr val="tx2"/>
                </a:solidFill>
              </a:rPr>
              <a:t>Generics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שימוש </a:t>
            </a:r>
            <a:r>
              <a:rPr lang="he-IL" altLang="he-IL" dirty="0" err="1"/>
              <a:t>במנגנוון</a:t>
            </a:r>
            <a:r>
              <a:rPr lang="he-IL" altLang="he-IL" dirty="0"/>
              <a:t> ה-</a:t>
            </a:r>
            <a:r>
              <a:rPr lang="en-US" altLang="he-IL" dirty="0"/>
              <a:t>generics</a:t>
            </a:r>
            <a:r>
              <a:rPr lang="he-IL" altLang="he-IL" dirty="0"/>
              <a:t> מאפשר לכתוב את השיטה בצורה כללית: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00200" y="3124200"/>
            <a:ext cx="6248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public &lt;E&gt; void </a:t>
            </a:r>
            <a:r>
              <a:rPr lang="en-US" altLang="he-IL" sz="2800" dirty="0" err="1">
                <a:solidFill>
                  <a:schemeClr val="tx2"/>
                </a:solidFill>
              </a:rPr>
              <a:t>printArray</a:t>
            </a:r>
            <a:r>
              <a:rPr lang="en-US" altLang="he-IL" sz="2800" dirty="0">
                <a:solidFill>
                  <a:schemeClr val="tx2"/>
                </a:solidFill>
              </a:rPr>
              <a:t>(E[] </a:t>
            </a:r>
            <a:r>
              <a:rPr lang="en-US" altLang="he-IL" sz="2800" dirty="0" err="1">
                <a:solidFill>
                  <a:schemeClr val="tx2"/>
                </a:solidFill>
              </a:rPr>
              <a:t>arr</a:t>
            </a:r>
            <a:r>
              <a:rPr lang="en-US" altLang="he-IL" sz="2800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	for(</a:t>
            </a:r>
            <a:r>
              <a:rPr lang="en-US" altLang="he-IL" sz="2800" dirty="0" err="1">
                <a:solidFill>
                  <a:schemeClr val="tx2"/>
                </a:solidFill>
              </a:rPr>
              <a:t>int</a:t>
            </a:r>
            <a:r>
              <a:rPr lang="en-US" altLang="he-IL" sz="2800" dirty="0">
                <a:solidFill>
                  <a:schemeClr val="tx2"/>
                </a:solidFill>
              </a:rPr>
              <a:t> </a:t>
            </a:r>
            <a:r>
              <a:rPr lang="en-US" altLang="he-IL" sz="2800" dirty="0" err="1">
                <a:solidFill>
                  <a:schemeClr val="tx2"/>
                </a:solidFill>
              </a:rPr>
              <a:t>i</a:t>
            </a:r>
            <a:r>
              <a:rPr lang="en-US" altLang="he-IL" sz="2800" dirty="0">
                <a:solidFill>
                  <a:schemeClr val="tx2"/>
                </a:solidFill>
              </a:rPr>
              <a:t>=0; </a:t>
            </a:r>
            <a:r>
              <a:rPr lang="en-US" altLang="he-IL" sz="2800" dirty="0" err="1">
                <a:solidFill>
                  <a:schemeClr val="tx2"/>
                </a:solidFill>
              </a:rPr>
              <a:t>i</a:t>
            </a:r>
            <a:r>
              <a:rPr lang="en-US" altLang="he-IL" sz="2800" dirty="0">
                <a:solidFill>
                  <a:schemeClr val="tx2"/>
                </a:solidFill>
              </a:rPr>
              <a:t>&lt;</a:t>
            </a:r>
            <a:r>
              <a:rPr lang="en-US" altLang="he-IL" sz="2800" dirty="0" err="1">
                <a:solidFill>
                  <a:schemeClr val="tx2"/>
                </a:solidFill>
              </a:rPr>
              <a:t>arr.length</a:t>
            </a:r>
            <a:r>
              <a:rPr lang="en-US" altLang="he-IL" sz="2800" dirty="0">
                <a:solidFill>
                  <a:schemeClr val="tx2"/>
                </a:solidFill>
              </a:rPr>
              <a:t>; </a:t>
            </a:r>
            <a:r>
              <a:rPr lang="en-US" altLang="he-IL" sz="2800" dirty="0" err="1">
                <a:solidFill>
                  <a:schemeClr val="tx2"/>
                </a:solidFill>
              </a:rPr>
              <a:t>i</a:t>
            </a:r>
            <a:r>
              <a:rPr lang="en-US" altLang="he-IL" sz="2800" dirty="0">
                <a:solidFill>
                  <a:schemeClr val="tx2"/>
                </a:solidFill>
              </a:rPr>
              <a:t>++)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		</a:t>
            </a:r>
            <a:r>
              <a:rPr lang="en-US" altLang="he-IL" sz="2800" dirty="0" err="1">
                <a:solidFill>
                  <a:schemeClr val="tx2"/>
                </a:solidFill>
              </a:rPr>
              <a:t>System.out.println</a:t>
            </a:r>
            <a:r>
              <a:rPr lang="en-US" altLang="he-IL" sz="2800" dirty="0">
                <a:solidFill>
                  <a:schemeClr val="tx2"/>
                </a:solidFill>
              </a:rPr>
              <a:t>(</a:t>
            </a:r>
            <a:r>
              <a:rPr lang="en-US" altLang="he-IL" sz="2800" dirty="0" err="1">
                <a:solidFill>
                  <a:schemeClr val="tx2"/>
                </a:solidFill>
              </a:rPr>
              <a:t>arr</a:t>
            </a:r>
            <a:r>
              <a:rPr lang="en-US" altLang="he-IL" sz="2800" dirty="0">
                <a:solidFill>
                  <a:schemeClr val="tx2"/>
                </a:solidFill>
              </a:rPr>
              <a:t>[</a:t>
            </a:r>
            <a:r>
              <a:rPr lang="en-US" altLang="he-IL" sz="2800" dirty="0" err="1">
                <a:solidFill>
                  <a:schemeClr val="tx2"/>
                </a:solidFill>
              </a:rPr>
              <a:t>i</a:t>
            </a:r>
            <a:r>
              <a:rPr lang="en-US" altLang="he-IL" sz="2800" dirty="0">
                <a:solidFill>
                  <a:schemeClr val="tx2"/>
                </a:solidFill>
              </a:rPr>
              <a:t>]);</a:t>
            </a:r>
          </a:p>
          <a:p>
            <a:pPr algn="l" rtl="0" eaLnBrk="1" hangingPunct="1"/>
            <a:r>
              <a:rPr lang="en-US" altLang="he-IL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609600" y="2362200"/>
            <a:ext cx="1981200" cy="609600"/>
          </a:xfrm>
          <a:prstGeom prst="callout1">
            <a:avLst>
              <a:gd name="adj1" fmla="val 18750"/>
              <a:gd name="adj2" fmla="val 103847"/>
              <a:gd name="adj3" fmla="val 147657"/>
              <a:gd name="adj4" fmla="val 11770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chemeClr val="tx2"/>
                </a:solidFill>
              </a:rPr>
              <a:t>הטיפוס </a:t>
            </a:r>
            <a:r>
              <a:rPr lang="he-IL" altLang="he-IL" sz="2400" dirty="0" err="1">
                <a:solidFill>
                  <a:schemeClr val="tx2"/>
                </a:solidFill>
              </a:rPr>
              <a:t>הג'נרי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DA0EBA-1247-4C7B-A98E-B4A3D74251A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/>
              <a:t>הפעלת השיטה – כמו קודם: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Integer[] a = {1, 2, 3, 4};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printArray(a);</a:t>
            </a:r>
            <a:endParaRPr lang="he-IL" altLang="he-IL"/>
          </a:p>
          <a:p>
            <a:pPr eaLnBrk="1" hangingPunct="1"/>
            <a:r>
              <a:rPr lang="he-IL" altLang="he-IL"/>
              <a:t>הקומפיילר מחליף את חתימת השיטה לחתימה: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public void printArray(Object[] a);</a:t>
            </a:r>
          </a:p>
          <a:p>
            <a:pPr eaLnBrk="1" hangingPunct="1"/>
            <a:r>
              <a:rPr lang="he-IL" altLang="he-IL"/>
              <a:t>תהליך זה נקרא </a:t>
            </a:r>
            <a:r>
              <a:rPr lang="en-US" altLang="he-IL"/>
              <a:t>erasure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D03DB5-D2BE-45C1-830D-897E5532739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/>
              <a:t>מה טיפוס הנתונים של </a:t>
            </a:r>
            <a:r>
              <a:rPr lang="en-US" altLang="he-IL"/>
              <a:t>E</a:t>
            </a:r>
            <a:r>
              <a:rPr lang="he-IL" altLang="he-IL"/>
              <a:t>? </a:t>
            </a:r>
          </a:p>
          <a:p>
            <a:pPr lvl="1" eaLnBrk="1" hangingPunct="1"/>
            <a:r>
              <a:rPr lang="he-IL" altLang="he-IL"/>
              <a:t>כיוון שלא ידוע עליו שום דבר, הקומפיילר מניח שהוא כללי ביותר, כלומר מסוג </a:t>
            </a:r>
            <a:r>
              <a:rPr lang="en-US" altLang="he-IL"/>
              <a:t>Object</a:t>
            </a:r>
            <a:r>
              <a:rPr lang="he-IL" altLang="he-IL"/>
              <a:t>.</a:t>
            </a:r>
          </a:p>
          <a:p>
            <a:pPr lvl="1" eaLnBrk="1" hangingPunct="1"/>
            <a:r>
              <a:rPr lang="he-IL" altLang="he-IL"/>
              <a:t>השיטה הבאה לא תעבור קומפילציה:</a:t>
            </a:r>
          </a:p>
          <a:p>
            <a:pPr lvl="1" algn="l" rtl="0" eaLnBrk="1" hangingPunct="1">
              <a:buFontTx/>
              <a:buNone/>
            </a:pPr>
            <a:r>
              <a:rPr lang="en-US" altLang="he-IL"/>
              <a:t>public &lt;E&gt; E max(E a, E b)</a:t>
            </a:r>
          </a:p>
          <a:p>
            <a:pPr lvl="1" algn="l" rtl="0" eaLnBrk="1" hangingPunct="1">
              <a:buFontTx/>
              <a:buNone/>
            </a:pPr>
            <a:r>
              <a:rPr lang="en-US" altLang="he-IL"/>
              <a:t>{</a:t>
            </a:r>
          </a:p>
          <a:p>
            <a:pPr lvl="1" algn="l" rtl="0" eaLnBrk="1" hangingPunct="1">
              <a:buFontTx/>
              <a:buNone/>
            </a:pPr>
            <a:r>
              <a:rPr lang="en-US" altLang="he-IL"/>
              <a:t>	return a&gt;b ? a : b;</a:t>
            </a:r>
          </a:p>
          <a:p>
            <a:pPr lvl="1" algn="l" rtl="0" eaLnBrk="1" hangingPunct="1">
              <a:buFontTx/>
              <a:buNone/>
            </a:pPr>
            <a:r>
              <a:rPr lang="en-US" altLang="he-IL"/>
              <a:t>}</a:t>
            </a:r>
          </a:p>
          <a:p>
            <a:pPr eaLnBrk="1" hangingPunct="1"/>
            <a:r>
              <a:rPr lang="he-IL" altLang="he-IL"/>
              <a:t>מבחינת הקומפיילר </a:t>
            </a:r>
            <a:r>
              <a:rPr lang="en-US" altLang="he-IL"/>
              <a:t>a</a:t>
            </a:r>
            <a:r>
              <a:rPr lang="he-IL" altLang="he-IL"/>
              <a:t> ו-</a:t>
            </a:r>
            <a:r>
              <a:rPr lang="en-US" altLang="he-IL"/>
              <a:t>b</a:t>
            </a:r>
            <a:r>
              <a:rPr lang="he-IL" altLang="he-IL"/>
              <a:t> הם מסוג </a:t>
            </a:r>
            <a:r>
              <a:rPr lang="en-US" altLang="he-IL"/>
              <a:t>Object</a:t>
            </a:r>
            <a:r>
              <a:rPr lang="he-IL" altLang="he-IL"/>
              <a:t> ולכן לא ניתן להפעיל עליהם את האופרטור &lt;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907383-1B59-492D-A855-BC36E719725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280</TotalTime>
  <Words>805</Words>
  <Application>Microsoft Office PowerPoint</Application>
  <PresentationFormat>‫הצגה על המסך (4:3)</PresentationFormat>
  <Paragraphs>191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template</vt:lpstr>
      <vt:lpstr>תכנות ג'נרי</vt:lpstr>
      <vt:lpstr>מחלקות עוטפות</vt:lpstr>
      <vt:lpstr>Auto Boxing and Unboxing</vt:lpstr>
      <vt:lpstr>תכנות ג'נרי</vt:lpstr>
      <vt:lpstr>מצגת של PowerPoint‏</vt:lpstr>
      <vt:lpstr>מצגת של PowerPoint‏</vt:lpstr>
      <vt:lpstr>Generics</vt:lpstr>
      <vt:lpstr>מצגת של PowerPoint‏</vt:lpstr>
      <vt:lpstr>מצגת של PowerPoint‏</vt:lpstr>
      <vt:lpstr>מצגת של PowerPoint‏</vt:lpstr>
      <vt:lpstr>מחלקות ג'נריות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Collections</vt:lpstr>
      <vt:lpstr>וקטור</vt:lpstr>
      <vt:lpstr>מצגת של PowerPoint‏</vt:lpstr>
      <vt:lpstr>איטרציות על אוספים</vt:lpstr>
      <vt:lpstr>For Each</vt:lpstr>
      <vt:lpstr>Iterator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42</cp:revision>
  <cp:lastPrinted>1601-01-01T00:00:00Z</cp:lastPrinted>
  <dcterms:created xsi:type="dcterms:W3CDTF">1601-01-01T00:00:00Z</dcterms:created>
  <dcterms:modified xsi:type="dcterms:W3CDTF">2016-05-08T18:16:10Z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