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6"/>
  </p:notesMasterIdLst>
  <p:sldIdLst>
    <p:sldId id="256" r:id="rId2"/>
    <p:sldId id="297" r:id="rId3"/>
    <p:sldId id="298" r:id="rId4"/>
    <p:sldId id="299" r:id="rId5"/>
    <p:sldId id="341" r:id="rId6"/>
    <p:sldId id="342" r:id="rId7"/>
    <p:sldId id="343" r:id="rId8"/>
    <p:sldId id="304" r:id="rId9"/>
    <p:sldId id="305" r:id="rId10"/>
    <p:sldId id="306" r:id="rId11"/>
    <p:sldId id="307" r:id="rId12"/>
    <p:sldId id="308" r:id="rId13"/>
    <p:sldId id="309" r:id="rId14"/>
    <p:sldId id="352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44" r:id="rId23"/>
    <p:sldId id="318" r:id="rId24"/>
    <p:sldId id="320" r:id="rId25"/>
    <p:sldId id="321" r:id="rId26"/>
    <p:sldId id="322" r:id="rId27"/>
    <p:sldId id="345" r:id="rId28"/>
    <p:sldId id="346" r:id="rId29"/>
    <p:sldId id="325" r:id="rId30"/>
    <p:sldId id="326" r:id="rId31"/>
    <p:sldId id="347" r:id="rId32"/>
    <p:sldId id="328" r:id="rId33"/>
    <p:sldId id="329" r:id="rId34"/>
    <p:sldId id="348" r:id="rId35"/>
    <p:sldId id="331" r:id="rId36"/>
    <p:sldId id="349" r:id="rId37"/>
    <p:sldId id="333" r:id="rId38"/>
    <p:sldId id="334" r:id="rId39"/>
    <p:sldId id="350" r:id="rId40"/>
    <p:sldId id="336" r:id="rId41"/>
    <p:sldId id="337" r:id="rId42"/>
    <p:sldId id="338" r:id="rId43"/>
    <p:sldId id="339" r:id="rId44"/>
    <p:sldId id="351" r:id="rId45"/>
  </p:sldIdLst>
  <p:sldSz cx="9144000" cy="6858000" type="screen4x3"/>
  <p:notesSz cx="6858000" cy="9144000"/>
  <p:custDataLst>
    <p:tags r:id="rId47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>
      <p:cViewPr varScale="1">
        <p:scale>
          <a:sx n="98" d="100"/>
          <a:sy n="98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23D1E999-3B0B-4FF9-8C4C-1EEDE57771FD}" type="datetimeFigureOut">
              <a:rPr lang="he-IL"/>
              <a:pPr>
                <a:defRPr/>
              </a:pPr>
              <a:t>ג'/כסלו/תשע"ו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52130F6C-5E3C-4613-9695-B9CBF669E7D4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0223-591E-431C-B969-E55C9117FC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841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77C5A-CB11-4923-846F-8B761D4302A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02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BEB8-F002-436C-BDE9-D7A7456A472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372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70266-48DC-43A8-8CF6-A823B26E63E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465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89ACE-1B75-4028-B77E-70FB1DD3546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246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67A4D-2E64-4EF0-B967-21E62936A07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69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12E76-93E6-401B-B9B4-7D9087EE6B4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20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8649F-62F3-4881-9951-85222FB7BF9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602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CF9F0-85BF-4C3F-80E7-EA9DD5CF687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09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D7C36-5264-4AF0-92B5-17412A5F0B3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03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D387F-5C58-4E2C-B47B-2F4ACE77C93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37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9FA6A56-DA9C-4A4E-9BA3-D41C6E59C519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אובייקטים, מחלקות ושיטות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אפשרות 2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smtClean="0">
                <a:solidFill>
                  <a:schemeClr val="tx2"/>
                </a:solidFill>
              </a:rPr>
              <a:t>Date d2 = new Date(d1.getDay(), d1.getMonth(),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				d1.getYear());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אפשרות 3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	</a:t>
            </a:r>
            <a:r>
              <a:rPr lang="en-US" altLang="he-IL" dirty="0" smtClean="0">
                <a:solidFill>
                  <a:schemeClr val="tx2"/>
                </a:solidFill>
              </a:rPr>
              <a:t>Date d2 = new Date(d1);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95800" y="4876800"/>
            <a:ext cx="457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בנאי העתקה – </a:t>
            </a:r>
            <a:r>
              <a:rPr lang="en-US" sz="2400" dirty="0" smtClean="0">
                <a:solidFill>
                  <a:schemeClr val="tx2"/>
                </a:solidFill>
              </a:rPr>
              <a:t>Copy Constructor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בנאי העתקה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229600" cy="4876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Date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private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day, month,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	 year;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…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public Date(Date d)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 day = </a:t>
            </a:r>
            <a:r>
              <a:rPr lang="en-US" altLang="he-IL" sz="2800" dirty="0" err="1" smtClean="0"/>
              <a:t>d.day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 month = </a:t>
            </a:r>
            <a:r>
              <a:rPr lang="en-US" altLang="he-IL" sz="2800" dirty="0" err="1" smtClean="0"/>
              <a:t>d.month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year = </a:t>
            </a:r>
            <a:r>
              <a:rPr lang="en-US" altLang="he-IL" sz="2800" dirty="0" err="1" smtClean="0"/>
              <a:t>d.year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267200" y="1371600"/>
            <a:ext cx="4876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public static void main()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d1 = new Date(1, 1, 2010);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d2 = new Date(d1);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>
              <a:latin typeface="Arial" panose="020B0604020202020204" pitchFamily="34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H="1">
            <a:off x="990600" y="3581400"/>
            <a:ext cx="457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1752600" y="3581400"/>
            <a:ext cx="586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mtClean="0"/>
              <a:t>שימוש ב-</a:t>
            </a:r>
            <a:r>
              <a:rPr lang="en-US" altLang="he-IL" smtClean="0"/>
              <a:t>get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public class Date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private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day, month, year;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…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public Date(Date 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 day = </a:t>
            </a:r>
            <a:r>
              <a:rPr lang="en-US" altLang="he-IL" sz="2800" dirty="0" err="1" smtClean="0"/>
              <a:t>d.getDay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month = </a:t>
            </a:r>
            <a:r>
              <a:rPr lang="en-US" altLang="he-IL" sz="2800" dirty="0" err="1" smtClean="0"/>
              <a:t>d.getMonth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year = </a:t>
            </a:r>
            <a:r>
              <a:rPr lang="en-US" altLang="he-IL" sz="2800" dirty="0" err="1" smtClean="0"/>
              <a:t>d.getYear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 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this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הבנאי פועל, ברור שיש אובייקט שנבנה.</a:t>
            </a:r>
          </a:p>
          <a:p>
            <a:r>
              <a:rPr lang="he-IL" dirty="0" smtClean="0"/>
              <a:t>מה שם האובייקט?</a:t>
            </a:r>
          </a:p>
          <a:p>
            <a:r>
              <a:rPr lang="he-IL" dirty="0" smtClean="0"/>
              <a:t>בזמן כתיבת המחלקה אנחנו לא יודעים איך יקראו לאובייקט, אבל אנחנו יודעים שיהיה אובייקט.</a:t>
            </a:r>
          </a:p>
          <a:p>
            <a:r>
              <a:rPr lang="he-IL" dirty="0" smtClean="0"/>
              <a:t>המילה השמורה </a:t>
            </a:r>
            <a:r>
              <a:rPr lang="en-US" dirty="0" smtClean="0"/>
              <a:t>this</a:t>
            </a:r>
            <a:r>
              <a:rPr lang="he-IL" dirty="0" smtClean="0"/>
              <a:t> מכילה את הכתובת של האובייקט הנוכחי, כלומר האובייקט שמפעיל את השיטה.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שימוש ב-</a:t>
            </a:r>
            <a:r>
              <a:rPr lang="en-US" altLang="he-IL" dirty="0" smtClean="0">
                <a:solidFill>
                  <a:schemeClr val="tx2"/>
                </a:solidFill>
              </a:rPr>
              <a:t>this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public class Date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private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day, month, year;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…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public Date(Date 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 </a:t>
            </a:r>
            <a:r>
              <a:rPr lang="en-US" altLang="he-IL" sz="2800" dirty="0" err="1" smtClean="0"/>
              <a:t>this.day</a:t>
            </a:r>
            <a:r>
              <a:rPr lang="en-US" altLang="he-IL" sz="2800" dirty="0" smtClean="0"/>
              <a:t> = </a:t>
            </a:r>
            <a:r>
              <a:rPr lang="en-US" altLang="he-IL" sz="2800" dirty="0" err="1" smtClean="0"/>
              <a:t>d.day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this.month</a:t>
            </a:r>
            <a:r>
              <a:rPr lang="en-US" altLang="he-IL" sz="2800" dirty="0" smtClean="0"/>
              <a:t> = </a:t>
            </a:r>
            <a:r>
              <a:rPr lang="en-US" altLang="he-IL" sz="2800" dirty="0" err="1" smtClean="0"/>
              <a:t>d.month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this.year</a:t>
            </a:r>
            <a:r>
              <a:rPr lang="en-US" altLang="he-IL" sz="2800" dirty="0" smtClean="0"/>
              <a:t> = </a:t>
            </a:r>
            <a:r>
              <a:rPr lang="en-US" altLang="he-IL" sz="2800" dirty="0" err="1" smtClean="0"/>
              <a:t>d.year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 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Date d2 = new Date(d1);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if(d1.equals(d2))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  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(“Dates are equal”);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he-IL" sz="2400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יעבור קומפילציה?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609600" y="3657600"/>
            <a:ext cx="3429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Date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…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equals(Date d)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if(day == </a:t>
            </a:r>
            <a:r>
              <a:rPr lang="en-US" altLang="he-IL" dirty="0" err="1" smtClean="0"/>
              <a:t>d.day</a:t>
            </a:r>
            <a:r>
              <a:rPr lang="en-US" altLang="he-IL" dirty="0" smtClean="0"/>
              <a:t> &amp;&amp; month == </a:t>
            </a:r>
            <a:r>
              <a:rPr lang="en-US" altLang="he-IL" dirty="0" err="1" smtClean="0"/>
              <a:t>d.month</a:t>
            </a:r>
            <a:endParaRPr lang="en-US" altLang="he-IL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	&amp;&amp; year == </a:t>
            </a:r>
            <a:r>
              <a:rPr lang="en-US" altLang="he-IL" dirty="0" err="1" smtClean="0"/>
              <a:t>d.year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	return true;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return false;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724400" y="762000"/>
            <a:ext cx="32766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he-IL" sz="2800" dirty="0" smtClean="0">
                <a:solidFill>
                  <a:schemeClr val="tx2"/>
                </a:solidFill>
                <a:latin typeface="Arial" panose="020B0604020202020204" pitchFamily="34" charset="0"/>
              </a:rPr>
              <a:t>f(d1.equals(d2</a:t>
            </a: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))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>
            <a:off x="2209800" y="1219200"/>
            <a:ext cx="3124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3352800" y="1295400"/>
            <a:ext cx="3505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4724400" y="228600"/>
            <a:ext cx="99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this</a:t>
            </a:r>
            <a:endParaRPr lang="he-IL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228600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he-IL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  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Date d2 = new Date(d1);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    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(d1);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  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638800" y="40386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chemeClr val="tx2"/>
                </a:solidFill>
                <a:latin typeface="Arial" panose="020B0604020202020204" pitchFamily="34" charset="0"/>
              </a:rPr>
              <a:t>“1.1.2010”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ידפיס את הפורמט הדרוש?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Date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…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String </a:t>
            </a:r>
            <a:r>
              <a:rPr lang="en-US" altLang="he-IL" dirty="0" err="1" smtClean="0"/>
              <a:t>toString</a:t>
            </a:r>
            <a:r>
              <a:rPr lang="en-US" altLang="he-IL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return day + “.” + month + “.” + year;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7010400" cy="56689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public class Date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private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day, month, year;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public Date(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m,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y)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day = 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month = m;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year = y;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public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</a:t>
            </a:r>
            <a:r>
              <a:rPr lang="en-US" altLang="he-IL" sz="2800" dirty="0" err="1" smtClean="0"/>
              <a:t>getDay</a:t>
            </a:r>
            <a:r>
              <a:rPr lang="en-US" altLang="he-IL" sz="2800" dirty="0" smtClean="0"/>
              <a:t>() { return day; 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  	public void </a:t>
            </a:r>
            <a:r>
              <a:rPr lang="en-US" altLang="he-IL" sz="2800" dirty="0" err="1" smtClean="0"/>
              <a:t>setDay</a:t>
            </a:r>
            <a:r>
              <a:rPr lang="en-US" altLang="he-IL" sz="2800" dirty="0" smtClean="0"/>
              <a:t>(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d) { day = d; 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…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38800" y="457200"/>
            <a:ext cx="3352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נכתוב מחלקה המייצגת תאריך: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Tester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public static void </a:t>
            </a:r>
            <a:r>
              <a:rPr lang="en-US" altLang="he-IL" sz="2800" dirty="0"/>
              <a:t>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Date d2 = new Date(2, 2,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if(d1.before(d2))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(d1 + “ is before ” + d2);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he-IL" sz="2000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יעבור קומפילציה?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685800" y="3276600"/>
            <a:ext cx="2895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Date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before(Date d){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if(year &lt; </a:t>
            </a:r>
            <a:r>
              <a:rPr lang="en-US" altLang="he-IL" dirty="0" err="1" smtClean="0"/>
              <a:t>d.year</a:t>
            </a:r>
            <a:r>
              <a:rPr lang="en-US" altLang="he-IL" dirty="0" smtClean="0"/>
              <a:t> ) return true;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else if(year &gt; </a:t>
            </a:r>
            <a:r>
              <a:rPr lang="en-US" altLang="he-IL" dirty="0" err="1" smtClean="0"/>
              <a:t>d.year</a:t>
            </a:r>
            <a:r>
              <a:rPr lang="en-US" altLang="he-IL" dirty="0" smtClean="0"/>
              <a:t>) return false;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else if(month &lt; </a:t>
            </a:r>
            <a:r>
              <a:rPr lang="en-US" altLang="he-IL" dirty="0" err="1" smtClean="0"/>
              <a:t>d.month</a:t>
            </a:r>
            <a:r>
              <a:rPr lang="en-US" altLang="he-IL" dirty="0" smtClean="0"/>
              <a:t>) return true;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else if(month &gt; </a:t>
            </a:r>
            <a:r>
              <a:rPr lang="en-US" altLang="he-IL" dirty="0" err="1" smtClean="0"/>
              <a:t>d.month</a:t>
            </a:r>
            <a:r>
              <a:rPr lang="en-US" altLang="he-IL" dirty="0" smtClean="0"/>
              <a:t>) return false;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else if(day &lt; </a:t>
            </a:r>
            <a:r>
              <a:rPr lang="en-US" altLang="he-IL" dirty="0" err="1" smtClean="0"/>
              <a:t>d.day</a:t>
            </a:r>
            <a:r>
              <a:rPr lang="en-US" altLang="he-IL" dirty="0" smtClean="0"/>
              <a:t>) return true;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else	return false;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>
                <a:solidFill>
                  <a:schemeClr val="tx2"/>
                </a:solidFill>
              </a:rPr>
              <a:t>Person</a:t>
            </a:r>
            <a:endParaRPr lang="he-IL" altLang="he-IL" dirty="0" smtClean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נכתוב את המחלקה </a:t>
            </a:r>
            <a:r>
              <a:rPr lang="en-US" altLang="he-IL" dirty="0" smtClean="0"/>
              <a:t>Person</a:t>
            </a:r>
            <a:r>
              <a:rPr lang="he-IL" altLang="he-IL" dirty="0" smtClean="0"/>
              <a:t> שמייצגת בן אדם.</a:t>
            </a:r>
          </a:p>
          <a:p>
            <a:pPr eaLnBrk="1" hangingPunct="1"/>
            <a:r>
              <a:rPr lang="he-IL" altLang="he-IL" dirty="0" smtClean="0"/>
              <a:t>לכל בן אדם נשמור את שמו, ושלושה מספרים המייצגים את תאריך הולדתו (יום, חודש, שנה).</a:t>
            </a:r>
          </a:p>
          <a:p>
            <a:pPr eaLnBrk="1" hangingPunct="1"/>
            <a:r>
              <a:rPr lang="he-IL" altLang="he-IL" dirty="0" smtClean="0"/>
              <a:t>איך נייצג את מחלקת </a:t>
            </a:r>
            <a:r>
              <a:rPr lang="en-US" altLang="he-IL" dirty="0" smtClean="0"/>
              <a:t>Person</a:t>
            </a:r>
            <a:r>
              <a:rPr lang="he-IL" altLang="he-IL" dirty="0" smtClean="0"/>
              <a:t>?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הצעה ראשונה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String name;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day, month, year;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2514600" y="3276600"/>
            <a:ext cx="3352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</a:t>
            </a:r>
            <a:r>
              <a:rPr lang="en-US" altLang="he-IL" smtClean="0"/>
              <a:t>String name</a:t>
            </a:r>
            <a:r>
              <a:rPr lang="en-US" altLang="he-IL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</a:t>
            </a:r>
            <a:r>
              <a:rPr lang="en-US" altLang="he-IL" dirty="0" smtClean="0">
                <a:solidFill>
                  <a:schemeClr val="tx2"/>
                </a:solidFill>
              </a:rPr>
              <a:t>Date born</a:t>
            </a:r>
            <a:r>
              <a:rPr lang="en-US" altLang="he-IL" dirty="0" smtClean="0"/>
              <a:t>;</a:t>
            </a:r>
            <a:endParaRPr lang="en-US" altLang="he-IL" dirty="0" smtClean="0">
              <a:solidFill>
                <a:schemeClr val="tx2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267200" y="2209800"/>
            <a:ext cx="434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dirty="0">
                <a:solidFill>
                  <a:schemeClr val="tx2"/>
                </a:solidFill>
                <a:latin typeface="Arial" panose="020B0604020202020204" pitchFamily="34" charset="0"/>
              </a:rPr>
              <a:t>Composition - </a:t>
            </a:r>
            <a:r>
              <a:rPr lang="he-IL" altLang="he-IL" dirty="0">
                <a:solidFill>
                  <a:schemeClr val="tx2"/>
                </a:solidFill>
                <a:latin typeface="Arial" panose="020B0604020202020204" pitchFamily="34" charset="0"/>
              </a:rPr>
              <a:t>הרכבה</a:t>
            </a:r>
          </a:p>
          <a:p>
            <a:pPr rtl="0" eaLnBrk="1" hangingPunct="1">
              <a:spcBef>
                <a:spcPct val="50000"/>
              </a:spcBef>
              <a:buFontTx/>
              <a:buNone/>
            </a:pPr>
            <a:r>
              <a:rPr lang="he-IL" altLang="he-IL" dirty="0">
                <a:solidFill>
                  <a:schemeClr val="tx2"/>
                </a:solidFill>
                <a:latin typeface="Arial" panose="020B0604020202020204" pitchFamily="34" charset="0"/>
              </a:rPr>
              <a:t>המחלקה מכילה אובייקטים אחרים </a:t>
            </a:r>
            <a:r>
              <a:rPr lang="he-IL" altLang="he-IL" dirty="0" smtClean="0">
                <a:solidFill>
                  <a:schemeClr val="tx2"/>
                </a:solidFill>
                <a:latin typeface="Arial" panose="020B0604020202020204" pitchFamily="34" charset="0"/>
              </a:rPr>
              <a:t>כתכונות.</a:t>
            </a:r>
            <a:endParaRPr lang="en-US" altLang="he-IL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 smtClean="0"/>
              <a:t>main(String[] </a:t>
            </a:r>
            <a:r>
              <a:rPr lang="en-US" altLang="he-IL" dirty="0" err="1" smtClean="0"/>
              <a:t>args</a:t>
            </a:r>
            <a:r>
              <a:rPr lang="en-US" altLang="he-IL" dirty="0" smtClean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Person p1 = new Person(“David”, 1, 1, 1980);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יעבור קומפילציה?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Person(String n,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m,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y)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name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born.day</a:t>
            </a:r>
            <a:r>
              <a:rPr lang="en-US" altLang="he-IL" sz="2800" dirty="0" smtClean="0"/>
              <a:t> = d;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born.month</a:t>
            </a:r>
            <a:r>
              <a:rPr lang="en-US" altLang="he-IL" sz="2800" dirty="0" smtClean="0"/>
              <a:t> = m;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born.year</a:t>
            </a:r>
            <a:r>
              <a:rPr lang="en-US" altLang="he-IL" sz="2800" dirty="0" smtClean="0"/>
              <a:t> = y;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2707" name="AutoShape 3"/>
          <p:cNvSpPr>
            <a:spLocks/>
          </p:cNvSpPr>
          <p:nvPr/>
        </p:nvSpPr>
        <p:spPr bwMode="auto">
          <a:xfrm>
            <a:off x="4114800" y="3886200"/>
            <a:ext cx="381000" cy="1295400"/>
          </a:xfrm>
          <a:prstGeom prst="rightBrace">
            <a:avLst>
              <a:gd name="adj1" fmla="val 2000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343400" y="4267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>
                <a:solidFill>
                  <a:srgbClr val="FF0000"/>
                </a:solidFill>
                <a:latin typeface="Arial" panose="020B0604020202020204" pitchFamily="34" charset="0"/>
              </a:rPr>
              <a:t>אין גישה למשתני </a:t>
            </a:r>
            <a:r>
              <a:rPr lang="en-US" altLang="he-IL" sz="2400">
                <a:solidFill>
                  <a:srgbClr val="FF0000"/>
                </a:solidFill>
                <a:latin typeface="Arial" panose="020B0604020202020204" pitchFamily="34" charset="0"/>
              </a:rPr>
              <a:t>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/>
      <p:bldP spid="727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Person(String n,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m,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y)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name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born.setDay</a:t>
            </a:r>
            <a:r>
              <a:rPr lang="en-US" altLang="he-IL" sz="2800" dirty="0" smtClean="0"/>
              <a:t>(d);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born.setMonth</a:t>
            </a:r>
            <a:r>
              <a:rPr lang="en-US" altLang="he-IL" sz="2800" dirty="0" smtClean="0"/>
              <a:t>(m);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born.setYear</a:t>
            </a:r>
            <a:r>
              <a:rPr lang="en-US" altLang="he-IL" sz="2800" dirty="0" smtClean="0"/>
              <a:t>(y);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2707" name="AutoShape 3"/>
          <p:cNvSpPr>
            <a:spLocks/>
          </p:cNvSpPr>
          <p:nvPr/>
        </p:nvSpPr>
        <p:spPr bwMode="auto">
          <a:xfrm>
            <a:off x="4343400" y="3886200"/>
            <a:ext cx="381000" cy="1295400"/>
          </a:xfrm>
          <a:prstGeom prst="rightBrace">
            <a:avLst>
              <a:gd name="adj1" fmla="val 2000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648200" y="4114800"/>
            <a:ext cx="350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 dirty="0">
                <a:solidFill>
                  <a:srgbClr val="FF0000"/>
                </a:solidFill>
                <a:latin typeface="Arial" panose="020B0604020202020204" pitchFamily="34" charset="0"/>
              </a:rPr>
              <a:t>שגיאת ריצה – המשתנה </a:t>
            </a:r>
            <a:r>
              <a:rPr lang="en-US" altLang="he-IL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born</a:t>
            </a:r>
            <a:r>
              <a:rPr lang="he-IL" altLang="he-IL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he-IL" altLang="he-IL" sz="2400" dirty="0">
                <a:solidFill>
                  <a:srgbClr val="FF0000"/>
                </a:solidFill>
                <a:latin typeface="Arial" panose="020B0604020202020204" pitchFamily="34" charset="0"/>
              </a:rPr>
              <a:t>מצביע ל-</a:t>
            </a:r>
            <a:r>
              <a:rPr lang="en-US" altLang="he-IL" sz="2400" dirty="0">
                <a:solidFill>
                  <a:srgbClr val="FF0000"/>
                </a:solidFill>
                <a:latin typeface="Arial" panose="020B0604020202020204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/>
      <p:bldP spid="727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Person(String n,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d,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m,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y)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name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smtClean="0">
                <a:solidFill>
                  <a:schemeClr val="tx2"/>
                </a:solidFill>
              </a:rPr>
              <a:t>born = new Date(d, m, y);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1925" name="Line 3"/>
          <p:cNvSpPr>
            <a:spLocks noChangeShapeType="1"/>
          </p:cNvSpPr>
          <p:nvPr/>
        </p:nvSpPr>
        <p:spPr bwMode="auto">
          <a:xfrm>
            <a:off x="8001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7239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27" name="Line 5"/>
          <p:cNvSpPr>
            <a:spLocks noChangeShapeType="1"/>
          </p:cNvSpPr>
          <p:nvPr/>
        </p:nvSpPr>
        <p:spPr bwMode="auto">
          <a:xfrm>
            <a:off x="72390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28" name="Line 6"/>
          <p:cNvSpPr>
            <a:spLocks noChangeShapeType="1"/>
          </p:cNvSpPr>
          <p:nvPr/>
        </p:nvSpPr>
        <p:spPr bwMode="auto">
          <a:xfrm>
            <a:off x="72390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29" name="Line 7"/>
          <p:cNvSpPr>
            <a:spLocks noChangeShapeType="1"/>
          </p:cNvSpPr>
          <p:nvPr/>
        </p:nvSpPr>
        <p:spPr bwMode="auto">
          <a:xfrm>
            <a:off x="72390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0" name="Line 8"/>
          <p:cNvSpPr>
            <a:spLocks noChangeShapeType="1"/>
          </p:cNvSpPr>
          <p:nvPr/>
        </p:nvSpPr>
        <p:spPr bwMode="auto">
          <a:xfrm>
            <a:off x="7239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7239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2" name="Rectangle 10"/>
          <p:cNvSpPr>
            <a:spLocks noChangeArrowheads="1"/>
          </p:cNvSpPr>
          <p:nvPr/>
        </p:nvSpPr>
        <p:spPr bwMode="auto">
          <a:xfrm>
            <a:off x="5105400" y="13716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1933" name="Text Box 11"/>
          <p:cNvSpPr txBox="1">
            <a:spLocks noChangeArrowheads="1"/>
          </p:cNvSpPr>
          <p:nvPr/>
        </p:nvSpPr>
        <p:spPr bwMode="auto">
          <a:xfrm>
            <a:off x="5105400" y="990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>
            <a:off x="5105400" y="167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>
            <a:off x="51054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51054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7" name="Text Box 15"/>
          <p:cNvSpPr txBox="1">
            <a:spLocks noChangeArrowheads="1"/>
          </p:cNvSpPr>
          <p:nvPr/>
        </p:nvSpPr>
        <p:spPr bwMode="auto">
          <a:xfrm>
            <a:off x="80010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 flipH="1" flipV="1">
            <a:off x="6324600" y="1600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9" name="Text Box 17"/>
          <p:cNvSpPr txBox="1">
            <a:spLocks noChangeArrowheads="1"/>
          </p:cNvSpPr>
          <p:nvPr/>
        </p:nvSpPr>
        <p:spPr bwMode="auto">
          <a:xfrm>
            <a:off x="4191000" y="137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name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born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5334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david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5029200" y="1981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2590800" y="14478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2590800" y="175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2590800" y="2057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895600" y="144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2971800" y="175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>
            <a:off x="3810000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50" name="Line 26"/>
          <p:cNvSpPr>
            <a:spLocks noChangeShapeType="1"/>
          </p:cNvSpPr>
          <p:nvPr/>
        </p:nvSpPr>
        <p:spPr bwMode="auto">
          <a:xfrm>
            <a:off x="2590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51" name="Text Box 28"/>
          <p:cNvSpPr txBox="1">
            <a:spLocks noChangeArrowheads="1"/>
          </p:cNvSpPr>
          <p:nvPr/>
        </p:nvSpPr>
        <p:spPr bwMode="auto">
          <a:xfrm>
            <a:off x="2819400" y="2057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Date d1 = new Date(1, 1, 2010);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Date d2;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Date d1 = new Date(1, 1, 1984);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Person p2 = new Person(“David”, d1);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יעבור קומפילציה?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Person(String n, Date d)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name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smtClean="0">
                <a:solidFill>
                  <a:schemeClr val="tx2"/>
                </a:solidFill>
              </a:rPr>
              <a:t>born = d;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endParaRPr lang="en-US" altLang="he-IL" smtClean="0"/>
          </a:p>
        </p:txBody>
      </p:sp>
      <p:sp>
        <p:nvSpPr>
          <p:cNvPr id="3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4997" name="Line 3"/>
          <p:cNvSpPr>
            <a:spLocks noChangeShapeType="1"/>
          </p:cNvSpPr>
          <p:nvPr/>
        </p:nvSpPr>
        <p:spPr bwMode="auto">
          <a:xfrm>
            <a:off x="8001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4998" name="Line 4"/>
          <p:cNvSpPr>
            <a:spLocks noChangeShapeType="1"/>
          </p:cNvSpPr>
          <p:nvPr/>
        </p:nvSpPr>
        <p:spPr bwMode="auto">
          <a:xfrm>
            <a:off x="7239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4999" name="Line 5"/>
          <p:cNvSpPr>
            <a:spLocks noChangeShapeType="1"/>
          </p:cNvSpPr>
          <p:nvPr/>
        </p:nvSpPr>
        <p:spPr bwMode="auto">
          <a:xfrm>
            <a:off x="72390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0" name="Line 6"/>
          <p:cNvSpPr>
            <a:spLocks noChangeShapeType="1"/>
          </p:cNvSpPr>
          <p:nvPr/>
        </p:nvSpPr>
        <p:spPr bwMode="auto">
          <a:xfrm>
            <a:off x="72390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1" name="Line 7"/>
          <p:cNvSpPr>
            <a:spLocks noChangeShapeType="1"/>
          </p:cNvSpPr>
          <p:nvPr/>
        </p:nvSpPr>
        <p:spPr bwMode="auto">
          <a:xfrm>
            <a:off x="72390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2" name="Line 8"/>
          <p:cNvSpPr>
            <a:spLocks noChangeShapeType="1"/>
          </p:cNvSpPr>
          <p:nvPr/>
        </p:nvSpPr>
        <p:spPr bwMode="auto">
          <a:xfrm>
            <a:off x="7239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3" name="Line 9"/>
          <p:cNvSpPr>
            <a:spLocks noChangeShapeType="1"/>
          </p:cNvSpPr>
          <p:nvPr/>
        </p:nvSpPr>
        <p:spPr bwMode="auto">
          <a:xfrm>
            <a:off x="7239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4" name="Rectangle 10"/>
          <p:cNvSpPr>
            <a:spLocks noChangeArrowheads="1"/>
          </p:cNvSpPr>
          <p:nvPr/>
        </p:nvSpPr>
        <p:spPr bwMode="auto">
          <a:xfrm>
            <a:off x="5105400" y="13716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5005" name="Text Box 11"/>
          <p:cNvSpPr txBox="1">
            <a:spLocks noChangeArrowheads="1"/>
          </p:cNvSpPr>
          <p:nvPr/>
        </p:nvSpPr>
        <p:spPr bwMode="auto">
          <a:xfrm>
            <a:off x="5105400" y="990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85006" name="Line 12"/>
          <p:cNvSpPr>
            <a:spLocks noChangeShapeType="1"/>
          </p:cNvSpPr>
          <p:nvPr/>
        </p:nvSpPr>
        <p:spPr bwMode="auto">
          <a:xfrm>
            <a:off x="5105400" y="167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7" name="Line 13"/>
          <p:cNvSpPr>
            <a:spLocks noChangeShapeType="1"/>
          </p:cNvSpPr>
          <p:nvPr/>
        </p:nvSpPr>
        <p:spPr bwMode="auto">
          <a:xfrm>
            <a:off x="51054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8" name="Line 14"/>
          <p:cNvSpPr>
            <a:spLocks noChangeShapeType="1"/>
          </p:cNvSpPr>
          <p:nvPr/>
        </p:nvSpPr>
        <p:spPr bwMode="auto">
          <a:xfrm>
            <a:off x="51054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09" name="Text Box 15"/>
          <p:cNvSpPr txBox="1">
            <a:spLocks noChangeArrowheads="1"/>
          </p:cNvSpPr>
          <p:nvPr/>
        </p:nvSpPr>
        <p:spPr bwMode="auto">
          <a:xfrm>
            <a:off x="80010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85010" name="Line 16"/>
          <p:cNvSpPr>
            <a:spLocks noChangeShapeType="1"/>
          </p:cNvSpPr>
          <p:nvPr/>
        </p:nvSpPr>
        <p:spPr bwMode="auto">
          <a:xfrm flipH="1" flipV="1">
            <a:off x="6324600" y="1600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11" name="Text Box 17"/>
          <p:cNvSpPr txBox="1">
            <a:spLocks noChangeArrowheads="1"/>
          </p:cNvSpPr>
          <p:nvPr/>
        </p:nvSpPr>
        <p:spPr bwMode="auto">
          <a:xfrm>
            <a:off x="4191000" y="137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name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5012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born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5013" name="Text Box 20"/>
          <p:cNvSpPr txBox="1">
            <a:spLocks noChangeArrowheads="1"/>
          </p:cNvSpPr>
          <p:nvPr/>
        </p:nvSpPr>
        <p:spPr bwMode="auto">
          <a:xfrm>
            <a:off x="5334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David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5029200" y="1981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FF0000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5105400" y="35052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029200" y="3124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51054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51054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54102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5486400" y="3810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78486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63246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685800" y="990600"/>
            <a:ext cx="23622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he-IL" sz="2800" dirty="0" smtClean="0">
                <a:solidFill>
                  <a:schemeClr val="tx2"/>
                </a:solidFill>
                <a:latin typeface="Arial" panose="020B0604020202020204" pitchFamily="34" charset="0"/>
              </a:rPr>
              <a:t>born </a:t>
            </a: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= d;</a:t>
            </a:r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7162800" y="2590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1000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78881" name="AutoShape 33"/>
          <p:cNvSpPr>
            <a:spLocks noChangeArrowheads="1"/>
          </p:cNvSpPr>
          <p:nvPr/>
        </p:nvSpPr>
        <p:spPr bwMode="auto">
          <a:xfrm>
            <a:off x="4495800" y="2133600"/>
            <a:ext cx="533400" cy="1828800"/>
          </a:xfrm>
          <a:prstGeom prst="curvedRightArrow">
            <a:avLst>
              <a:gd name="adj1" fmla="val 2032"/>
              <a:gd name="adj2" fmla="val 68571"/>
              <a:gd name="adj3" fmla="val 4881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5026" name="Line 26"/>
          <p:cNvSpPr>
            <a:spLocks noChangeShapeType="1"/>
          </p:cNvSpPr>
          <p:nvPr/>
        </p:nvSpPr>
        <p:spPr bwMode="auto">
          <a:xfrm>
            <a:off x="5105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27" name="Text Box 28"/>
          <p:cNvSpPr txBox="1">
            <a:spLocks noChangeArrowheads="1"/>
          </p:cNvSpPr>
          <p:nvPr/>
        </p:nvSpPr>
        <p:spPr bwMode="auto">
          <a:xfrm>
            <a:off x="5410200" y="4114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0" grpId="0"/>
      <p:bldP spid="78879" grpId="0" animBg="1"/>
      <p:bldP spid="788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6021" name="Line 3"/>
          <p:cNvSpPr>
            <a:spLocks noChangeShapeType="1"/>
          </p:cNvSpPr>
          <p:nvPr/>
        </p:nvSpPr>
        <p:spPr bwMode="auto">
          <a:xfrm>
            <a:off x="86106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78486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3" name="Line 5"/>
          <p:cNvSpPr>
            <a:spLocks noChangeShapeType="1"/>
          </p:cNvSpPr>
          <p:nvPr/>
        </p:nvSpPr>
        <p:spPr bwMode="auto">
          <a:xfrm>
            <a:off x="78486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>
            <a:off x="7848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5" name="Line 7"/>
          <p:cNvSpPr>
            <a:spLocks noChangeShapeType="1"/>
          </p:cNvSpPr>
          <p:nvPr/>
        </p:nvSpPr>
        <p:spPr bwMode="auto">
          <a:xfrm>
            <a:off x="78486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6" name="Line 8"/>
          <p:cNvSpPr>
            <a:spLocks noChangeShapeType="1"/>
          </p:cNvSpPr>
          <p:nvPr/>
        </p:nvSpPr>
        <p:spPr bwMode="auto">
          <a:xfrm>
            <a:off x="78486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7" name="Line 9"/>
          <p:cNvSpPr>
            <a:spLocks noChangeShapeType="1"/>
          </p:cNvSpPr>
          <p:nvPr/>
        </p:nvSpPr>
        <p:spPr bwMode="auto">
          <a:xfrm>
            <a:off x="7848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28" name="Rectangle 10"/>
          <p:cNvSpPr>
            <a:spLocks noChangeArrowheads="1"/>
          </p:cNvSpPr>
          <p:nvPr/>
        </p:nvSpPr>
        <p:spPr bwMode="auto">
          <a:xfrm>
            <a:off x="5715000" y="13716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6029" name="Text Box 11"/>
          <p:cNvSpPr txBox="1">
            <a:spLocks noChangeArrowheads="1"/>
          </p:cNvSpPr>
          <p:nvPr/>
        </p:nvSpPr>
        <p:spPr bwMode="auto">
          <a:xfrm>
            <a:off x="5715000" y="990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86030" name="Line 12"/>
          <p:cNvSpPr>
            <a:spLocks noChangeShapeType="1"/>
          </p:cNvSpPr>
          <p:nvPr/>
        </p:nvSpPr>
        <p:spPr bwMode="auto">
          <a:xfrm>
            <a:off x="5715000" y="167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31" name="Line 13"/>
          <p:cNvSpPr>
            <a:spLocks noChangeShapeType="1"/>
          </p:cNvSpPr>
          <p:nvPr/>
        </p:nvSpPr>
        <p:spPr bwMode="auto">
          <a:xfrm>
            <a:off x="57150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32" name="Line 14"/>
          <p:cNvSpPr>
            <a:spLocks noChangeShapeType="1"/>
          </p:cNvSpPr>
          <p:nvPr/>
        </p:nvSpPr>
        <p:spPr bwMode="auto">
          <a:xfrm>
            <a:off x="57150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33" name="Text Box 15"/>
          <p:cNvSpPr txBox="1">
            <a:spLocks noChangeArrowheads="1"/>
          </p:cNvSpPr>
          <p:nvPr/>
        </p:nvSpPr>
        <p:spPr bwMode="auto">
          <a:xfrm>
            <a:off x="86106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86034" name="Line 16"/>
          <p:cNvSpPr>
            <a:spLocks noChangeShapeType="1"/>
          </p:cNvSpPr>
          <p:nvPr/>
        </p:nvSpPr>
        <p:spPr bwMode="auto">
          <a:xfrm flipH="1" flipV="1">
            <a:off x="6934200" y="1600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35" name="Text Box 17"/>
          <p:cNvSpPr txBox="1">
            <a:spLocks noChangeArrowheads="1"/>
          </p:cNvSpPr>
          <p:nvPr/>
        </p:nvSpPr>
        <p:spPr bwMode="auto">
          <a:xfrm>
            <a:off x="4800600" y="137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name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69342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born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59436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638800" y="1981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FF0000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5715000" y="35052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5638800" y="3124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57150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57150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60198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6096000" y="3810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84582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H="1">
            <a:off x="69342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7772400" y="2590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1000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86048" name="AutoShape 32"/>
          <p:cNvSpPr>
            <a:spLocks noChangeArrowheads="1"/>
          </p:cNvSpPr>
          <p:nvPr/>
        </p:nvSpPr>
        <p:spPr bwMode="auto">
          <a:xfrm>
            <a:off x="5105400" y="2133600"/>
            <a:ext cx="533400" cy="1828800"/>
          </a:xfrm>
          <a:prstGeom prst="curvedRightArrow">
            <a:avLst>
              <a:gd name="adj1" fmla="val 2032"/>
              <a:gd name="adj2" fmla="val 68571"/>
              <a:gd name="adj3" fmla="val 4881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0" y="609600"/>
            <a:ext cx="4953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public static void </a:t>
            </a:r>
            <a:r>
              <a:rPr lang="en-US" altLang="he-IL" sz="2000" dirty="0" smtClean="0">
                <a:latin typeface="Arial" panose="020B0604020202020204" pitchFamily="34" charset="0"/>
              </a:rPr>
              <a:t>main(</a:t>
            </a:r>
            <a:r>
              <a:rPr lang="en-US" altLang="he-IL" sz="2000" dirty="0"/>
              <a:t>String[] </a:t>
            </a:r>
            <a:r>
              <a:rPr lang="en-US" altLang="he-IL" sz="2000" dirty="0" err="1"/>
              <a:t>args</a:t>
            </a:r>
            <a:r>
              <a:rPr lang="en-US" altLang="he-IL" sz="2000" dirty="0" smtClean="0">
                <a:latin typeface="Arial" panose="020B0604020202020204" pitchFamily="34" charset="0"/>
              </a:rPr>
              <a:t>)</a:t>
            </a:r>
            <a:endParaRPr lang="en-US" altLang="he-IL" sz="2000" dirty="0">
              <a:latin typeface="Arial" panose="020B0604020202020204" pitchFamily="34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  Date d1 = new Date(1, 1, 1984); 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  Person p2 = new Person(“David”, d1);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  </a:t>
            </a:r>
            <a:r>
              <a:rPr lang="en-US" altLang="he-IL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d1.setDay(8);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60198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6051" name="Line 26"/>
          <p:cNvSpPr>
            <a:spLocks noChangeShapeType="1"/>
          </p:cNvSpPr>
          <p:nvPr/>
        </p:nvSpPr>
        <p:spPr bwMode="auto">
          <a:xfrm>
            <a:off x="57150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6052" name="Text Box 28"/>
          <p:cNvSpPr txBox="1">
            <a:spLocks noChangeArrowheads="1"/>
          </p:cNvSpPr>
          <p:nvPr/>
        </p:nvSpPr>
        <p:spPr bwMode="auto">
          <a:xfrm>
            <a:off x="5943600" y="4114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9" grpId="0"/>
      <p:bldP spid="799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Person(String n, Date d)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name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smtClean="0">
                <a:solidFill>
                  <a:schemeClr val="tx2"/>
                </a:solidFill>
              </a:rPr>
              <a:t>born = new Date(d);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endParaRPr lang="en-US" altLang="he-IL" smtClean="0"/>
          </a:p>
        </p:txBody>
      </p:sp>
      <p:sp>
        <p:nvSpPr>
          <p:cNvPr id="4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 dirty="0"/>
          </a:p>
        </p:txBody>
      </p:sp>
      <p:sp>
        <p:nvSpPr>
          <p:cNvPr id="88069" name="Line 3"/>
          <p:cNvSpPr>
            <a:spLocks noChangeShapeType="1"/>
          </p:cNvSpPr>
          <p:nvPr/>
        </p:nvSpPr>
        <p:spPr bwMode="auto">
          <a:xfrm>
            <a:off x="8001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7239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1" name="Line 5"/>
          <p:cNvSpPr>
            <a:spLocks noChangeShapeType="1"/>
          </p:cNvSpPr>
          <p:nvPr/>
        </p:nvSpPr>
        <p:spPr bwMode="auto">
          <a:xfrm>
            <a:off x="72390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2" name="Line 6"/>
          <p:cNvSpPr>
            <a:spLocks noChangeShapeType="1"/>
          </p:cNvSpPr>
          <p:nvPr/>
        </p:nvSpPr>
        <p:spPr bwMode="auto">
          <a:xfrm>
            <a:off x="72390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3" name="Line 7"/>
          <p:cNvSpPr>
            <a:spLocks noChangeShapeType="1"/>
          </p:cNvSpPr>
          <p:nvPr/>
        </p:nvSpPr>
        <p:spPr bwMode="auto">
          <a:xfrm>
            <a:off x="72390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4" name="Line 8"/>
          <p:cNvSpPr>
            <a:spLocks noChangeShapeType="1"/>
          </p:cNvSpPr>
          <p:nvPr/>
        </p:nvSpPr>
        <p:spPr bwMode="auto">
          <a:xfrm>
            <a:off x="7239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5" name="Line 9"/>
          <p:cNvSpPr>
            <a:spLocks noChangeShapeType="1"/>
          </p:cNvSpPr>
          <p:nvPr/>
        </p:nvSpPr>
        <p:spPr bwMode="auto">
          <a:xfrm>
            <a:off x="7239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6" name="Rectangle 10"/>
          <p:cNvSpPr>
            <a:spLocks noChangeArrowheads="1"/>
          </p:cNvSpPr>
          <p:nvPr/>
        </p:nvSpPr>
        <p:spPr bwMode="auto">
          <a:xfrm>
            <a:off x="5105400" y="13716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8077" name="Text Box 11"/>
          <p:cNvSpPr txBox="1">
            <a:spLocks noChangeArrowheads="1"/>
          </p:cNvSpPr>
          <p:nvPr/>
        </p:nvSpPr>
        <p:spPr bwMode="auto">
          <a:xfrm>
            <a:off x="5105400" y="990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88078" name="Line 12"/>
          <p:cNvSpPr>
            <a:spLocks noChangeShapeType="1"/>
          </p:cNvSpPr>
          <p:nvPr/>
        </p:nvSpPr>
        <p:spPr bwMode="auto">
          <a:xfrm>
            <a:off x="5105400" y="167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79" name="Line 13"/>
          <p:cNvSpPr>
            <a:spLocks noChangeShapeType="1"/>
          </p:cNvSpPr>
          <p:nvPr/>
        </p:nvSpPr>
        <p:spPr bwMode="auto">
          <a:xfrm>
            <a:off x="51054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80" name="Line 14"/>
          <p:cNvSpPr>
            <a:spLocks noChangeShapeType="1"/>
          </p:cNvSpPr>
          <p:nvPr/>
        </p:nvSpPr>
        <p:spPr bwMode="auto">
          <a:xfrm>
            <a:off x="51054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81" name="Text Box 15"/>
          <p:cNvSpPr txBox="1">
            <a:spLocks noChangeArrowheads="1"/>
          </p:cNvSpPr>
          <p:nvPr/>
        </p:nvSpPr>
        <p:spPr bwMode="auto">
          <a:xfrm>
            <a:off x="80010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88082" name="Line 16"/>
          <p:cNvSpPr>
            <a:spLocks noChangeShapeType="1"/>
          </p:cNvSpPr>
          <p:nvPr/>
        </p:nvSpPr>
        <p:spPr bwMode="auto">
          <a:xfrm flipH="1" flipV="1">
            <a:off x="6324600" y="1600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83" name="Text Box 17"/>
          <p:cNvSpPr txBox="1">
            <a:spLocks noChangeArrowheads="1"/>
          </p:cNvSpPr>
          <p:nvPr/>
        </p:nvSpPr>
        <p:spPr bwMode="auto">
          <a:xfrm>
            <a:off x="4191000" y="137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_name</a:t>
            </a:r>
          </a:p>
        </p:txBody>
      </p:sp>
      <p:sp>
        <p:nvSpPr>
          <p:cNvPr id="8808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born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88085" name="Text Box 20"/>
          <p:cNvSpPr txBox="1">
            <a:spLocks noChangeArrowheads="1"/>
          </p:cNvSpPr>
          <p:nvPr/>
        </p:nvSpPr>
        <p:spPr bwMode="auto">
          <a:xfrm>
            <a:off x="5334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David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5029200" y="1981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FF0000"/>
                </a:solidFill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5105400" y="35052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5029200" y="3124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51054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51054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54102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5486400" y="3810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78486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H="1">
            <a:off x="63246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381000" y="609600"/>
            <a:ext cx="38100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 dirty="0" smtClean="0">
                <a:solidFill>
                  <a:schemeClr val="tx2"/>
                </a:solidFill>
                <a:latin typeface="Arial" panose="020B0604020202020204" pitchFamily="34" charset="0"/>
              </a:rPr>
              <a:t>born</a:t>
            </a: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= new Date(d);</a:t>
            </a: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7162800" y="2590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1000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 flipH="1">
            <a:off x="3505200" y="21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98" name="Line 26"/>
          <p:cNvSpPr>
            <a:spLocks noChangeShapeType="1"/>
          </p:cNvSpPr>
          <p:nvPr/>
        </p:nvSpPr>
        <p:spPr bwMode="auto">
          <a:xfrm>
            <a:off x="5105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8099" name="Text Box 28"/>
          <p:cNvSpPr txBox="1">
            <a:spLocks noChangeArrowheads="1"/>
          </p:cNvSpPr>
          <p:nvPr/>
        </p:nvSpPr>
        <p:spPr bwMode="auto">
          <a:xfrm>
            <a:off x="5410200" y="4114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2286000" y="18288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2209800" y="1447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22860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2286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2590800" y="1828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667000" y="2133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22860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590800" y="2438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/>
      <p:bldP spid="81951" grpId="0" animBg="1"/>
      <p:bldP spid="45" grpId="0" animBg="1"/>
      <p:bldP spid="46" grpId="0"/>
      <p:bldP spid="49" grpId="0"/>
      <p:bldP spid="50" grpId="0"/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Date d1 = new Date(1, 1, 1984);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Person p2 = new Person(“David”, d1);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</a:t>
            </a:r>
            <a:r>
              <a:rPr lang="en-US" altLang="he-IL" dirty="0" smtClean="0">
                <a:solidFill>
                  <a:schemeClr val="tx2"/>
                </a:solidFill>
              </a:rPr>
              <a:t>Date d2 = p2.getBorn();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String name;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Date born;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Date </a:t>
            </a:r>
            <a:r>
              <a:rPr lang="en-US" altLang="he-IL" dirty="0" err="1" smtClean="0"/>
              <a:t>getBorn</a:t>
            </a:r>
            <a:r>
              <a:rPr lang="en-US" altLang="he-IL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return born;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endParaRPr lang="en-US" altLang="he-IL" smtClean="0"/>
          </a:p>
        </p:txBody>
      </p:sp>
      <p:sp>
        <p:nvSpPr>
          <p:cNvPr id="3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1141" name="Line 3"/>
          <p:cNvSpPr>
            <a:spLocks noChangeShapeType="1"/>
          </p:cNvSpPr>
          <p:nvPr/>
        </p:nvSpPr>
        <p:spPr bwMode="auto">
          <a:xfrm>
            <a:off x="8001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7239000" y="1219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3" name="Line 5"/>
          <p:cNvSpPr>
            <a:spLocks noChangeShapeType="1"/>
          </p:cNvSpPr>
          <p:nvPr/>
        </p:nvSpPr>
        <p:spPr bwMode="auto">
          <a:xfrm>
            <a:off x="72390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4" name="Line 6"/>
          <p:cNvSpPr>
            <a:spLocks noChangeShapeType="1"/>
          </p:cNvSpPr>
          <p:nvPr/>
        </p:nvSpPr>
        <p:spPr bwMode="auto">
          <a:xfrm>
            <a:off x="72390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5" name="Line 7"/>
          <p:cNvSpPr>
            <a:spLocks noChangeShapeType="1"/>
          </p:cNvSpPr>
          <p:nvPr/>
        </p:nvSpPr>
        <p:spPr bwMode="auto">
          <a:xfrm>
            <a:off x="72390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6" name="Line 8"/>
          <p:cNvSpPr>
            <a:spLocks noChangeShapeType="1"/>
          </p:cNvSpPr>
          <p:nvPr/>
        </p:nvSpPr>
        <p:spPr bwMode="auto">
          <a:xfrm>
            <a:off x="7239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7" name="Line 9"/>
          <p:cNvSpPr>
            <a:spLocks noChangeShapeType="1"/>
          </p:cNvSpPr>
          <p:nvPr/>
        </p:nvSpPr>
        <p:spPr bwMode="auto">
          <a:xfrm>
            <a:off x="7239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48" name="Rectangle 10"/>
          <p:cNvSpPr>
            <a:spLocks noChangeArrowheads="1"/>
          </p:cNvSpPr>
          <p:nvPr/>
        </p:nvSpPr>
        <p:spPr bwMode="auto">
          <a:xfrm>
            <a:off x="5105400" y="13716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91149" name="Text Box 11"/>
          <p:cNvSpPr txBox="1">
            <a:spLocks noChangeArrowheads="1"/>
          </p:cNvSpPr>
          <p:nvPr/>
        </p:nvSpPr>
        <p:spPr bwMode="auto">
          <a:xfrm>
            <a:off x="5105400" y="990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91150" name="Line 12"/>
          <p:cNvSpPr>
            <a:spLocks noChangeShapeType="1"/>
          </p:cNvSpPr>
          <p:nvPr/>
        </p:nvSpPr>
        <p:spPr bwMode="auto">
          <a:xfrm>
            <a:off x="5105400" y="167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51" name="Line 13"/>
          <p:cNvSpPr>
            <a:spLocks noChangeShapeType="1"/>
          </p:cNvSpPr>
          <p:nvPr/>
        </p:nvSpPr>
        <p:spPr bwMode="auto">
          <a:xfrm>
            <a:off x="51054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52" name="Line 14"/>
          <p:cNvSpPr>
            <a:spLocks noChangeShapeType="1"/>
          </p:cNvSpPr>
          <p:nvPr/>
        </p:nvSpPr>
        <p:spPr bwMode="auto">
          <a:xfrm>
            <a:off x="51054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53" name="Text Box 15"/>
          <p:cNvSpPr txBox="1">
            <a:spLocks noChangeArrowheads="1"/>
          </p:cNvSpPr>
          <p:nvPr/>
        </p:nvSpPr>
        <p:spPr bwMode="auto">
          <a:xfrm>
            <a:off x="80010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1154" name="Line 16"/>
          <p:cNvSpPr>
            <a:spLocks noChangeShapeType="1"/>
          </p:cNvSpPr>
          <p:nvPr/>
        </p:nvSpPr>
        <p:spPr bwMode="auto">
          <a:xfrm flipH="1" flipV="1">
            <a:off x="6324600" y="1600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55" name="Text Box 17"/>
          <p:cNvSpPr txBox="1">
            <a:spLocks noChangeArrowheads="1"/>
          </p:cNvSpPr>
          <p:nvPr/>
        </p:nvSpPr>
        <p:spPr bwMode="auto">
          <a:xfrm>
            <a:off x="4191000" y="137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name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91156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 dirty="0" smtClean="0">
                <a:latin typeface="Arial" panose="020B0604020202020204" pitchFamily="34" charset="0"/>
              </a:rPr>
              <a:t>born</a:t>
            </a:r>
            <a:endParaRPr lang="en-US" altLang="he-IL" sz="1800" dirty="0">
              <a:latin typeface="Arial" panose="020B0604020202020204" pitchFamily="34" charset="0"/>
            </a:endParaRPr>
          </a:p>
        </p:txBody>
      </p:sp>
      <p:sp>
        <p:nvSpPr>
          <p:cNvPr id="91157" name="Text Box 20"/>
          <p:cNvSpPr txBox="1">
            <a:spLocks noChangeArrowheads="1"/>
          </p:cNvSpPr>
          <p:nvPr/>
        </p:nvSpPr>
        <p:spPr bwMode="auto">
          <a:xfrm>
            <a:off x="5334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David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5029200" y="1981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33400" y="609600"/>
            <a:ext cx="35052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    return </a:t>
            </a:r>
            <a:r>
              <a:rPr lang="en-US" altLang="he-IL" sz="2800" dirty="0" smtClean="0">
                <a:solidFill>
                  <a:schemeClr val="tx2"/>
                </a:solidFill>
                <a:latin typeface="Arial" panose="020B0604020202020204" pitchFamily="34" charset="0"/>
              </a:rPr>
              <a:t>born</a:t>
            </a: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7162800" y="2590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solidFill>
                  <a:srgbClr val="FF0000"/>
                </a:solidFill>
                <a:latin typeface="Arial" panose="020B0604020202020204" pitchFamily="34" charset="0"/>
              </a:rPr>
              <a:t>2000</a:t>
            </a:r>
            <a:endParaRPr lang="en-US" altLang="he-IL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2209800" y="17526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2133600" y="1371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2209800" y="2057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2209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2514600" y="1752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2590800" y="205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 flipH="1">
            <a:off x="3505200" y="21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 flipH="1" flipV="1">
            <a:off x="3429000" y="2514600"/>
            <a:ext cx="3810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70" name="Line 29"/>
          <p:cNvSpPr>
            <a:spLocks noChangeShapeType="1"/>
          </p:cNvSpPr>
          <p:nvPr/>
        </p:nvSpPr>
        <p:spPr bwMode="auto">
          <a:xfrm>
            <a:off x="2209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1171" name="Text Box 31"/>
          <p:cNvSpPr txBox="1">
            <a:spLocks noChangeArrowheads="1"/>
          </p:cNvSpPr>
          <p:nvPr/>
        </p:nvSpPr>
        <p:spPr bwMode="auto">
          <a:xfrm>
            <a:off x="2514600" y="2362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 animBg="1"/>
      <p:bldP spid="850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String name;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private Date born;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Date </a:t>
            </a:r>
            <a:r>
              <a:rPr lang="en-US" altLang="he-IL" dirty="0" err="1" smtClean="0"/>
              <a:t>getBorn</a:t>
            </a:r>
            <a:r>
              <a:rPr lang="en-US" altLang="he-IL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return new Date(born);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349" name="Line 3"/>
          <p:cNvSpPr>
            <a:spLocks noChangeShapeType="1"/>
          </p:cNvSpPr>
          <p:nvPr/>
        </p:nvSpPr>
        <p:spPr bwMode="auto">
          <a:xfrm>
            <a:off x="73152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>
            <a:off x="81534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7315200" y="152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73152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7315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7315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>
            <a:off x="7315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81534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81534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5181600" y="1295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57359" name="Text Box 13"/>
          <p:cNvSpPr txBox="1">
            <a:spLocks noChangeArrowheads="1"/>
          </p:cNvSpPr>
          <p:nvPr/>
        </p:nvSpPr>
        <p:spPr bwMode="auto">
          <a:xfrm>
            <a:off x="5334000" y="914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51816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>
            <a:off x="5181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5257800" y="1295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5257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 flipH="1" flipV="1">
            <a:off x="6324600" y="144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5" name="Text Box 19"/>
          <p:cNvSpPr txBox="1">
            <a:spLocks noChangeArrowheads="1"/>
          </p:cNvSpPr>
          <p:nvPr/>
        </p:nvSpPr>
        <p:spPr bwMode="auto">
          <a:xfrm>
            <a:off x="7239000" y="152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7366" name="Text Box 20"/>
          <p:cNvSpPr txBox="1">
            <a:spLocks noChangeArrowheads="1"/>
          </p:cNvSpPr>
          <p:nvPr/>
        </p:nvSpPr>
        <p:spPr bwMode="auto">
          <a:xfrm>
            <a:off x="6096000" y="1066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7367" name="Text Box 21"/>
          <p:cNvSpPr txBox="1">
            <a:spLocks noChangeArrowheads="1"/>
          </p:cNvSpPr>
          <p:nvPr/>
        </p:nvSpPr>
        <p:spPr bwMode="auto">
          <a:xfrm>
            <a:off x="7467600" y="236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762000" y="762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7369" name="Text Box 23"/>
          <p:cNvSpPr txBox="1">
            <a:spLocks noChangeArrowheads="1"/>
          </p:cNvSpPr>
          <p:nvPr/>
        </p:nvSpPr>
        <p:spPr bwMode="auto">
          <a:xfrm>
            <a:off x="533400" y="914400"/>
            <a:ext cx="4953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public static void main()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Date d1 = new Date(1, 1, 2010);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Date d2;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 dirty="0">
              <a:latin typeface="Arial" panose="020B0604020202020204" pitchFamily="34" charset="0"/>
            </a:endParaRPr>
          </a:p>
        </p:txBody>
      </p:sp>
      <p:sp>
        <p:nvSpPr>
          <p:cNvPr id="57370" name="Text Box 17"/>
          <p:cNvSpPr txBox="1">
            <a:spLocks noChangeArrowheads="1"/>
          </p:cNvSpPr>
          <p:nvPr/>
        </p:nvSpPr>
        <p:spPr bwMode="auto">
          <a:xfrm>
            <a:off x="5334000" y="1905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2010</a:t>
            </a:r>
            <a:endParaRPr lang="en-US" altLang="he-IL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Date d1 = new Date(1, 1, 1984);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Person p2 = new Person(“David”, d1);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	  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(p2);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810000" y="4572000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>
                <a:solidFill>
                  <a:schemeClr val="tx2"/>
                </a:solidFill>
                <a:latin typeface="Arial" panose="020B0604020202020204" pitchFamily="34" charset="0"/>
              </a:rPr>
              <a:t>“David was born at 1.1.1984”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ידפיס את הדרוש?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public class Person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private String name;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private Date born;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public String </a:t>
            </a:r>
            <a:r>
              <a:rPr lang="en-US" altLang="he-IL" sz="2800" dirty="0" err="1" smtClean="0"/>
              <a:t>toString</a:t>
            </a:r>
            <a:r>
              <a:rPr lang="en-US" altLang="he-IL" sz="28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return name + “was born at: “ + </a:t>
            </a:r>
            <a:r>
              <a:rPr lang="en-US" altLang="he-IL" sz="2800" dirty="0" err="1" smtClean="0"/>
              <a:t>born.toString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public static void </a:t>
            </a:r>
            <a:r>
              <a:rPr lang="en-US" altLang="he-IL" dirty="0"/>
              <a:t>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Person p1 = new Person(“David”, 1, 1, 1984);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	  </a:t>
            </a:r>
            <a:r>
              <a:rPr lang="en-US" altLang="he-IL" dirty="0" smtClean="0"/>
              <a:t>Person p2 = new Person(“Moshe”, 1,1, 1985);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	  </a:t>
            </a:r>
            <a:r>
              <a:rPr lang="en-US" altLang="he-IL" dirty="0" smtClean="0">
                <a:solidFill>
                  <a:schemeClr val="tx2"/>
                </a:solidFill>
              </a:rPr>
              <a:t>if(p1.before(p2))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		</a:t>
            </a:r>
            <a:r>
              <a:rPr lang="en-US" altLang="he-IL" dirty="0" err="1" smtClean="0">
                <a:solidFill>
                  <a:schemeClr val="tx2"/>
                </a:solidFill>
              </a:rPr>
              <a:t>System.out.println</a:t>
            </a:r>
            <a:r>
              <a:rPr lang="en-US" altLang="he-IL" dirty="0" smtClean="0">
                <a:solidFill>
                  <a:schemeClr val="tx2"/>
                </a:solidFill>
              </a:rPr>
              <a:t>(p1);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6858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צריך לכתוב במחלקה כדי שהקוד יעבור קומפילציה?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before(Person p)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if(</a:t>
            </a:r>
            <a:r>
              <a:rPr lang="en-US" altLang="he-IL" dirty="0" err="1" smtClean="0"/>
              <a:t>born.getYear</a:t>
            </a:r>
            <a:r>
              <a:rPr lang="en-US" altLang="he-IL" dirty="0" smtClean="0"/>
              <a:t>() &lt; </a:t>
            </a:r>
            <a:r>
              <a:rPr lang="en-US" altLang="he-IL" dirty="0" err="1" smtClean="0"/>
              <a:t>p.born.getYear</a:t>
            </a:r>
            <a:r>
              <a:rPr lang="en-US" altLang="he-IL" dirty="0" smtClean="0"/>
              <a:t>())	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	return true;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…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Person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private String name;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private Date born;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before(Person p)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if(</a:t>
            </a:r>
            <a:r>
              <a:rPr lang="en-US" altLang="he-IL" dirty="0" err="1" smtClean="0"/>
              <a:t>born.getYear</a:t>
            </a:r>
            <a:r>
              <a:rPr lang="en-US" altLang="he-IL" dirty="0" smtClean="0"/>
              <a:t>() &lt; </a:t>
            </a:r>
            <a:r>
              <a:rPr lang="en-US" altLang="he-IL" dirty="0" err="1" smtClean="0"/>
              <a:t>p.born.getYear</a:t>
            </a:r>
            <a:r>
              <a:rPr lang="en-US" altLang="he-IL" dirty="0" smtClean="0"/>
              <a:t>())	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	return true;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…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3962400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return </a:t>
            </a:r>
            <a:r>
              <a:rPr lang="en-US" altLang="he-IL" sz="28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born.before</a:t>
            </a:r>
            <a:r>
              <a:rPr lang="en-US" altLang="he-IL" sz="2800" dirty="0" smtClean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he-IL" sz="28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p.born</a:t>
            </a:r>
            <a:r>
              <a:rPr lang="en-US" altLang="he-IL" sz="2800" dirty="0">
                <a:solidFill>
                  <a:schemeClr val="tx2"/>
                </a:solidFill>
                <a:latin typeface="Arial" panose="020B0604020202020204" pitchFamily="34" charset="0"/>
              </a:rPr>
              <a:t>);</a:t>
            </a:r>
            <a:endParaRPr lang="he-IL" altLang="he-IL" sz="2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endParaRPr lang="en-US" altLang="he-IL" smtClean="0"/>
          </a:p>
        </p:txBody>
      </p:sp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73152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81534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>
            <a:off x="7315200" y="152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73152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7315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7315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7315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0" name="Text Box 10"/>
          <p:cNvSpPr txBox="1">
            <a:spLocks noChangeArrowheads="1"/>
          </p:cNvSpPr>
          <p:nvPr/>
        </p:nvSpPr>
        <p:spPr bwMode="auto">
          <a:xfrm>
            <a:off x="81534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58381" name="Text Box 11"/>
          <p:cNvSpPr txBox="1">
            <a:spLocks noChangeArrowheads="1"/>
          </p:cNvSpPr>
          <p:nvPr/>
        </p:nvSpPr>
        <p:spPr bwMode="auto">
          <a:xfrm>
            <a:off x="81534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58382" name="Rectangle 12"/>
          <p:cNvSpPr>
            <a:spLocks noChangeArrowheads="1"/>
          </p:cNvSpPr>
          <p:nvPr/>
        </p:nvSpPr>
        <p:spPr bwMode="auto">
          <a:xfrm>
            <a:off x="5181600" y="1295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58383" name="Text Box 13"/>
          <p:cNvSpPr txBox="1">
            <a:spLocks noChangeArrowheads="1"/>
          </p:cNvSpPr>
          <p:nvPr/>
        </p:nvSpPr>
        <p:spPr bwMode="auto">
          <a:xfrm>
            <a:off x="5334000" y="914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51816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5181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5257800" y="1295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5257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 flipH="1" flipV="1">
            <a:off x="6324600" y="144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9" name="Text Box 19"/>
          <p:cNvSpPr txBox="1">
            <a:spLocks noChangeArrowheads="1"/>
          </p:cNvSpPr>
          <p:nvPr/>
        </p:nvSpPr>
        <p:spPr bwMode="auto">
          <a:xfrm>
            <a:off x="7239000" y="152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8390" name="Text Box 20"/>
          <p:cNvSpPr txBox="1">
            <a:spLocks noChangeArrowheads="1"/>
          </p:cNvSpPr>
          <p:nvPr/>
        </p:nvSpPr>
        <p:spPr bwMode="auto">
          <a:xfrm>
            <a:off x="6096000" y="1066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8391" name="Text Box 21"/>
          <p:cNvSpPr txBox="1">
            <a:spLocks noChangeArrowheads="1"/>
          </p:cNvSpPr>
          <p:nvPr/>
        </p:nvSpPr>
        <p:spPr bwMode="auto">
          <a:xfrm>
            <a:off x="7467600" y="236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58392" name="Text Box 22"/>
          <p:cNvSpPr txBox="1">
            <a:spLocks noChangeArrowheads="1"/>
          </p:cNvSpPr>
          <p:nvPr/>
        </p:nvSpPr>
        <p:spPr bwMode="auto">
          <a:xfrm>
            <a:off x="762000" y="762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8393" name="Text Box 23"/>
          <p:cNvSpPr txBox="1">
            <a:spLocks noChangeArrowheads="1"/>
          </p:cNvSpPr>
          <p:nvPr/>
        </p:nvSpPr>
        <p:spPr bwMode="auto">
          <a:xfrm>
            <a:off x="533400" y="914400"/>
            <a:ext cx="495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public static void main()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d1 = new Date(1, 1, 2010);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d2;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</a:t>
            </a: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d2 = d1;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>
              <a:latin typeface="Arial" panose="020B0604020202020204" pitchFamily="34" charset="0"/>
            </a:endParaRPr>
          </a:p>
        </p:txBody>
      </p:sp>
      <p:sp>
        <p:nvSpPr>
          <p:cNvPr id="58394" name="Text Box 17"/>
          <p:cNvSpPr txBox="1">
            <a:spLocks noChangeArrowheads="1"/>
          </p:cNvSpPr>
          <p:nvPr/>
        </p:nvSpPr>
        <p:spPr bwMode="auto">
          <a:xfrm>
            <a:off x="5334000" y="1905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2010</a:t>
            </a:r>
            <a:endParaRPr lang="en-US" altLang="he-IL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9397" name="Line 3"/>
          <p:cNvSpPr>
            <a:spLocks noChangeShapeType="1"/>
          </p:cNvSpPr>
          <p:nvPr/>
        </p:nvSpPr>
        <p:spPr bwMode="auto">
          <a:xfrm>
            <a:off x="73152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81534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7315200" y="152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73152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7315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7315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7315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4" name="Text Box 10"/>
          <p:cNvSpPr txBox="1">
            <a:spLocks noChangeArrowheads="1"/>
          </p:cNvSpPr>
          <p:nvPr/>
        </p:nvSpPr>
        <p:spPr bwMode="auto">
          <a:xfrm>
            <a:off x="81534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81534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5181600" y="1295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59407" name="Text Box 13"/>
          <p:cNvSpPr txBox="1">
            <a:spLocks noChangeArrowheads="1"/>
          </p:cNvSpPr>
          <p:nvPr/>
        </p:nvSpPr>
        <p:spPr bwMode="auto">
          <a:xfrm>
            <a:off x="5334000" y="914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>
            <a:off x="51816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>
            <a:off x="5181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5257800" y="1295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5257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H="1" flipV="1">
            <a:off x="6324600" y="144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7239000" y="152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9414" name="Text Box 20"/>
          <p:cNvSpPr txBox="1">
            <a:spLocks noChangeArrowheads="1"/>
          </p:cNvSpPr>
          <p:nvPr/>
        </p:nvSpPr>
        <p:spPr bwMode="auto">
          <a:xfrm>
            <a:off x="6096000" y="1066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7367" name="Text Box 21"/>
          <p:cNvSpPr txBox="1">
            <a:spLocks noChangeArrowheads="1"/>
          </p:cNvSpPr>
          <p:nvPr/>
        </p:nvSpPr>
        <p:spPr bwMode="auto">
          <a:xfrm>
            <a:off x="7391400" y="2362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762000" y="762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533400" y="914400"/>
            <a:ext cx="495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public static void main()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d1 = new Date(1, 1, 2010);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Date d2;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  </a:t>
            </a:r>
            <a:r>
              <a:rPr lang="en-US" altLang="he-IL" sz="2400">
                <a:solidFill>
                  <a:schemeClr val="tx2"/>
                </a:solidFill>
                <a:latin typeface="Arial" panose="020B0604020202020204" pitchFamily="34" charset="0"/>
              </a:rPr>
              <a:t>d2 = d1;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 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>
              <a:latin typeface="Arial" panose="020B0604020202020204" pitchFamily="34" charset="0"/>
            </a:endParaRPr>
          </a:p>
        </p:txBody>
      </p:sp>
      <p:sp>
        <p:nvSpPr>
          <p:cNvPr id="59418" name="Text Box 17"/>
          <p:cNvSpPr txBox="1">
            <a:spLocks noChangeArrowheads="1"/>
          </p:cNvSpPr>
          <p:nvPr/>
        </p:nvSpPr>
        <p:spPr bwMode="auto">
          <a:xfrm>
            <a:off x="5334000" y="1905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2010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cxnSp>
        <p:nvCxnSpPr>
          <p:cNvPr id="29" name="מחבר חץ ישר 28"/>
          <p:cNvCxnSpPr>
            <a:endCxn id="59412" idx="1"/>
          </p:cNvCxnSpPr>
          <p:nvPr/>
        </p:nvCxnSpPr>
        <p:spPr>
          <a:xfrm rot="16200000" flipV="1">
            <a:off x="6324600" y="1447800"/>
            <a:ext cx="9906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800600" y="30480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 dirty="0">
                <a:solidFill>
                  <a:schemeClr val="accent1"/>
                </a:solidFill>
                <a:latin typeface="Arial" panose="020B0604020202020204" pitchFamily="34" charset="0"/>
              </a:rPr>
              <a:t>Aliasing</a:t>
            </a:r>
            <a:endParaRPr lang="he-IL" altLang="he-IL" sz="28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05000" y="3670300"/>
            <a:ext cx="441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 sz="28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שניים או יותר מצביעים שמצביעים לאובייקט אחד</a:t>
            </a:r>
            <a:endParaRPr lang="he-IL" altLang="he-IL" sz="28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  <p:bldP spid="31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endParaRPr lang="en-US" altLang="he-IL" smtClean="0"/>
          </a:p>
        </p:txBody>
      </p:sp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73152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2" name="Line 4"/>
          <p:cNvSpPr>
            <a:spLocks noChangeShapeType="1"/>
          </p:cNvSpPr>
          <p:nvPr/>
        </p:nvSpPr>
        <p:spPr bwMode="auto">
          <a:xfrm>
            <a:off x="8153400" y="1066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>
            <a:off x="7315200" y="152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4" name="Line 6"/>
          <p:cNvSpPr>
            <a:spLocks noChangeShapeType="1"/>
          </p:cNvSpPr>
          <p:nvPr/>
        </p:nvSpPr>
        <p:spPr bwMode="auto">
          <a:xfrm>
            <a:off x="73152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5" name="Line 7"/>
          <p:cNvSpPr>
            <a:spLocks noChangeShapeType="1"/>
          </p:cNvSpPr>
          <p:nvPr/>
        </p:nvSpPr>
        <p:spPr bwMode="auto">
          <a:xfrm>
            <a:off x="7315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6" name="Line 8"/>
          <p:cNvSpPr>
            <a:spLocks noChangeShapeType="1"/>
          </p:cNvSpPr>
          <p:nvPr/>
        </p:nvSpPr>
        <p:spPr bwMode="auto">
          <a:xfrm>
            <a:off x="7315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7315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28" name="Text Box 10"/>
          <p:cNvSpPr txBox="1">
            <a:spLocks noChangeArrowheads="1"/>
          </p:cNvSpPr>
          <p:nvPr/>
        </p:nvSpPr>
        <p:spPr bwMode="auto">
          <a:xfrm>
            <a:off x="8153400" y="1524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60429" name="Text Box 11"/>
          <p:cNvSpPr txBox="1">
            <a:spLocks noChangeArrowheads="1"/>
          </p:cNvSpPr>
          <p:nvPr/>
        </p:nvSpPr>
        <p:spPr bwMode="auto">
          <a:xfrm>
            <a:off x="81534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60430" name="Rectangle 12"/>
          <p:cNvSpPr>
            <a:spLocks noChangeArrowheads="1"/>
          </p:cNvSpPr>
          <p:nvPr/>
        </p:nvSpPr>
        <p:spPr bwMode="auto">
          <a:xfrm>
            <a:off x="5181600" y="1295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60431" name="Text Box 13"/>
          <p:cNvSpPr txBox="1">
            <a:spLocks noChangeArrowheads="1"/>
          </p:cNvSpPr>
          <p:nvPr/>
        </p:nvSpPr>
        <p:spPr bwMode="auto">
          <a:xfrm>
            <a:off x="5334000" y="914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51816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>
            <a:off x="5181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5562600" y="129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435" name="Text Box 17"/>
          <p:cNvSpPr txBox="1">
            <a:spLocks noChangeArrowheads="1"/>
          </p:cNvSpPr>
          <p:nvPr/>
        </p:nvSpPr>
        <p:spPr bwMode="auto">
          <a:xfrm>
            <a:off x="5257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1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 flipH="1" flipV="1">
            <a:off x="6324600" y="144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437" name="Text Box 19"/>
          <p:cNvSpPr txBox="1">
            <a:spLocks noChangeArrowheads="1"/>
          </p:cNvSpPr>
          <p:nvPr/>
        </p:nvSpPr>
        <p:spPr bwMode="auto">
          <a:xfrm>
            <a:off x="7239000" y="152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60438" name="Text Box 20"/>
          <p:cNvSpPr txBox="1">
            <a:spLocks noChangeArrowheads="1"/>
          </p:cNvSpPr>
          <p:nvPr/>
        </p:nvSpPr>
        <p:spPr bwMode="auto">
          <a:xfrm>
            <a:off x="6096000" y="1066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60439" name="Text Box 21"/>
          <p:cNvSpPr txBox="1">
            <a:spLocks noChangeArrowheads="1"/>
          </p:cNvSpPr>
          <p:nvPr/>
        </p:nvSpPr>
        <p:spPr bwMode="auto">
          <a:xfrm>
            <a:off x="7391400" y="2362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60440" name="Text Box 22"/>
          <p:cNvSpPr txBox="1">
            <a:spLocks noChangeArrowheads="1"/>
          </p:cNvSpPr>
          <p:nvPr/>
        </p:nvSpPr>
        <p:spPr bwMode="auto">
          <a:xfrm>
            <a:off x="762000" y="762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1800">
              <a:latin typeface="Arial" panose="020B0604020202020204" pitchFamily="34" charset="0"/>
            </a:endParaRPr>
          </a:p>
        </p:txBody>
      </p:sp>
      <p:sp>
        <p:nvSpPr>
          <p:cNvPr id="57369" name="Text Box 23"/>
          <p:cNvSpPr txBox="1">
            <a:spLocks noChangeArrowheads="1"/>
          </p:cNvSpPr>
          <p:nvPr/>
        </p:nvSpPr>
        <p:spPr bwMode="auto">
          <a:xfrm>
            <a:off x="533400" y="914400"/>
            <a:ext cx="4953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public class Tester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public static void </a:t>
            </a:r>
            <a:r>
              <a:rPr lang="en-US" altLang="he-IL" sz="2400" dirty="0" smtClean="0">
                <a:latin typeface="Arial" panose="020B0604020202020204" pitchFamily="34" charset="0"/>
              </a:rPr>
              <a:t>main()</a:t>
            </a:r>
            <a:endParaRPr lang="en-US" altLang="he-IL" sz="2400" dirty="0">
              <a:latin typeface="Arial" panose="020B0604020202020204" pitchFamily="34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Date d1 = new Date(1, 1, 2010);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Date d2;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d2 = d1;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d2.setDay(8);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(d1.getDay());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 dirty="0">
              <a:latin typeface="Arial" panose="020B0604020202020204" pitchFamily="34" charset="0"/>
            </a:endParaRPr>
          </a:p>
        </p:txBody>
      </p:sp>
      <p:sp>
        <p:nvSpPr>
          <p:cNvPr id="60442" name="Text Box 17"/>
          <p:cNvSpPr txBox="1">
            <a:spLocks noChangeArrowheads="1"/>
          </p:cNvSpPr>
          <p:nvPr/>
        </p:nvSpPr>
        <p:spPr bwMode="auto">
          <a:xfrm>
            <a:off x="5334000" y="1905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1800">
                <a:latin typeface="Arial" panose="020B0604020202020204" pitchFamily="34" charset="0"/>
              </a:rPr>
              <a:t>2010</a:t>
            </a:r>
            <a:endParaRPr lang="en-US" altLang="he-IL" sz="1800">
              <a:latin typeface="Arial" panose="020B0604020202020204" pitchFamily="34" charset="0"/>
            </a:endParaRPr>
          </a:p>
        </p:txBody>
      </p:sp>
      <p:cxnSp>
        <p:nvCxnSpPr>
          <p:cNvPr id="29" name="מחבר חץ ישר 28"/>
          <p:cNvCxnSpPr>
            <a:endCxn id="60436" idx="1"/>
          </p:cNvCxnSpPr>
          <p:nvPr/>
        </p:nvCxnSpPr>
        <p:spPr>
          <a:xfrm rot="16200000" flipV="1">
            <a:off x="6324600" y="1447800"/>
            <a:ext cx="9906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4" name="TextBox 30"/>
          <p:cNvSpPr txBox="1">
            <a:spLocks noChangeArrowheads="1"/>
          </p:cNvSpPr>
          <p:nvPr/>
        </p:nvSpPr>
        <p:spPr bwMode="auto">
          <a:xfrm>
            <a:off x="4800600" y="30480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solidFill>
                  <a:schemeClr val="tx2"/>
                </a:solidFill>
                <a:latin typeface="Arial" panose="020B0604020202020204" pitchFamily="34" charset="0"/>
              </a:rPr>
              <a:t>Aliasing</a:t>
            </a:r>
            <a:endParaRPr lang="he-IL" altLang="he-IL" sz="2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562600" y="129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562600" y="38862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Arial" panose="020B0604020202020204" pitchFamily="34" charset="0"/>
              </a:rPr>
              <a:t>8</a:t>
            </a:r>
            <a:endParaRPr lang="he-IL" altLang="he-I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איך בכל זאת נשכפל אובייקט?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e-IL" altLang="he-IL" smtClean="0"/>
              <a:t>המצב הרצוי:</a:t>
            </a:r>
            <a:endParaRPr lang="en-US" altLang="he-IL" smtClean="0"/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7315200" y="2819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8153400" y="2819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7315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73152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731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>
            <a:off x="73152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73152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8153400" y="3276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8153400" y="4114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61455" name="Rectangle 13"/>
          <p:cNvSpPr>
            <a:spLocks noChangeArrowheads="1"/>
          </p:cNvSpPr>
          <p:nvPr/>
        </p:nvSpPr>
        <p:spPr bwMode="auto">
          <a:xfrm>
            <a:off x="5181600" y="30480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5334000" y="2667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>
            <a:off x="5181600" y="3352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>
            <a:off x="5181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5257800" y="3048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460" name="Text Box 18"/>
          <p:cNvSpPr txBox="1">
            <a:spLocks noChangeArrowheads="1"/>
          </p:cNvSpPr>
          <p:nvPr/>
        </p:nvSpPr>
        <p:spPr bwMode="auto">
          <a:xfrm>
            <a:off x="5257800" y="3352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 flipH="1" flipV="1">
            <a:off x="6324600" y="32004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62" name="Text Box 20"/>
          <p:cNvSpPr txBox="1">
            <a:spLocks noChangeArrowheads="1"/>
          </p:cNvSpPr>
          <p:nvPr/>
        </p:nvSpPr>
        <p:spPr bwMode="auto">
          <a:xfrm>
            <a:off x="7239000" y="3276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6096000" y="2819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7467600" y="4114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61465" name="Rectangle 23"/>
          <p:cNvSpPr>
            <a:spLocks noChangeArrowheads="1"/>
          </p:cNvSpPr>
          <p:nvPr/>
        </p:nvSpPr>
        <p:spPr bwMode="auto">
          <a:xfrm>
            <a:off x="5105400" y="4724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61466" name="Text Box 24"/>
          <p:cNvSpPr txBox="1">
            <a:spLocks noChangeArrowheads="1"/>
          </p:cNvSpPr>
          <p:nvPr/>
        </p:nvSpPr>
        <p:spPr bwMode="auto">
          <a:xfrm>
            <a:off x="5257800" y="4343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61467" name="Line 25"/>
          <p:cNvSpPr>
            <a:spLocks noChangeShapeType="1"/>
          </p:cNvSpPr>
          <p:nvPr/>
        </p:nvSpPr>
        <p:spPr bwMode="auto">
          <a:xfrm>
            <a:off x="5105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>
            <a:off x="51054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69" name="Text Box 27"/>
          <p:cNvSpPr txBox="1">
            <a:spLocks noChangeArrowheads="1"/>
          </p:cNvSpPr>
          <p:nvPr/>
        </p:nvSpPr>
        <p:spPr bwMode="auto">
          <a:xfrm>
            <a:off x="5181600" y="4724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470" name="Text Box 28"/>
          <p:cNvSpPr txBox="1">
            <a:spLocks noChangeArrowheads="1"/>
          </p:cNvSpPr>
          <p:nvPr/>
        </p:nvSpPr>
        <p:spPr bwMode="auto">
          <a:xfrm>
            <a:off x="5181600" y="5029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471" name="Text Box 29"/>
          <p:cNvSpPr txBox="1">
            <a:spLocks noChangeArrowheads="1"/>
          </p:cNvSpPr>
          <p:nvPr/>
        </p:nvSpPr>
        <p:spPr bwMode="auto">
          <a:xfrm>
            <a:off x="6019800" y="4495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 flipH="1">
            <a:off x="6324600" y="4343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73" name="Text Box 18"/>
          <p:cNvSpPr txBox="1">
            <a:spLocks noChangeArrowheads="1"/>
          </p:cNvSpPr>
          <p:nvPr/>
        </p:nvSpPr>
        <p:spPr bwMode="auto">
          <a:xfrm>
            <a:off x="5410200" y="3657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2010</a:t>
            </a:r>
          </a:p>
        </p:txBody>
      </p:sp>
      <p:sp>
        <p:nvSpPr>
          <p:cNvPr id="61474" name="Text Box 18"/>
          <p:cNvSpPr txBox="1">
            <a:spLocks noChangeArrowheads="1"/>
          </p:cNvSpPr>
          <p:nvPr/>
        </p:nvSpPr>
        <p:spPr bwMode="auto">
          <a:xfrm>
            <a:off x="5257800" y="5334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אפשרות 1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Tester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public static void </a:t>
            </a:r>
            <a:r>
              <a:rPr lang="en-US" altLang="he-IL" smtClean="0"/>
              <a:t>main()</a:t>
            </a:r>
            <a:endParaRPr lang="en-US" altLang="he-IL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  Date d1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Date d2 = new Date(1, 1, 2010);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424</TotalTime>
  <Words>962</Words>
  <Application>Microsoft Office PowerPoint</Application>
  <PresentationFormat>‫הצגה על המסך (4:3)</PresentationFormat>
  <Paragraphs>555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template</vt:lpstr>
      <vt:lpstr>אובייקטים, מחלקות ושיטות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איך בכל זאת נשכפל אובייקט?</vt:lpstr>
      <vt:lpstr>אפשרות 1</vt:lpstr>
      <vt:lpstr>אפשרות 2</vt:lpstr>
      <vt:lpstr>אפשרות 3</vt:lpstr>
      <vt:lpstr>בנאי העתקה</vt:lpstr>
      <vt:lpstr>שימוש ב-get</vt:lpstr>
      <vt:lpstr> this</vt:lpstr>
      <vt:lpstr>שימוש ב-this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Person</vt:lpstr>
      <vt:lpstr>הצעה ראשונה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106</cp:revision>
  <cp:lastPrinted>1601-01-01T00:00:00Z</cp:lastPrinted>
  <dcterms:created xsi:type="dcterms:W3CDTF">1601-01-01T00:00:00Z</dcterms:created>
  <dcterms:modified xsi:type="dcterms:W3CDTF">2015-11-15T21:44:37Z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