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8" r:id="rId13"/>
    <p:sldId id="299" r:id="rId14"/>
    <p:sldId id="267" r:id="rId15"/>
    <p:sldId id="268" r:id="rId16"/>
    <p:sldId id="269" r:id="rId17"/>
    <p:sldId id="270" r:id="rId18"/>
    <p:sldId id="30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301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</p:sldIdLst>
  <p:sldSz cx="9144000" cy="6858000" type="screen4x3"/>
  <p:notesSz cx="6858000" cy="9144000"/>
  <p:custDataLst>
    <p:tags r:id="rId47"/>
  </p:custDataLst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pPr>
              <a:defRPr/>
            </a:pPr>
            <a:fld id="{76234E3D-3FB3-4D6B-8FD2-C26D2AED41AB}" type="datetimeFigureOut">
              <a:rPr lang="he-IL"/>
              <a:pPr>
                <a:defRPr/>
              </a:pPr>
              <a:t>ט'/אדר א/תשע"ו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 smtClean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</a:p>
          <a:p>
            <a:pPr lvl="1"/>
            <a:r>
              <a:rPr lang="he-IL" noProof="0" smtClean="0"/>
              <a:t>רמה שנייה</a:t>
            </a:r>
          </a:p>
          <a:p>
            <a:pPr lvl="2"/>
            <a:r>
              <a:rPr lang="he-IL" noProof="0" smtClean="0"/>
              <a:t>רמה שלישית</a:t>
            </a:r>
          </a:p>
          <a:p>
            <a:pPr lvl="3"/>
            <a:r>
              <a:rPr lang="he-IL" noProof="0" smtClean="0"/>
              <a:t>רמה רביעית</a:t>
            </a:r>
          </a:p>
          <a:p>
            <a:pPr lvl="4"/>
            <a:r>
              <a:rPr lang="he-IL" noProof="0" smtClean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F2B647A6-EC5C-4FC9-B51D-3DE2D3C633D8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5BC63-70C0-4F16-9B69-B77CB8326E7E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0958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CCD802-C955-4F9A-AE17-6F6496CEDADB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7721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52524-85D0-4FC6-8BE5-46985DBE94CE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2332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B161E3-BD86-44E0-B742-4C7BFC9D0E5C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3087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29E80-B670-4AB3-B67A-E22A73838C90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7434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F73105-8307-41C8-AFE3-5D8D7C44C390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3318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B5A5A-2E09-45C5-ACE5-BE9BCD1DBA3A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9701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DC024-7857-4039-850A-3C80F52449E4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2614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08262-E564-4BC3-AC9E-7F79704FB587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1356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6E4DC-8861-4FEE-8978-C178BDED80A8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2479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 smtClean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5C90B-E040-4F11-A00D-9DC7121324C1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554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סגנונות טקסט של תבנית בסיס</a:t>
            </a:r>
          </a:p>
          <a:p>
            <a:pPr lvl="1"/>
            <a:r>
              <a:rPr lang="he-IL" altLang="he-IL" smtClean="0"/>
              <a:t>רמה שנייה</a:t>
            </a:r>
          </a:p>
          <a:p>
            <a:pPr lvl="2"/>
            <a:r>
              <a:rPr lang="he-IL" altLang="he-IL" smtClean="0"/>
              <a:t>רמה שלישית</a:t>
            </a:r>
          </a:p>
          <a:p>
            <a:pPr lvl="3"/>
            <a:r>
              <a:rPr lang="he-IL" altLang="he-IL" smtClean="0"/>
              <a:t>רמה רביעית</a:t>
            </a:r>
          </a:p>
          <a:p>
            <a:pPr lvl="4"/>
            <a:r>
              <a:rPr lang="he-IL" altLang="he-IL" smtClean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www.shaytavor.com   shaytavor@gmail.com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286750" y="6357938"/>
            <a:ext cx="400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5619E11-55AB-4CE2-9E24-CF6DB4312C25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dt="0"/>
  <p:txStyles>
    <p:titleStyle>
      <a:lvl1pPr algn="ctr" rtl="1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e-IL" altLang="he-IL" dirty="0" smtClean="0">
                <a:solidFill>
                  <a:schemeClr val="tx2"/>
                </a:solidFill>
              </a:rPr>
              <a:t>פולימורפיזם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he-IL" dirty="0" smtClean="0"/>
              <a:t>שי תבור</a:t>
            </a:r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www.shaytavor.com  </a:t>
            </a:r>
          </a:p>
          <a:p>
            <a:pPr>
              <a:defRPr/>
            </a:pPr>
            <a:r>
              <a:rPr lang="en-US" dirty="0" smtClean="0"/>
              <a:t>shaytavor@gmail.com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D96CCE1-DC09-4532-83EA-947768E7305A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D7E50B-0CEA-4229-8BD7-60EDFEAD5516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81000" y="381000"/>
            <a:ext cx="8153400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800"/>
              <a:t>public abstract class Student extends Person</a:t>
            </a:r>
          </a:p>
          <a:p>
            <a:pPr algn="l" rtl="0" eaLnBrk="1" hangingPunct="1"/>
            <a:r>
              <a:rPr lang="en-US" altLang="he-IL" sz="2800"/>
              <a:t>{</a:t>
            </a:r>
          </a:p>
          <a:p>
            <a:pPr algn="l" rtl="0" eaLnBrk="1" hangingPunct="1"/>
            <a:r>
              <a:rPr lang="en-US" altLang="he-IL" sz="2800"/>
              <a:t>  protected String dep;</a:t>
            </a:r>
          </a:p>
          <a:p>
            <a:pPr algn="l" rtl="0" eaLnBrk="1" hangingPunct="1"/>
            <a:r>
              <a:rPr lang="en-US" altLang="he-IL" sz="2800"/>
              <a:t>  public Student(String name, String dep)</a:t>
            </a:r>
          </a:p>
          <a:p>
            <a:pPr algn="l" rtl="0" eaLnBrk="1" hangingPunct="1"/>
            <a:r>
              <a:rPr lang="en-US" altLang="he-IL" sz="2800"/>
              <a:t>  {</a:t>
            </a:r>
          </a:p>
          <a:p>
            <a:pPr algn="l" rtl="0" eaLnBrk="1" hangingPunct="1"/>
            <a:r>
              <a:rPr lang="en-US" altLang="he-IL" sz="2800"/>
              <a:t>    super(name);</a:t>
            </a:r>
          </a:p>
          <a:p>
            <a:pPr algn="l" rtl="0" eaLnBrk="1" hangingPunct="1"/>
            <a:r>
              <a:rPr lang="en-US" altLang="he-IL" sz="2800"/>
              <a:t>    this.dep = dep;</a:t>
            </a:r>
          </a:p>
          <a:p>
            <a:pPr algn="l" rtl="0" eaLnBrk="1" hangingPunct="1"/>
            <a:r>
              <a:rPr lang="en-US" altLang="he-IL" sz="2800"/>
              <a:t>  }</a:t>
            </a:r>
          </a:p>
          <a:p>
            <a:pPr algn="l" rtl="0" eaLnBrk="1" hangingPunct="1"/>
            <a:r>
              <a:rPr lang="en-US" altLang="he-IL" sz="2800"/>
              <a:t>  public String toString()</a:t>
            </a:r>
          </a:p>
          <a:p>
            <a:pPr algn="l" rtl="0" eaLnBrk="1" hangingPunct="1"/>
            <a:r>
              <a:rPr lang="en-US" altLang="he-IL" sz="2800"/>
              <a:t>  {</a:t>
            </a:r>
          </a:p>
          <a:p>
            <a:pPr algn="l" rtl="0" eaLnBrk="1" hangingPunct="1"/>
            <a:r>
              <a:rPr lang="en-US" altLang="he-IL" sz="2800"/>
              <a:t>    return "Name:"+ name+ " Department:"+ dep;</a:t>
            </a:r>
          </a:p>
          <a:p>
            <a:pPr algn="l" rtl="0" eaLnBrk="1" hangingPunct="1"/>
            <a:r>
              <a:rPr lang="en-US" altLang="he-IL" sz="2800"/>
              <a:t>  }</a:t>
            </a:r>
          </a:p>
          <a:p>
            <a:pPr algn="l" rtl="0" eaLnBrk="1" hangingPunct="1"/>
            <a:r>
              <a:rPr lang="en-US" altLang="he-IL" sz="280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F8EFFB-5CC4-4A4F-8A44-7E4A34FB64A3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0" y="304800"/>
            <a:ext cx="8839200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800"/>
              <a:t>public class BAStudent extends Student</a:t>
            </a:r>
          </a:p>
          <a:p>
            <a:pPr algn="l" rtl="0" eaLnBrk="1" hangingPunct="1"/>
            <a:r>
              <a:rPr lang="en-US" altLang="he-IL" sz="2800"/>
              <a:t>{</a:t>
            </a:r>
          </a:p>
          <a:p>
            <a:pPr algn="l" rtl="0" eaLnBrk="1" hangingPunct="1"/>
            <a:r>
              <a:rPr lang="en-US" altLang="he-IL" sz="2800"/>
              <a:t>	public BAStudent(String name, String dep)</a:t>
            </a:r>
          </a:p>
          <a:p>
            <a:pPr algn="l" rtl="0" eaLnBrk="1" hangingPunct="1"/>
            <a:r>
              <a:rPr lang="en-US" altLang="he-IL" sz="2800"/>
              <a:t>	{</a:t>
            </a:r>
          </a:p>
          <a:p>
            <a:pPr algn="l" rtl="0" eaLnBrk="1" hangingPunct="1"/>
            <a:r>
              <a:rPr lang="en-US" altLang="he-IL" sz="2800"/>
              <a:t>		super(name, dep);</a:t>
            </a:r>
          </a:p>
          <a:p>
            <a:pPr algn="l" rtl="0" eaLnBrk="1" hangingPunct="1"/>
            <a:r>
              <a:rPr lang="en-US" altLang="he-IL" sz="2800"/>
              <a:t>	}</a:t>
            </a:r>
          </a:p>
          <a:p>
            <a:pPr algn="l" rtl="0" eaLnBrk="1" hangingPunct="1"/>
            <a:r>
              <a:rPr lang="en-US" altLang="he-IL" sz="2800"/>
              <a:t>	public String toString()</a:t>
            </a:r>
          </a:p>
          <a:p>
            <a:pPr algn="l" rtl="0" eaLnBrk="1" hangingPunct="1"/>
            <a:r>
              <a:rPr lang="en-US" altLang="he-IL" sz="2800"/>
              <a:t>	{</a:t>
            </a:r>
          </a:p>
          <a:p>
            <a:pPr algn="l" rtl="0" eaLnBrk="1" hangingPunct="1"/>
            <a:r>
              <a:rPr lang="en-US" altLang="he-IL" sz="2800"/>
              <a:t>		return "BAStudent, " + super.toString();</a:t>
            </a:r>
          </a:p>
          <a:p>
            <a:pPr algn="l" rtl="0" eaLnBrk="1" hangingPunct="1"/>
            <a:r>
              <a:rPr lang="en-US" altLang="he-IL" sz="2800"/>
              <a:t>	}</a:t>
            </a:r>
          </a:p>
          <a:p>
            <a:pPr algn="l" rtl="0" eaLnBrk="1" hangingPunct="1"/>
            <a:r>
              <a:rPr lang="en-US" altLang="he-IL" sz="280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F8EFFB-5CC4-4A4F-8A44-7E4A34FB64A3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0" y="304800"/>
            <a:ext cx="8839200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800" dirty="0"/>
              <a:t>public class </a:t>
            </a:r>
            <a:r>
              <a:rPr lang="en-US" altLang="he-IL" sz="2800" dirty="0" err="1" smtClean="0"/>
              <a:t>MAStudent</a:t>
            </a:r>
            <a:r>
              <a:rPr lang="en-US" altLang="he-IL" sz="2800" dirty="0" smtClean="0"/>
              <a:t> </a:t>
            </a:r>
            <a:r>
              <a:rPr lang="en-US" altLang="he-IL" sz="2800" dirty="0"/>
              <a:t>extends Student</a:t>
            </a:r>
          </a:p>
          <a:p>
            <a:pPr algn="l" rtl="0" eaLnBrk="1" hangingPunct="1"/>
            <a:r>
              <a:rPr lang="en-US" altLang="he-IL" sz="2800" dirty="0"/>
              <a:t>{</a:t>
            </a:r>
          </a:p>
          <a:p>
            <a:pPr algn="l" rtl="0" eaLnBrk="1" hangingPunct="1"/>
            <a:r>
              <a:rPr lang="en-US" altLang="he-IL" sz="2800" dirty="0"/>
              <a:t>	public </a:t>
            </a:r>
            <a:r>
              <a:rPr lang="en-US" altLang="he-IL" sz="2800" dirty="0" err="1" smtClean="0"/>
              <a:t>MAStudent</a:t>
            </a:r>
            <a:r>
              <a:rPr lang="en-US" altLang="he-IL" sz="2800" dirty="0" smtClean="0"/>
              <a:t>(String </a:t>
            </a:r>
            <a:r>
              <a:rPr lang="en-US" altLang="he-IL" sz="2800" dirty="0"/>
              <a:t>name, String dep)</a:t>
            </a:r>
          </a:p>
          <a:p>
            <a:pPr algn="l" rtl="0" eaLnBrk="1" hangingPunct="1"/>
            <a:r>
              <a:rPr lang="en-US" altLang="he-IL" sz="2800" dirty="0"/>
              <a:t>	{</a:t>
            </a:r>
          </a:p>
          <a:p>
            <a:pPr algn="l" rtl="0" eaLnBrk="1" hangingPunct="1"/>
            <a:r>
              <a:rPr lang="en-US" altLang="he-IL" sz="2800" dirty="0"/>
              <a:t>		super(name, dep);</a:t>
            </a:r>
          </a:p>
          <a:p>
            <a:pPr algn="l" rtl="0" eaLnBrk="1" hangingPunct="1"/>
            <a:r>
              <a:rPr lang="en-US" altLang="he-IL" sz="2800" dirty="0"/>
              <a:t>	}</a:t>
            </a:r>
          </a:p>
          <a:p>
            <a:pPr algn="l" rtl="0" eaLnBrk="1" hangingPunct="1"/>
            <a:r>
              <a:rPr lang="en-US" altLang="he-IL" sz="2800" dirty="0"/>
              <a:t>	public String </a:t>
            </a:r>
            <a:r>
              <a:rPr lang="en-US" altLang="he-IL" sz="2800" dirty="0" err="1"/>
              <a:t>toString</a:t>
            </a:r>
            <a:r>
              <a:rPr lang="en-US" altLang="he-IL" sz="2800" dirty="0"/>
              <a:t>()</a:t>
            </a:r>
          </a:p>
          <a:p>
            <a:pPr algn="l" rtl="0" eaLnBrk="1" hangingPunct="1"/>
            <a:r>
              <a:rPr lang="en-US" altLang="he-IL" sz="2800" dirty="0"/>
              <a:t>	{</a:t>
            </a:r>
          </a:p>
          <a:p>
            <a:pPr algn="l" rtl="0" eaLnBrk="1" hangingPunct="1"/>
            <a:r>
              <a:rPr lang="en-US" altLang="he-IL" sz="2800" dirty="0"/>
              <a:t>		return </a:t>
            </a:r>
            <a:r>
              <a:rPr lang="en-US" altLang="he-IL" sz="2800" dirty="0" smtClean="0"/>
              <a:t>“</a:t>
            </a:r>
            <a:r>
              <a:rPr lang="en-US" altLang="he-IL" sz="2800" dirty="0" err="1" smtClean="0"/>
              <a:t>MAStudent</a:t>
            </a:r>
            <a:r>
              <a:rPr lang="en-US" altLang="he-IL" sz="2800" dirty="0"/>
              <a:t>, " + </a:t>
            </a:r>
            <a:r>
              <a:rPr lang="en-US" altLang="he-IL" sz="2800" dirty="0" err="1"/>
              <a:t>super.toString</a:t>
            </a:r>
            <a:r>
              <a:rPr lang="en-US" altLang="he-IL" sz="2800" dirty="0"/>
              <a:t>();</a:t>
            </a:r>
          </a:p>
          <a:p>
            <a:pPr algn="l" rtl="0" eaLnBrk="1" hangingPunct="1"/>
            <a:r>
              <a:rPr lang="en-US" altLang="he-IL" sz="2800" dirty="0"/>
              <a:t>	}</a:t>
            </a:r>
          </a:p>
          <a:p>
            <a:pPr algn="l" rtl="0" eaLnBrk="1" hangingPunct="1"/>
            <a:r>
              <a:rPr lang="en-US" altLang="he-IL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63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8262-E564-4BC3-AC9E-7F79704FB587}" type="slidenum">
              <a:rPr lang="he-IL" altLang="he-IL" smtClean="0"/>
              <a:pPr/>
              <a:t>13</a:t>
            </a:fld>
            <a:endParaRPr lang="en-US" altLang="he-IL"/>
          </a:p>
        </p:txBody>
      </p:sp>
      <p:sp>
        <p:nvSpPr>
          <p:cNvPr id="4" name="מלבן 3"/>
          <p:cNvSpPr/>
          <p:nvPr/>
        </p:nvSpPr>
        <p:spPr>
          <a:xfrm>
            <a:off x="3352800" y="1066800"/>
            <a:ext cx="18288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Student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2209800" y="2650067"/>
            <a:ext cx="18288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BAStudent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4724400" y="2650067"/>
            <a:ext cx="1905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MAStudent</a:t>
            </a:r>
            <a:endParaRPr lang="he-IL" sz="2800" dirty="0">
              <a:solidFill>
                <a:schemeClr val="tx1"/>
              </a:solidFill>
            </a:endParaRPr>
          </a:p>
        </p:txBody>
      </p:sp>
      <p:cxnSp>
        <p:nvCxnSpPr>
          <p:cNvPr id="8" name="מחבר חץ ישר 7"/>
          <p:cNvCxnSpPr>
            <a:stCxn id="5" idx="0"/>
            <a:endCxn id="4" idx="2"/>
          </p:cNvCxnSpPr>
          <p:nvPr/>
        </p:nvCxnSpPr>
        <p:spPr>
          <a:xfrm flipV="1">
            <a:off x="3124200" y="1828800"/>
            <a:ext cx="1143000" cy="82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/>
          <p:cNvCxnSpPr>
            <a:stCxn id="6" idx="0"/>
            <a:endCxn id="4" idx="2"/>
          </p:cNvCxnSpPr>
          <p:nvPr/>
        </p:nvCxnSpPr>
        <p:spPr>
          <a:xfrm flipH="1" flipV="1">
            <a:off x="4267200" y="1828800"/>
            <a:ext cx="1409700" cy="82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65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E9CAE9-7DBC-4799-AA48-856703C0DCF4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81000" y="304800"/>
            <a:ext cx="80772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public class University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  private BAStudent[] ba;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  private MAStudent[] ma;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53000" y="457200"/>
            <a:ext cx="38862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נרצה לכתוב מחלקה שמייצגת אוניברסיטה. באוניברסיטה יש סטודנטים לתואר ראשון ולתואר שני. איך נשמור את שני סוגי הסטודנטים במחלקה?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3541713"/>
            <a:ext cx="876017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מה </a:t>
            </a:r>
            <a:r>
              <a:rPr lang="he-IL" sz="2400" dirty="0" err="1" smtClean="0">
                <a:solidFill>
                  <a:schemeClr val="tx2"/>
                </a:solidFill>
              </a:rPr>
              <a:t>החסרון</a:t>
            </a:r>
            <a:r>
              <a:rPr lang="he-IL" sz="2400" dirty="0" smtClean="0">
                <a:solidFill>
                  <a:schemeClr val="tx2"/>
                </a:solidFill>
              </a:rPr>
              <a:t> בהגדרת שני מערכים כאלה?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8EE512-0F06-4F43-91D9-077C167DBA80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09600" y="533400"/>
            <a:ext cx="8077200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800" dirty="0"/>
              <a:t>public class University</a:t>
            </a:r>
          </a:p>
          <a:p>
            <a:pPr algn="l" rtl="0" eaLnBrk="1" hangingPunct="1"/>
            <a:r>
              <a:rPr lang="en-US" altLang="he-IL" sz="2800" dirty="0"/>
              <a:t>{</a:t>
            </a:r>
          </a:p>
          <a:p>
            <a:pPr algn="l" rtl="0" eaLnBrk="1" hangingPunct="1"/>
            <a:r>
              <a:rPr lang="en-US" altLang="he-IL" sz="2800" dirty="0"/>
              <a:t>  </a:t>
            </a:r>
            <a:r>
              <a:rPr lang="en-US" altLang="he-IL" sz="2800" dirty="0">
                <a:solidFill>
                  <a:schemeClr val="tx2"/>
                </a:solidFill>
              </a:rPr>
              <a:t>private Student[] students;</a:t>
            </a:r>
          </a:p>
          <a:p>
            <a:pPr algn="l" rtl="0" eaLnBrk="1" hangingPunct="1"/>
            <a:r>
              <a:rPr lang="en-US" altLang="he-IL" sz="2800" dirty="0"/>
              <a:t>  private </a:t>
            </a:r>
            <a:r>
              <a:rPr lang="en-US" altLang="he-IL" sz="2800" dirty="0" err="1"/>
              <a:t>int</a:t>
            </a:r>
            <a:r>
              <a:rPr lang="en-US" altLang="he-IL" sz="2800" dirty="0"/>
              <a:t> </a:t>
            </a:r>
            <a:r>
              <a:rPr lang="en-US" altLang="he-IL" sz="2800" dirty="0" err="1"/>
              <a:t>num</a:t>
            </a:r>
            <a:r>
              <a:rPr lang="en-US" altLang="he-IL" sz="2800" dirty="0"/>
              <a:t>;</a:t>
            </a:r>
          </a:p>
          <a:p>
            <a:pPr algn="l" rtl="0" eaLnBrk="1" hangingPunct="1"/>
            <a:r>
              <a:rPr lang="en-US" altLang="he-IL" sz="2800" dirty="0"/>
              <a:t>  private final </a:t>
            </a:r>
            <a:r>
              <a:rPr lang="en-US" altLang="he-IL" sz="2800" dirty="0" err="1"/>
              <a:t>int</a:t>
            </a:r>
            <a:r>
              <a:rPr lang="en-US" altLang="he-IL" sz="2800" dirty="0"/>
              <a:t> MAX_STUDENTS </a:t>
            </a:r>
            <a:r>
              <a:rPr lang="en-US" altLang="he-IL" sz="2800" dirty="0" smtClean="0"/>
              <a:t>= 10000;</a:t>
            </a:r>
            <a:endParaRPr lang="en-US" altLang="he-IL" sz="2800" dirty="0"/>
          </a:p>
          <a:p>
            <a:pPr algn="l" rtl="0" eaLnBrk="1" hangingPunct="1"/>
            <a:r>
              <a:rPr lang="en-US" altLang="he-IL" sz="2800" dirty="0"/>
              <a:t>  public University()</a:t>
            </a:r>
          </a:p>
          <a:p>
            <a:pPr algn="l" rtl="0" eaLnBrk="1" hangingPunct="1"/>
            <a:r>
              <a:rPr lang="en-US" altLang="he-IL" sz="2800" dirty="0"/>
              <a:t>  {</a:t>
            </a:r>
          </a:p>
          <a:p>
            <a:pPr algn="l" rtl="0" eaLnBrk="1" hangingPunct="1"/>
            <a:r>
              <a:rPr lang="en-US" altLang="he-IL" sz="2800" dirty="0"/>
              <a:t>    students = new Student[MAX_STUDENTS];</a:t>
            </a:r>
          </a:p>
          <a:p>
            <a:pPr algn="l" rtl="0" eaLnBrk="1" hangingPunct="1"/>
            <a:r>
              <a:rPr lang="en-US" altLang="he-IL" sz="2800" dirty="0"/>
              <a:t>    </a:t>
            </a:r>
            <a:r>
              <a:rPr lang="en-US" altLang="he-IL" sz="2800" dirty="0" err="1"/>
              <a:t>num</a:t>
            </a:r>
            <a:r>
              <a:rPr lang="en-US" altLang="he-IL" sz="2800" dirty="0"/>
              <a:t> = 0;</a:t>
            </a:r>
          </a:p>
          <a:p>
            <a:pPr algn="l" rtl="0" eaLnBrk="1" hangingPunct="1"/>
            <a:r>
              <a:rPr lang="en-US" altLang="he-IL" sz="2800" dirty="0"/>
              <a:t>  }</a:t>
            </a:r>
          </a:p>
          <a:p>
            <a:pPr algn="l" rtl="0" eaLnBrk="1" hangingPunct="1"/>
            <a:r>
              <a:rPr lang="en-US" altLang="he-IL" sz="2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8BDF16-F102-4AB9-8A1F-3620C13F63F8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8077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 dirty="0"/>
              <a:t>public class University</a:t>
            </a:r>
          </a:p>
          <a:p>
            <a:pPr algn="l" rtl="0" eaLnBrk="1" hangingPunct="1"/>
            <a:r>
              <a:rPr lang="en-US" altLang="he-IL" sz="2400" dirty="0"/>
              <a:t>{</a:t>
            </a:r>
          </a:p>
          <a:p>
            <a:pPr algn="l" rtl="0" eaLnBrk="1" hangingPunct="1"/>
            <a:r>
              <a:rPr lang="en-US" altLang="he-IL" sz="2400" dirty="0"/>
              <a:t>  private Student[] students;</a:t>
            </a:r>
          </a:p>
          <a:p>
            <a:pPr algn="l" rtl="0" eaLnBrk="1" hangingPunct="1"/>
            <a:r>
              <a:rPr lang="en-US" altLang="he-IL" sz="2400" dirty="0"/>
              <a:t>  private </a:t>
            </a:r>
            <a:r>
              <a:rPr lang="en-US" altLang="he-IL" sz="2400" dirty="0" err="1"/>
              <a:t>int</a:t>
            </a:r>
            <a:r>
              <a:rPr lang="en-US" altLang="he-IL" sz="2400" dirty="0"/>
              <a:t> </a:t>
            </a:r>
            <a:r>
              <a:rPr lang="en-US" altLang="he-IL" sz="2400" dirty="0" err="1"/>
              <a:t>num</a:t>
            </a:r>
            <a:r>
              <a:rPr lang="en-US" altLang="he-IL" sz="2400" dirty="0"/>
              <a:t>;</a:t>
            </a:r>
          </a:p>
          <a:p>
            <a:pPr algn="l" rtl="0" eaLnBrk="1" hangingPunct="1"/>
            <a:r>
              <a:rPr lang="en-US" altLang="he-IL" sz="2400" dirty="0"/>
              <a:t>  private final </a:t>
            </a:r>
            <a:r>
              <a:rPr lang="en-US" altLang="he-IL" sz="2400" dirty="0" err="1"/>
              <a:t>int</a:t>
            </a:r>
            <a:r>
              <a:rPr lang="en-US" altLang="he-IL" sz="2400" dirty="0"/>
              <a:t> MAX_STUDENTS = </a:t>
            </a:r>
            <a:r>
              <a:rPr lang="en-US" altLang="he-IL" sz="2400" dirty="0" smtClean="0"/>
              <a:t>10000</a:t>
            </a:r>
            <a:r>
              <a:rPr lang="en-US" altLang="he-IL" sz="2400" dirty="0"/>
              <a:t>;</a:t>
            </a:r>
          </a:p>
          <a:p>
            <a:pPr algn="l" rtl="0" eaLnBrk="1" hangingPunct="1"/>
            <a:r>
              <a:rPr lang="en-US" altLang="he-IL" sz="2400" dirty="0"/>
              <a:t>  </a:t>
            </a:r>
            <a:r>
              <a:rPr lang="en-US" altLang="he-IL" sz="2400" dirty="0">
                <a:solidFill>
                  <a:schemeClr val="tx2"/>
                </a:solidFill>
              </a:rPr>
              <a:t>public void </a:t>
            </a:r>
            <a:r>
              <a:rPr lang="en-US" altLang="he-IL" sz="2400" dirty="0" err="1">
                <a:solidFill>
                  <a:schemeClr val="tx2"/>
                </a:solidFill>
              </a:rPr>
              <a:t>addStudent</a:t>
            </a:r>
            <a:r>
              <a:rPr lang="en-US" altLang="he-IL" sz="2400" dirty="0">
                <a:solidFill>
                  <a:schemeClr val="tx2"/>
                </a:solidFill>
              </a:rPr>
              <a:t>(String name, String dep, </a:t>
            </a:r>
            <a:r>
              <a:rPr lang="en-US" altLang="he-IL" sz="2400" dirty="0" err="1">
                <a:solidFill>
                  <a:schemeClr val="tx2"/>
                </a:solidFill>
              </a:rPr>
              <a:t>int</a:t>
            </a:r>
            <a:r>
              <a:rPr lang="en-US" altLang="he-IL" sz="2400" dirty="0">
                <a:solidFill>
                  <a:schemeClr val="tx2"/>
                </a:solidFill>
              </a:rPr>
              <a:t> type)</a:t>
            </a:r>
          </a:p>
          <a:p>
            <a:pPr algn="l" rtl="0" eaLnBrk="1" hangingPunct="1"/>
            <a:r>
              <a:rPr lang="en-US" altLang="he-IL" sz="2400" dirty="0"/>
              <a:t>  </a:t>
            </a:r>
            <a:r>
              <a:rPr lang="en-US" altLang="he-IL" sz="2400" dirty="0">
                <a:solidFill>
                  <a:schemeClr val="tx2"/>
                </a:solidFill>
              </a:rPr>
              <a:t>{</a:t>
            </a:r>
          </a:p>
          <a:p>
            <a:pPr algn="l" rtl="0" eaLnBrk="1" hangingPunct="1"/>
            <a:r>
              <a:rPr lang="en-US" altLang="he-IL" sz="2400" dirty="0">
                <a:solidFill>
                  <a:schemeClr val="tx2"/>
                </a:solidFill>
              </a:rPr>
              <a:t>   if(type == 1) // BA</a:t>
            </a:r>
          </a:p>
          <a:p>
            <a:pPr algn="l" rtl="0" eaLnBrk="1" hangingPunct="1"/>
            <a:r>
              <a:rPr lang="en-US" altLang="he-IL" sz="2400" dirty="0">
                <a:solidFill>
                  <a:schemeClr val="tx2"/>
                </a:solidFill>
              </a:rPr>
              <a:t>	students[</a:t>
            </a:r>
            <a:r>
              <a:rPr lang="en-US" altLang="he-IL" sz="2400" dirty="0" err="1">
                <a:solidFill>
                  <a:schemeClr val="tx2"/>
                </a:solidFill>
              </a:rPr>
              <a:t>num</a:t>
            </a:r>
            <a:r>
              <a:rPr lang="en-US" altLang="he-IL" sz="2400" dirty="0">
                <a:solidFill>
                  <a:schemeClr val="tx2"/>
                </a:solidFill>
              </a:rPr>
              <a:t>] = new </a:t>
            </a:r>
            <a:r>
              <a:rPr lang="en-US" altLang="he-IL" sz="2400" dirty="0" err="1">
                <a:solidFill>
                  <a:schemeClr val="tx2"/>
                </a:solidFill>
              </a:rPr>
              <a:t>BAStudent</a:t>
            </a:r>
            <a:r>
              <a:rPr lang="en-US" altLang="he-IL" sz="2400" dirty="0">
                <a:solidFill>
                  <a:schemeClr val="tx2"/>
                </a:solidFill>
              </a:rPr>
              <a:t>(name, dep);</a:t>
            </a:r>
          </a:p>
          <a:p>
            <a:pPr algn="l" rtl="0" eaLnBrk="1" hangingPunct="1"/>
            <a:r>
              <a:rPr lang="en-US" altLang="he-IL" sz="2400" dirty="0">
                <a:solidFill>
                  <a:schemeClr val="tx2"/>
                </a:solidFill>
              </a:rPr>
              <a:t>   else if(type == 2) // MA</a:t>
            </a:r>
          </a:p>
          <a:p>
            <a:pPr algn="l" rtl="0" eaLnBrk="1" hangingPunct="1"/>
            <a:r>
              <a:rPr lang="en-US" altLang="he-IL" sz="2400" dirty="0">
                <a:solidFill>
                  <a:schemeClr val="tx2"/>
                </a:solidFill>
              </a:rPr>
              <a:t>	students[</a:t>
            </a:r>
            <a:r>
              <a:rPr lang="en-US" altLang="he-IL" sz="2400" dirty="0" err="1">
                <a:solidFill>
                  <a:schemeClr val="tx2"/>
                </a:solidFill>
              </a:rPr>
              <a:t>num</a:t>
            </a:r>
            <a:r>
              <a:rPr lang="en-US" altLang="he-IL" sz="2400" dirty="0">
                <a:solidFill>
                  <a:schemeClr val="tx2"/>
                </a:solidFill>
              </a:rPr>
              <a:t>] = new </a:t>
            </a:r>
            <a:r>
              <a:rPr lang="en-US" altLang="he-IL" sz="2400" dirty="0" err="1">
                <a:solidFill>
                  <a:schemeClr val="tx2"/>
                </a:solidFill>
              </a:rPr>
              <a:t>MAStudent</a:t>
            </a:r>
            <a:r>
              <a:rPr lang="en-US" altLang="he-IL" sz="2400" dirty="0">
                <a:solidFill>
                  <a:schemeClr val="tx2"/>
                </a:solidFill>
              </a:rPr>
              <a:t>(name, dep);</a:t>
            </a:r>
          </a:p>
          <a:p>
            <a:pPr algn="l" rtl="0" eaLnBrk="1" hangingPunct="1"/>
            <a:r>
              <a:rPr lang="en-US" altLang="he-IL" sz="2400" dirty="0">
                <a:solidFill>
                  <a:schemeClr val="tx2"/>
                </a:solidFill>
              </a:rPr>
              <a:t>   </a:t>
            </a:r>
            <a:r>
              <a:rPr lang="en-US" altLang="he-IL" sz="2400" dirty="0" err="1">
                <a:solidFill>
                  <a:schemeClr val="tx2"/>
                </a:solidFill>
              </a:rPr>
              <a:t>num</a:t>
            </a:r>
            <a:r>
              <a:rPr lang="en-US" altLang="he-IL" sz="2400" dirty="0">
                <a:solidFill>
                  <a:schemeClr val="tx2"/>
                </a:solidFill>
              </a:rPr>
              <a:t>++;</a:t>
            </a:r>
          </a:p>
          <a:p>
            <a:pPr algn="l" rtl="0" eaLnBrk="1" hangingPunct="1"/>
            <a:r>
              <a:rPr lang="en-US" altLang="he-IL" sz="2400" dirty="0">
                <a:solidFill>
                  <a:schemeClr val="tx2"/>
                </a:solidFill>
              </a:rPr>
              <a:t>  }</a:t>
            </a:r>
          </a:p>
          <a:p>
            <a:pPr algn="l" rtl="0" eaLnBrk="1" hangingPunct="1"/>
            <a:r>
              <a:rPr lang="en-US" altLang="he-IL" sz="2400" dirty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20" name="מציין מיקום של מספר שקופית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341EDE3-81B2-4F26-85D0-43FB2F7709C5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696200" y="2743200"/>
            <a:ext cx="6858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76962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7696200" y="4191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7696200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76962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867400" y="4876800"/>
            <a:ext cx="914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5867400" y="5410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876800" y="49530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000"/>
              <a:t>Student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4527550" y="54102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000"/>
              <a:t>BAStudent</a:t>
            </a:r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H="1">
            <a:off x="6705600" y="49530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5867400" y="3581400"/>
            <a:ext cx="914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58674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4876800" y="36576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000"/>
              <a:t>Student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495800" y="41148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000"/>
              <a:t>MAStudent</a:t>
            </a: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flipH="1" flipV="1">
            <a:off x="6781800" y="38862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0" y="381000"/>
            <a:ext cx="82296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/>
              <a:t>public class University {</a:t>
            </a:r>
          </a:p>
          <a:p>
            <a:pPr algn="l" rtl="0" eaLnBrk="1" hangingPunct="1"/>
            <a:r>
              <a:rPr lang="en-US" altLang="he-IL" sz="2400"/>
              <a:t>  public String toString()</a:t>
            </a:r>
          </a:p>
          <a:p>
            <a:pPr algn="l" rtl="0" eaLnBrk="1" hangingPunct="1"/>
            <a:r>
              <a:rPr lang="en-US" altLang="he-IL" sz="2400"/>
              <a:t>  {</a:t>
            </a:r>
          </a:p>
          <a:p>
            <a:pPr algn="l" rtl="0" eaLnBrk="1" hangingPunct="1"/>
            <a:r>
              <a:rPr lang="en-US" altLang="he-IL" sz="2400"/>
              <a:t>	String res = "";</a:t>
            </a:r>
          </a:p>
          <a:p>
            <a:pPr algn="l" rtl="0" eaLnBrk="1" hangingPunct="1"/>
            <a:r>
              <a:rPr lang="en-US" altLang="he-IL" sz="2400"/>
              <a:t>	for(int i=0; i&lt;num; i++)</a:t>
            </a:r>
          </a:p>
          <a:p>
            <a:pPr algn="l" rtl="0" eaLnBrk="1" hangingPunct="1"/>
            <a:r>
              <a:rPr lang="en-US" altLang="he-IL" sz="2400"/>
              <a:t>		res = res + students[i].toString() + "\n";</a:t>
            </a:r>
          </a:p>
          <a:p>
            <a:pPr algn="l" rtl="0" eaLnBrk="1" hangingPunct="1"/>
            <a:r>
              <a:rPr lang="en-US" altLang="he-IL" sz="2400"/>
              <a:t>	return res;</a:t>
            </a:r>
          </a:p>
          <a:p>
            <a:pPr algn="l" rtl="0" eaLnBrk="1" hangingPunct="1"/>
            <a:r>
              <a:rPr lang="en-US" altLang="he-IL" sz="2400"/>
              <a:t>  }</a:t>
            </a:r>
          </a:p>
          <a:p>
            <a:pPr algn="l" rtl="0" eaLnBrk="1" hangingPunct="1"/>
            <a:r>
              <a:rPr lang="en-US" altLang="he-IL" sz="240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05300" y="483026"/>
            <a:ext cx="48006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הפניה נעשית לסטודנט, אבל בפועל תבוצע השיטה של האובייקט הקונקרטי.</a:t>
            </a:r>
            <a:endParaRPr lang="he-IL" sz="2400" dirty="0">
              <a:solidFill>
                <a:schemeClr val="tx2"/>
              </a:solidFill>
            </a:endParaRPr>
          </a:p>
        </p:txBody>
      </p:sp>
      <p:cxnSp>
        <p:nvCxnSpPr>
          <p:cNvPr id="4" name="מחבר חץ ישר 3"/>
          <p:cNvCxnSpPr/>
          <p:nvPr/>
        </p:nvCxnSpPr>
        <p:spPr>
          <a:xfrm flipH="1">
            <a:off x="4876800" y="1355725"/>
            <a:ext cx="1905000" cy="93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5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8262-E564-4BC3-AC9E-7F79704FB587}" type="slidenum">
              <a:rPr lang="he-IL" altLang="he-IL" smtClean="0"/>
              <a:pPr/>
              <a:t>18</a:t>
            </a:fld>
            <a:endParaRPr lang="en-US" altLang="he-IL"/>
          </a:p>
        </p:txBody>
      </p:sp>
      <p:sp>
        <p:nvSpPr>
          <p:cNvPr id="4" name="TextBox 3"/>
          <p:cNvSpPr txBox="1"/>
          <p:nvPr/>
        </p:nvSpPr>
        <p:spPr>
          <a:xfrm>
            <a:off x="457200" y="381000"/>
            <a:ext cx="84582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נניח שנרצה לכתוב שיטה שמחזירה כמה סטודנטים </a:t>
            </a:r>
            <a:r>
              <a:rPr lang="he-IL" sz="2400" b="1" dirty="0" smtClean="0"/>
              <a:t>לתואר ראשון</a:t>
            </a:r>
            <a:r>
              <a:rPr lang="he-IL" sz="2400" dirty="0" smtClean="0"/>
              <a:t> יש במערך. כדי לעשות זאת אנחנו צריכים באיזושהי דרך לדעת להבדיל בין האובייקטים השונים </a:t>
            </a:r>
            <a:r>
              <a:rPr lang="he-IL" sz="2400" b="1" dirty="0" smtClean="0"/>
              <a:t>בזמן ריצה</a:t>
            </a:r>
            <a:r>
              <a:rPr lang="he-IL" sz="2400" dirty="0" smtClean="0"/>
              <a:t>, כיוון שבהגדרה כולם מסוג  </a:t>
            </a:r>
            <a:r>
              <a:rPr lang="en-US" sz="2400" dirty="0" smtClean="0"/>
              <a:t>Student</a:t>
            </a:r>
            <a:r>
              <a:rPr lang="he-IL" sz="2400" dirty="0" smtClean="0"/>
              <a:t>.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845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נשתמש באופרטור </a:t>
            </a:r>
            <a:r>
              <a:rPr lang="en-US" sz="2400" b="1" dirty="0" err="1" smtClean="0"/>
              <a:t>instanceof</a:t>
            </a:r>
            <a:r>
              <a:rPr lang="he-IL" sz="2400" b="1" dirty="0" smtClean="0"/>
              <a:t> </a:t>
            </a:r>
            <a:r>
              <a:rPr lang="he-IL" sz="2400" dirty="0" smtClean="0"/>
              <a:t>של ג'אווה:</a:t>
            </a:r>
            <a:endParaRPr lang="he-IL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0267" y="2537936"/>
            <a:ext cx="845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>
                <a:solidFill>
                  <a:schemeClr val="tx2"/>
                </a:solidFill>
              </a:rPr>
              <a:t>Object Name </a:t>
            </a:r>
            <a:r>
              <a:rPr lang="en-US" sz="2400" b="1" dirty="0" err="1" smtClean="0">
                <a:solidFill>
                  <a:schemeClr val="tx2"/>
                </a:solidFill>
              </a:rPr>
              <a:t>instanceof</a:t>
            </a:r>
            <a:r>
              <a:rPr lang="en-US" sz="2400" dirty="0" smtClean="0">
                <a:solidFill>
                  <a:schemeClr val="tx2"/>
                </a:solidFill>
              </a:rPr>
              <a:t> Class Type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3276342"/>
            <a:ext cx="8458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האופרטור יחזיר </a:t>
            </a:r>
            <a:r>
              <a:rPr lang="en-US" sz="2400" dirty="0" smtClean="0"/>
              <a:t>true</a:t>
            </a:r>
            <a:r>
              <a:rPr lang="he-IL" sz="2400" dirty="0" smtClean="0"/>
              <a:t> אם האובייקט מצד שמאל הוא מסוג המחלקה שמצד ימין.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51848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FA1C7C-DC74-4790-A3FF-99750A8AE9C1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19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33400" y="609600"/>
            <a:ext cx="6553200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120000"/>
              </a:lnSpc>
            </a:pPr>
            <a:r>
              <a:rPr lang="en-US" altLang="he-IL" sz="2400"/>
              <a:t>Student s = new BAStudent("david", "CS");</a:t>
            </a:r>
          </a:p>
          <a:p>
            <a:pPr algn="l" rtl="0" eaLnBrk="1" hangingPunct="1">
              <a:lnSpc>
                <a:spcPct val="120000"/>
              </a:lnSpc>
            </a:pPr>
            <a:endParaRPr lang="en-US" altLang="he-IL" sz="2400"/>
          </a:p>
          <a:p>
            <a:pPr algn="l" rtl="0" eaLnBrk="1" hangingPunct="1">
              <a:lnSpc>
                <a:spcPct val="120000"/>
              </a:lnSpc>
            </a:pPr>
            <a:r>
              <a:rPr lang="en-US" altLang="he-IL" sz="2400"/>
              <a:t>System.out.println(s instanceof BAStudent);</a:t>
            </a:r>
          </a:p>
          <a:p>
            <a:pPr algn="l" rtl="0" eaLnBrk="1" hangingPunct="1">
              <a:lnSpc>
                <a:spcPct val="120000"/>
              </a:lnSpc>
            </a:pPr>
            <a:endParaRPr lang="en-US" altLang="he-IL" sz="2400"/>
          </a:p>
          <a:p>
            <a:pPr algn="l" rtl="0" eaLnBrk="1" hangingPunct="1">
              <a:lnSpc>
                <a:spcPct val="120000"/>
              </a:lnSpc>
            </a:pPr>
            <a:r>
              <a:rPr lang="en-US" altLang="he-IL" sz="2400"/>
              <a:t>System.out.println(s instanceof MAStudent);</a:t>
            </a:r>
          </a:p>
          <a:p>
            <a:pPr algn="l" rtl="0" eaLnBrk="1" hangingPunct="1">
              <a:lnSpc>
                <a:spcPct val="120000"/>
              </a:lnSpc>
            </a:pPr>
            <a:endParaRPr lang="en-US" altLang="he-IL" sz="2400"/>
          </a:p>
          <a:p>
            <a:pPr algn="l" rtl="0" eaLnBrk="1" hangingPunct="1">
              <a:lnSpc>
                <a:spcPct val="120000"/>
              </a:lnSpc>
            </a:pPr>
            <a:r>
              <a:rPr lang="en-US" altLang="he-IL" sz="2400"/>
              <a:t>System.out.println(s instanceof Student);</a:t>
            </a:r>
          </a:p>
          <a:p>
            <a:pPr algn="l" rtl="0" eaLnBrk="1" hangingPunct="1">
              <a:lnSpc>
                <a:spcPct val="120000"/>
              </a:lnSpc>
            </a:pPr>
            <a:endParaRPr lang="en-US" altLang="he-IL" sz="2400"/>
          </a:p>
          <a:p>
            <a:pPr algn="l" rtl="0" eaLnBrk="1" hangingPunct="1">
              <a:lnSpc>
                <a:spcPct val="120000"/>
              </a:lnSpc>
            </a:pPr>
            <a:r>
              <a:rPr lang="en-US" altLang="he-IL" sz="2400"/>
              <a:t>System.out.println(s instanceof Object);	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858000" y="1524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true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858000" y="2438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false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6858000" y="3276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true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6858000" y="4191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86" grpId="0"/>
      <p:bldP spid="20488" grpId="0"/>
      <p:bldP spid="2048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www.shaytavor.com  </a:t>
            </a:r>
          </a:p>
          <a:p>
            <a:pPr>
              <a:defRPr/>
            </a:pPr>
            <a:r>
              <a:rPr lang="en-US" dirty="0" smtClean="0"/>
              <a:t>shaytavor@gmail.com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A12776-0095-4C89-AB77-26358CB16E1C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0" y="381000"/>
            <a:ext cx="60960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public class Person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  public void goToWork()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  {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    System.out.println(“I’m going to work”);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  }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}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0" y="3352800"/>
            <a:ext cx="60960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public class Academic extends Person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  public void goToWork()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  {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    System.out.println(“I’m going to teach”);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  }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}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20" name="מציין מיקום של מספר שקופית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C2C482-C00F-4336-A869-8917801D827F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20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457200"/>
            <a:ext cx="7239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 dirty="0"/>
              <a:t>public class University {</a:t>
            </a:r>
          </a:p>
          <a:p>
            <a:pPr algn="l" rtl="0" eaLnBrk="1" hangingPunct="1"/>
            <a:r>
              <a:rPr lang="en-US" altLang="he-IL" sz="2400" dirty="0"/>
              <a:t>  </a:t>
            </a:r>
            <a:r>
              <a:rPr lang="en-US" altLang="he-IL" sz="2400" dirty="0">
                <a:solidFill>
                  <a:schemeClr val="tx2"/>
                </a:solidFill>
              </a:rPr>
              <a:t>public </a:t>
            </a:r>
            <a:r>
              <a:rPr lang="en-US" altLang="he-IL" sz="2400" dirty="0" err="1">
                <a:solidFill>
                  <a:schemeClr val="tx2"/>
                </a:solidFill>
              </a:rPr>
              <a:t>int</a:t>
            </a:r>
            <a:r>
              <a:rPr lang="en-US" altLang="he-IL" sz="2400" dirty="0">
                <a:solidFill>
                  <a:schemeClr val="tx2"/>
                </a:solidFill>
              </a:rPr>
              <a:t> </a:t>
            </a:r>
            <a:r>
              <a:rPr lang="en-US" altLang="he-IL" sz="2400" dirty="0" err="1">
                <a:solidFill>
                  <a:schemeClr val="tx2"/>
                </a:solidFill>
              </a:rPr>
              <a:t>countBA</a:t>
            </a:r>
            <a:r>
              <a:rPr lang="en-US" altLang="he-IL" sz="2400" dirty="0">
                <a:solidFill>
                  <a:schemeClr val="tx2"/>
                </a:solidFill>
              </a:rPr>
              <a:t>()</a:t>
            </a:r>
          </a:p>
          <a:p>
            <a:pPr algn="l" rtl="0" eaLnBrk="1" hangingPunct="1"/>
            <a:r>
              <a:rPr lang="en-US" altLang="he-IL" sz="2400" dirty="0">
                <a:solidFill>
                  <a:schemeClr val="tx2"/>
                </a:solidFill>
              </a:rPr>
              <a:t>  {</a:t>
            </a:r>
          </a:p>
          <a:p>
            <a:pPr algn="l" rtl="0" eaLnBrk="1" hangingPunct="1"/>
            <a:r>
              <a:rPr lang="en-US" altLang="he-IL" sz="2400" dirty="0">
                <a:solidFill>
                  <a:schemeClr val="tx2"/>
                </a:solidFill>
              </a:rPr>
              <a:t>	</a:t>
            </a:r>
            <a:r>
              <a:rPr lang="en-US" altLang="he-IL" sz="2400" dirty="0" err="1">
                <a:solidFill>
                  <a:schemeClr val="tx2"/>
                </a:solidFill>
              </a:rPr>
              <a:t>int</a:t>
            </a:r>
            <a:r>
              <a:rPr lang="en-US" altLang="he-IL" sz="2400" dirty="0">
                <a:solidFill>
                  <a:schemeClr val="tx2"/>
                </a:solidFill>
              </a:rPr>
              <a:t> count = 0;</a:t>
            </a:r>
          </a:p>
          <a:p>
            <a:pPr algn="l" rtl="0" eaLnBrk="1" hangingPunct="1"/>
            <a:r>
              <a:rPr lang="en-US" altLang="he-IL" sz="2400" dirty="0">
                <a:solidFill>
                  <a:schemeClr val="tx2"/>
                </a:solidFill>
              </a:rPr>
              <a:t>	for(</a:t>
            </a:r>
            <a:r>
              <a:rPr lang="en-US" altLang="he-IL" sz="2400" dirty="0" err="1">
                <a:solidFill>
                  <a:schemeClr val="tx2"/>
                </a:solidFill>
              </a:rPr>
              <a:t>int</a:t>
            </a:r>
            <a:r>
              <a:rPr lang="en-US" altLang="he-IL" sz="2400" dirty="0">
                <a:solidFill>
                  <a:schemeClr val="tx2"/>
                </a:solidFill>
              </a:rPr>
              <a:t> </a:t>
            </a:r>
            <a:r>
              <a:rPr lang="en-US" altLang="he-IL" sz="2400" dirty="0" err="1">
                <a:solidFill>
                  <a:schemeClr val="tx2"/>
                </a:solidFill>
              </a:rPr>
              <a:t>i</a:t>
            </a:r>
            <a:r>
              <a:rPr lang="en-US" altLang="he-IL" sz="2400" dirty="0">
                <a:solidFill>
                  <a:schemeClr val="tx2"/>
                </a:solidFill>
              </a:rPr>
              <a:t>=0; </a:t>
            </a:r>
            <a:r>
              <a:rPr lang="en-US" altLang="he-IL" sz="2400" dirty="0" err="1">
                <a:solidFill>
                  <a:schemeClr val="tx2"/>
                </a:solidFill>
              </a:rPr>
              <a:t>i</a:t>
            </a:r>
            <a:r>
              <a:rPr lang="en-US" altLang="he-IL" sz="2400" dirty="0">
                <a:solidFill>
                  <a:schemeClr val="tx2"/>
                </a:solidFill>
              </a:rPr>
              <a:t>&lt;</a:t>
            </a:r>
            <a:r>
              <a:rPr lang="en-US" altLang="he-IL" sz="2400" dirty="0" err="1">
                <a:solidFill>
                  <a:schemeClr val="tx2"/>
                </a:solidFill>
              </a:rPr>
              <a:t>num</a:t>
            </a:r>
            <a:r>
              <a:rPr lang="en-US" altLang="he-IL" sz="2400" dirty="0">
                <a:solidFill>
                  <a:schemeClr val="tx2"/>
                </a:solidFill>
              </a:rPr>
              <a:t>; </a:t>
            </a:r>
            <a:r>
              <a:rPr lang="en-US" altLang="he-IL" sz="2400" dirty="0" err="1">
                <a:solidFill>
                  <a:schemeClr val="tx2"/>
                </a:solidFill>
              </a:rPr>
              <a:t>i</a:t>
            </a:r>
            <a:r>
              <a:rPr lang="en-US" altLang="he-IL" sz="2400" dirty="0">
                <a:solidFill>
                  <a:schemeClr val="tx2"/>
                </a:solidFill>
              </a:rPr>
              <a:t>++)</a:t>
            </a:r>
          </a:p>
          <a:p>
            <a:pPr algn="l" rtl="0" eaLnBrk="1" hangingPunct="1"/>
            <a:r>
              <a:rPr lang="en-US" altLang="he-IL" sz="2400" dirty="0">
                <a:solidFill>
                  <a:schemeClr val="tx2"/>
                </a:solidFill>
              </a:rPr>
              <a:t>		if(students[</a:t>
            </a:r>
            <a:r>
              <a:rPr lang="en-US" altLang="he-IL" sz="2400" dirty="0" err="1">
                <a:solidFill>
                  <a:schemeClr val="tx2"/>
                </a:solidFill>
              </a:rPr>
              <a:t>i</a:t>
            </a:r>
            <a:r>
              <a:rPr lang="en-US" altLang="he-IL" sz="2400" dirty="0">
                <a:solidFill>
                  <a:schemeClr val="tx2"/>
                </a:solidFill>
              </a:rPr>
              <a:t>] </a:t>
            </a:r>
            <a:r>
              <a:rPr lang="en-US" altLang="he-IL" sz="2400" dirty="0" err="1">
                <a:solidFill>
                  <a:schemeClr val="tx2"/>
                </a:solidFill>
              </a:rPr>
              <a:t>instanceof</a:t>
            </a:r>
            <a:r>
              <a:rPr lang="en-US" altLang="he-IL" sz="2400" dirty="0">
                <a:solidFill>
                  <a:schemeClr val="tx2"/>
                </a:solidFill>
              </a:rPr>
              <a:t> </a:t>
            </a:r>
            <a:r>
              <a:rPr lang="en-US" altLang="he-IL" sz="2400" dirty="0" err="1">
                <a:solidFill>
                  <a:schemeClr val="tx2"/>
                </a:solidFill>
              </a:rPr>
              <a:t>BAStudent</a:t>
            </a:r>
            <a:r>
              <a:rPr lang="en-US" altLang="he-IL" sz="2400" dirty="0">
                <a:solidFill>
                  <a:schemeClr val="tx2"/>
                </a:solidFill>
              </a:rPr>
              <a:t>)</a:t>
            </a:r>
          </a:p>
          <a:p>
            <a:pPr algn="l" rtl="0" eaLnBrk="1" hangingPunct="1"/>
            <a:r>
              <a:rPr lang="en-US" altLang="he-IL" sz="2400" dirty="0">
                <a:solidFill>
                  <a:schemeClr val="tx2"/>
                </a:solidFill>
              </a:rPr>
              <a:t>			count++;</a:t>
            </a:r>
          </a:p>
          <a:p>
            <a:pPr algn="l" rtl="0" eaLnBrk="1" hangingPunct="1"/>
            <a:r>
              <a:rPr lang="en-US" altLang="he-IL" sz="2400" dirty="0">
                <a:solidFill>
                  <a:schemeClr val="tx2"/>
                </a:solidFill>
              </a:rPr>
              <a:t>	return count;</a:t>
            </a:r>
          </a:p>
          <a:p>
            <a:pPr algn="l" rtl="0" eaLnBrk="1" hangingPunct="1"/>
            <a:r>
              <a:rPr lang="en-US" altLang="he-IL" sz="2400" dirty="0">
                <a:solidFill>
                  <a:schemeClr val="tx2"/>
                </a:solidFill>
              </a:rPr>
              <a:t>  }</a:t>
            </a:r>
          </a:p>
          <a:p>
            <a:pPr algn="l" rtl="0" eaLnBrk="1" hangingPunct="1"/>
            <a:r>
              <a:rPr lang="en-US" altLang="he-IL" sz="2400" dirty="0"/>
              <a:t>}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696200" y="2743200"/>
            <a:ext cx="6858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76962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7696200" y="4191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7696200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76962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5867400" y="4876800"/>
            <a:ext cx="914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5867400" y="5410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4876800" y="49530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000"/>
              <a:t>Student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4527550" y="54102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000"/>
              <a:t>BAStudent</a:t>
            </a:r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H="1">
            <a:off x="6705600" y="49530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5867400" y="3581400"/>
            <a:ext cx="914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58674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4876800" y="36576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000"/>
              <a:t>Student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4495800" y="41148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000"/>
              <a:t>MAStudent</a:t>
            </a:r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H="1" flipV="1">
            <a:off x="6781800" y="38862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21514" grpId="0" animBg="1"/>
      <p:bldP spid="21516" grpId="0"/>
      <p:bldP spid="21517" grpId="0"/>
      <p:bldP spid="21519" grpId="0" animBg="1"/>
      <p:bldP spid="21521" grpId="0"/>
      <p:bldP spid="215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CE206C-9035-415F-AD90-B89908FDAF60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33400" y="457200"/>
            <a:ext cx="5715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public class </a:t>
            </a:r>
            <a:r>
              <a:rPr lang="en-US" altLang="he-IL" sz="2400" dirty="0" err="1"/>
              <a:t>MAStudent</a:t>
            </a:r>
            <a:r>
              <a:rPr lang="en-US" altLang="he-IL" sz="2400" dirty="0"/>
              <a:t> extends Student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 </a:t>
            </a:r>
            <a:r>
              <a:rPr lang="en-US" altLang="he-IL" sz="2400" dirty="0">
                <a:solidFill>
                  <a:schemeClr val="tx2"/>
                </a:solidFill>
              </a:rPr>
              <a:t>public String </a:t>
            </a:r>
            <a:r>
              <a:rPr lang="en-US" altLang="he-IL" sz="2400" dirty="0" err="1">
                <a:solidFill>
                  <a:schemeClr val="tx2"/>
                </a:solidFill>
              </a:rPr>
              <a:t>getThesis</a:t>
            </a:r>
            <a:r>
              <a:rPr lang="en-US" altLang="he-IL" sz="2400" dirty="0">
                <a:solidFill>
                  <a:schemeClr val="tx2"/>
                </a:solidFill>
              </a:rPr>
              <a:t>()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  { … }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F2036C-CD35-4959-8D51-547065EDD9B3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04800" y="533400"/>
            <a:ext cx="83820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/>
              <a:t>public class University {</a:t>
            </a:r>
          </a:p>
          <a:p>
            <a:pPr algn="l" rtl="0" eaLnBrk="1" hangingPunct="1"/>
            <a:r>
              <a:rPr lang="en-US" altLang="he-IL" sz="2400"/>
              <a:t>  public void printAllThesis()</a:t>
            </a:r>
          </a:p>
          <a:p>
            <a:pPr algn="l" rtl="0" eaLnBrk="1" hangingPunct="1"/>
            <a:r>
              <a:rPr lang="en-US" altLang="he-IL" sz="2400"/>
              <a:t>  {</a:t>
            </a:r>
          </a:p>
          <a:p>
            <a:pPr algn="l" rtl="0" eaLnBrk="1" hangingPunct="1"/>
            <a:r>
              <a:rPr lang="en-US" altLang="he-IL" sz="2400"/>
              <a:t>    for(int i=0; i&lt;num; i++)</a:t>
            </a:r>
          </a:p>
          <a:p>
            <a:pPr algn="l" rtl="0" eaLnBrk="1" hangingPunct="1"/>
            <a:r>
              <a:rPr lang="en-US" altLang="he-IL" sz="2400"/>
              <a:t>      if(students[i] instanceof MAStudent)</a:t>
            </a:r>
          </a:p>
          <a:p>
            <a:pPr algn="l" rtl="0" eaLnBrk="1" hangingPunct="1"/>
            <a:r>
              <a:rPr lang="en-US" altLang="he-IL" sz="2400"/>
              <a:t>	  System.out.println(students[i].getThesis());</a:t>
            </a:r>
          </a:p>
          <a:p>
            <a:pPr algn="l" rtl="0" eaLnBrk="1" hangingPunct="1"/>
            <a:r>
              <a:rPr lang="en-US" altLang="he-IL" sz="2400"/>
              <a:t>  }</a:t>
            </a:r>
          </a:p>
          <a:p>
            <a:pPr algn="l" rtl="0" eaLnBrk="1" hangingPunct="1"/>
            <a:r>
              <a:rPr lang="en-US" altLang="he-IL" sz="2400"/>
              <a:t>}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752600" y="4191000"/>
            <a:ext cx="6553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he-IL" altLang="he-IL" sz="2400">
                <a:solidFill>
                  <a:srgbClr val="FF0000"/>
                </a:solidFill>
              </a:rPr>
              <a:t>שגיאת קומפילציה - </a:t>
            </a:r>
            <a:r>
              <a:rPr lang="en-US" altLang="he-IL" sz="2400">
                <a:solidFill>
                  <a:srgbClr val="FF0000"/>
                </a:solidFill>
              </a:rPr>
              <a:t>students[i]</a:t>
            </a:r>
            <a:r>
              <a:rPr lang="he-IL" altLang="he-IL" sz="2400">
                <a:solidFill>
                  <a:srgbClr val="FF0000"/>
                </a:solidFill>
              </a:rPr>
              <a:t> הוא מסוג </a:t>
            </a:r>
            <a:r>
              <a:rPr lang="en-US" altLang="he-IL" sz="2400">
                <a:solidFill>
                  <a:srgbClr val="FF0000"/>
                </a:solidFill>
              </a:rPr>
              <a:t>Student</a:t>
            </a:r>
            <a:r>
              <a:rPr lang="he-IL" altLang="he-IL" sz="2400">
                <a:solidFill>
                  <a:srgbClr val="FF0000"/>
                </a:solidFill>
              </a:rPr>
              <a:t>, ולמחלקה זו אין את השיטה </a:t>
            </a:r>
            <a:r>
              <a:rPr lang="en-US" altLang="he-IL" sz="2400">
                <a:solidFill>
                  <a:srgbClr val="FF0000"/>
                </a:solidFill>
              </a:rPr>
              <a:t>getThesis</a:t>
            </a:r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4953000" y="2819400"/>
            <a:ext cx="381000" cy="1143000"/>
          </a:xfrm>
          <a:prstGeom prst="upArrow">
            <a:avLst>
              <a:gd name="adj1" fmla="val 50000"/>
              <a:gd name="adj2" fmla="val 7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86200DA-4804-4119-A5A6-72C1764917AD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04800" y="533400"/>
            <a:ext cx="8382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 dirty="0"/>
              <a:t>public void </a:t>
            </a:r>
            <a:r>
              <a:rPr lang="en-US" altLang="he-IL" sz="2400" dirty="0" err="1"/>
              <a:t>printAllThesis</a:t>
            </a:r>
            <a:r>
              <a:rPr lang="en-US" altLang="he-IL" sz="2400" dirty="0"/>
              <a:t>()</a:t>
            </a:r>
          </a:p>
          <a:p>
            <a:pPr algn="l" rtl="0" eaLnBrk="1" hangingPunct="1"/>
            <a:r>
              <a:rPr lang="en-US" altLang="he-IL" sz="2400" dirty="0"/>
              <a:t>{</a:t>
            </a:r>
          </a:p>
          <a:p>
            <a:pPr algn="l" rtl="0" eaLnBrk="1" hangingPunct="1"/>
            <a:r>
              <a:rPr lang="en-US" altLang="he-IL" sz="2400" dirty="0"/>
              <a:t>  for(</a:t>
            </a:r>
            <a:r>
              <a:rPr lang="en-US" altLang="he-IL" sz="2400" dirty="0" err="1"/>
              <a:t>int</a:t>
            </a:r>
            <a:r>
              <a:rPr lang="en-US" altLang="he-IL" sz="2400" dirty="0"/>
              <a:t> </a:t>
            </a:r>
            <a:r>
              <a:rPr lang="en-US" altLang="he-IL" sz="2400" dirty="0" err="1"/>
              <a:t>i</a:t>
            </a:r>
            <a:r>
              <a:rPr lang="en-US" altLang="he-IL" sz="2400" dirty="0"/>
              <a:t>=0; </a:t>
            </a:r>
            <a:r>
              <a:rPr lang="en-US" altLang="he-IL" sz="2400" dirty="0" err="1"/>
              <a:t>i</a:t>
            </a:r>
            <a:r>
              <a:rPr lang="en-US" altLang="he-IL" sz="2400" dirty="0"/>
              <a:t>&lt;</a:t>
            </a:r>
            <a:r>
              <a:rPr lang="en-US" altLang="he-IL" sz="2400" dirty="0" err="1"/>
              <a:t>num</a:t>
            </a:r>
            <a:r>
              <a:rPr lang="en-US" altLang="he-IL" sz="2400" dirty="0"/>
              <a:t>; </a:t>
            </a:r>
            <a:r>
              <a:rPr lang="en-US" altLang="he-IL" sz="2400" dirty="0" err="1"/>
              <a:t>i</a:t>
            </a:r>
            <a:r>
              <a:rPr lang="en-US" altLang="he-IL" sz="2400" dirty="0"/>
              <a:t>++)</a:t>
            </a:r>
          </a:p>
          <a:p>
            <a:pPr algn="l" rtl="0" eaLnBrk="1" hangingPunct="1"/>
            <a:r>
              <a:rPr lang="en-US" altLang="he-IL" sz="2400" dirty="0"/>
              <a:t>    if(students[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</a:t>
            </a:r>
            <a:r>
              <a:rPr lang="en-US" altLang="he-IL" sz="2400" dirty="0" err="1"/>
              <a:t>instanceof</a:t>
            </a:r>
            <a:r>
              <a:rPr lang="en-US" altLang="he-IL" sz="2400" dirty="0"/>
              <a:t> </a:t>
            </a:r>
            <a:r>
              <a:rPr lang="en-US" altLang="he-IL" sz="2400" dirty="0" err="1"/>
              <a:t>MAStudent</a:t>
            </a:r>
            <a:r>
              <a:rPr lang="en-US" altLang="he-IL" sz="2400" dirty="0"/>
              <a:t>)</a:t>
            </a:r>
          </a:p>
          <a:p>
            <a:pPr algn="l" rtl="0" eaLnBrk="1" hangingPunct="1"/>
            <a:r>
              <a:rPr lang="en-US" altLang="he-IL" sz="2400" dirty="0"/>
              <a:t>    {</a:t>
            </a:r>
          </a:p>
          <a:p>
            <a:pPr algn="l" rtl="0" eaLnBrk="1" hangingPunct="1"/>
            <a:r>
              <a:rPr lang="en-US" altLang="he-IL" sz="2400" dirty="0">
                <a:solidFill>
                  <a:srgbClr val="FF0000"/>
                </a:solidFill>
              </a:rPr>
              <a:t>	</a:t>
            </a:r>
            <a:r>
              <a:rPr lang="en-US" altLang="he-IL" sz="2400" dirty="0" err="1">
                <a:solidFill>
                  <a:schemeClr val="tx2"/>
                </a:solidFill>
              </a:rPr>
              <a:t>MAStudent</a:t>
            </a:r>
            <a:r>
              <a:rPr lang="en-US" altLang="he-IL" sz="2400" dirty="0">
                <a:solidFill>
                  <a:schemeClr val="tx2"/>
                </a:solidFill>
              </a:rPr>
              <a:t> temp = (</a:t>
            </a:r>
            <a:r>
              <a:rPr lang="en-US" altLang="he-IL" sz="2400" dirty="0" err="1">
                <a:solidFill>
                  <a:schemeClr val="tx2"/>
                </a:solidFill>
              </a:rPr>
              <a:t>MAStudent</a:t>
            </a:r>
            <a:r>
              <a:rPr lang="en-US" altLang="he-IL" sz="2400" dirty="0">
                <a:solidFill>
                  <a:schemeClr val="tx2"/>
                </a:solidFill>
              </a:rPr>
              <a:t>)students[</a:t>
            </a:r>
            <a:r>
              <a:rPr lang="en-US" altLang="he-IL" sz="2400" dirty="0" err="1">
                <a:solidFill>
                  <a:schemeClr val="tx2"/>
                </a:solidFill>
              </a:rPr>
              <a:t>i</a:t>
            </a:r>
            <a:r>
              <a:rPr lang="en-US" altLang="he-IL" sz="2400" dirty="0">
                <a:solidFill>
                  <a:schemeClr val="tx2"/>
                </a:solidFill>
              </a:rPr>
              <a:t>];</a:t>
            </a:r>
          </a:p>
          <a:p>
            <a:pPr algn="l" rtl="0" eaLnBrk="1" hangingPunct="1"/>
            <a:r>
              <a:rPr lang="en-US" altLang="he-IL" sz="2400" dirty="0">
                <a:solidFill>
                  <a:schemeClr val="tx2"/>
                </a:solidFill>
              </a:rPr>
              <a:t>	</a:t>
            </a:r>
            <a:r>
              <a:rPr lang="en-US" altLang="he-IL" sz="2400" dirty="0" err="1">
                <a:solidFill>
                  <a:schemeClr val="tx2"/>
                </a:solidFill>
              </a:rPr>
              <a:t>System.out.println</a:t>
            </a:r>
            <a:r>
              <a:rPr lang="en-US" altLang="he-IL" sz="2400" dirty="0">
                <a:solidFill>
                  <a:schemeClr val="tx2"/>
                </a:solidFill>
              </a:rPr>
              <a:t>(</a:t>
            </a:r>
            <a:r>
              <a:rPr lang="en-US" altLang="he-IL" sz="2400" dirty="0" err="1">
                <a:solidFill>
                  <a:schemeClr val="tx2"/>
                </a:solidFill>
              </a:rPr>
              <a:t>temp.getThesis</a:t>
            </a:r>
            <a:r>
              <a:rPr lang="en-US" altLang="he-IL" sz="2400" dirty="0">
                <a:solidFill>
                  <a:schemeClr val="tx2"/>
                </a:solidFill>
              </a:rPr>
              <a:t>());</a:t>
            </a:r>
          </a:p>
          <a:p>
            <a:pPr algn="l" rtl="0" eaLnBrk="1" hangingPunct="1"/>
            <a:r>
              <a:rPr lang="en-US" altLang="he-IL" sz="2400" dirty="0"/>
              <a:t>    }</a:t>
            </a:r>
          </a:p>
          <a:p>
            <a:pPr algn="l" rtl="0" eaLnBrk="1" hangingPunct="1"/>
            <a:r>
              <a:rPr lang="en-US" altLang="he-IL" sz="2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24" name="מציין מיקום של מספר שקופית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9B6E8E-28D8-439F-8933-9D608BF7B126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3820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 dirty="0"/>
              <a:t>public class University {</a:t>
            </a:r>
          </a:p>
          <a:p>
            <a:pPr algn="l" rtl="0" eaLnBrk="1" hangingPunct="1"/>
            <a:r>
              <a:rPr lang="en-US" altLang="he-IL" sz="2400" dirty="0"/>
              <a:t>  public void </a:t>
            </a:r>
            <a:r>
              <a:rPr lang="en-US" altLang="he-IL" sz="2400" dirty="0" err="1"/>
              <a:t>printAllThesis</a:t>
            </a:r>
            <a:r>
              <a:rPr lang="en-US" altLang="he-IL" sz="2400" dirty="0"/>
              <a:t>()</a:t>
            </a:r>
          </a:p>
          <a:p>
            <a:pPr algn="l" rtl="0" eaLnBrk="1" hangingPunct="1"/>
            <a:r>
              <a:rPr lang="en-US" altLang="he-IL" sz="2400" dirty="0"/>
              <a:t>  {</a:t>
            </a:r>
          </a:p>
          <a:p>
            <a:pPr algn="l" rtl="0" eaLnBrk="1" hangingPunct="1"/>
            <a:r>
              <a:rPr lang="en-US" altLang="he-IL" sz="2400" dirty="0"/>
              <a:t>    for(</a:t>
            </a:r>
            <a:r>
              <a:rPr lang="en-US" altLang="he-IL" sz="2400" dirty="0" err="1"/>
              <a:t>int</a:t>
            </a:r>
            <a:r>
              <a:rPr lang="en-US" altLang="he-IL" sz="2400" dirty="0"/>
              <a:t> </a:t>
            </a:r>
            <a:r>
              <a:rPr lang="en-US" altLang="he-IL" sz="2400" dirty="0" err="1"/>
              <a:t>i</a:t>
            </a:r>
            <a:r>
              <a:rPr lang="en-US" altLang="he-IL" sz="2400" dirty="0"/>
              <a:t>=0; </a:t>
            </a:r>
            <a:r>
              <a:rPr lang="en-US" altLang="he-IL" sz="2400" dirty="0" err="1"/>
              <a:t>i</a:t>
            </a:r>
            <a:r>
              <a:rPr lang="en-US" altLang="he-IL" sz="2400" dirty="0"/>
              <a:t>&lt;</a:t>
            </a:r>
            <a:r>
              <a:rPr lang="en-US" altLang="he-IL" sz="2400" dirty="0" err="1"/>
              <a:t>num</a:t>
            </a:r>
            <a:r>
              <a:rPr lang="en-US" altLang="he-IL" sz="2400" dirty="0"/>
              <a:t>; </a:t>
            </a:r>
            <a:r>
              <a:rPr lang="en-US" altLang="he-IL" sz="2400" dirty="0" err="1"/>
              <a:t>i</a:t>
            </a:r>
            <a:r>
              <a:rPr lang="en-US" altLang="he-IL" sz="2400" dirty="0"/>
              <a:t>++)</a:t>
            </a:r>
          </a:p>
          <a:p>
            <a:pPr algn="l" rtl="0" eaLnBrk="1" hangingPunct="1"/>
            <a:r>
              <a:rPr lang="en-US" altLang="he-IL" sz="2400" dirty="0"/>
              <a:t>      if(students[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</a:t>
            </a:r>
            <a:r>
              <a:rPr lang="en-US" altLang="he-IL" sz="2400" dirty="0" err="1"/>
              <a:t>instanceof</a:t>
            </a:r>
            <a:r>
              <a:rPr lang="en-US" altLang="he-IL" sz="2400" dirty="0"/>
              <a:t> </a:t>
            </a:r>
            <a:r>
              <a:rPr lang="en-US" altLang="he-IL" sz="2400" dirty="0" err="1"/>
              <a:t>MAStudent</a:t>
            </a:r>
            <a:r>
              <a:rPr lang="en-US" altLang="he-IL" sz="2400" dirty="0"/>
              <a:t>)</a:t>
            </a:r>
          </a:p>
          <a:p>
            <a:pPr algn="l" rtl="0" eaLnBrk="1" hangingPunct="1"/>
            <a:r>
              <a:rPr lang="en-US" altLang="he-IL" sz="2400" dirty="0"/>
              <a:t>      {</a:t>
            </a:r>
          </a:p>
          <a:p>
            <a:pPr algn="l" rtl="0" eaLnBrk="1" hangingPunct="1"/>
            <a:r>
              <a:rPr lang="en-US" altLang="he-IL" sz="2400" dirty="0">
                <a:solidFill>
                  <a:srgbClr val="FF0000"/>
                </a:solidFill>
              </a:rPr>
              <a:t>	</a:t>
            </a:r>
            <a:r>
              <a:rPr lang="en-US" altLang="he-IL" sz="2400" dirty="0" err="1"/>
              <a:t>MAStudent</a:t>
            </a:r>
            <a:r>
              <a:rPr lang="en-US" altLang="he-IL" sz="2400" dirty="0"/>
              <a:t> temp = (</a:t>
            </a:r>
            <a:r>
              <a:rPr lang="en-US" altLang="he-IL" sz="2400" dirty="0" err="1"/>
              <a:t>MAStudent</a:t>
            </a:r>
            <a:r>
              <a:rPr lang="en-US" altLang="he-IL" sz="2400" dirty="0"/>
              <a:t>)students[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];</a:t>
            </a:r>
          </a:p>
          <a:p>
            <a:pPr algn="l" rtl="0" eaLnBrk="1" hangingPunct="1"/>
            <a:r>
              <a:rPr lang="en-US" altLang="he-IL" sz="2400" dirty="0"/>
              <a:t>	</a:t>
            </a:r>
            <a:r>
              <a:rPr lang="en-US" altLang="he-IL" sz="2400" dirty="0" err="1"/>
              <a:t>System.out.println</a:t>
            </a:r>
            <a:r>
              <a:rPr lang="en-US" altLang="he-IL" sz="2400" dirty="0"/>
              <a:t>(</a:t>
            </a:r>
            <a:r>
              <a:rPr lang="en-US" altLang="he-IL" sz="2400" dirty="0" err="1"/>
              <a:t>temp.getThesis</a:t>
            </a:r>
            <a:r>
              <a:rPr lang="en-US" altLang="he-IL" sz="2400" dirty="0"/>
              <a:t>());</a:t>
            </a:r>
          </a:p>
          <a:p>
            <a:pPr algn="l" rtl="0" eaLnBrk="1" hangingPunct="1"/>
            <a:r>
              <a:rPr lang="en-US" altLang="he-IL" sz="2400" dirty="0"/>
              <a:t>      }</a:t>
            </a:r>
          </a:p>
          <a:p>
            <a:pPr algn="l" rtl="0" eaLnBrk="1" hangingPunct="1"/>
            <a:r>
              <a:rPr lang="en-US" altLang="he-IL" sz="2400" dirty="0"/>
              <a:t>  }</a:t>
            </a:r>
          </a:p>
          <a:p>
            <a:pPr algn="l" rtl="0" eaLnBrk="1" hangingPunct="1"/>
            <a:r>
              <a:rPr lang="en-US" altLang="he-IL" sz="2400" dirty="0"/>
              <a:t>}</a:t>
            </a:r>
          </a:p>
        </p:txBody>
      </p:sp>
      <p:sp>
        <p:nvSpPr>
          <p:cNvPr id="33797" name="Rectangle 3"/>
          <p:cNvSpPr>
            <a:spLocks noChangeArrowheads="1"/>
          </p:cNvSpPr>
          <p:nvPr/>
        </p:nvSpPr>
        <p:spPr bwMode="auto">
          <a:xfrm>
            <a:off x="7696200" y="2743200"/>
            <a:ext cx="6858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3798" name="Line 4"/>
          <p:cNvSpPr>
            <a:spLocks noChangeShapeType="1"/>
          </p:cNvSpPr>
          <p:nvPr/>
        </p:nvSpPr>
        <p:spPr bwMode="auto">
          <a:xfrm>
            <a:off x="76962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3799" name="Line 5"/>
          <p:cNvSpPr>
            <a:spLocks noChangeShapeType="1"/>
          </p:cNvSpPr>
          <p:nvPr/>
        </p:nvSpPr>
        <p:spPr bwMode="auto">
          <a:xfrm>
            <a:off x="7696200" y="4191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3800" name="Line 6"/>
          <p:cNvSpPr>
            <a:spLocks noChangeShapeType="1"/>
          </p:cNvSpPr>
          <p:nvPr/>
        </p:nvSpPr>
        <p:spPr bwMode="auto">
          <a:xfrm>
            <a:off x="7696200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3801" name="Line 7"/>
          <p:cNvSpPr>
            <a:spLocks noChangeShapeType="1"/>
          </p:cNvSpPr>
          <p:nvPr/>
        </p:nvSpPr>
        <p:spPr bwMode="auto">
          <a:xfrm>
            <a:off x="76962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3802" name="Rectangle 8"/>
          <p:cNvSpPr>
            <a:spLocks noChangeArrowheads="1"/>
          </p:cNvSpPr>
          <p:nvPr/>
        </p:nvSpPr>
        <p:spPr bwMode="auto">
          <a:xfrm>
            <a:off x="5867400" y="4876800"/>
            <a:ext cx="914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3803" name="Line 9"/>
          <p:cNvSpPr>
            <a:spLocks noChangeShapeType="1"/>
          </p:cNvSpPr>
          <p:nvPr/>
        </p:nvSpPr>
        <p:spPr bwMode="auto">
          <a:xfrm>
            <a:off x="5867400" y="5410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3804" name="Text Box 10"/>
          <p:cNvSpPr txBox="1">
            <a:spLocks noChangeArrowheads="1"/>
          </p:cNvSpPr>
          <p:nvPr/>
        </p:nvSpPr>
        <p:spPr bwMode="auto">
          <a:xfrm>
            <a:off x="4876800" y="49530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000"/>
              <a:t>Student</a:t>
            </a:r>
          </a:p>
        </p:txBody>
      </p: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4527550" y="54102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000"/>
              <a:t>BAStudent</a:t>
            </a:r>
          </a:p>
        </p:txBody>
      </p:sp>
      <p:sp>
        <p:nvSpPr>
          <p:cNvPr id="33806" name="Line 12"/>
          <p:cNvSpPr>
            <a:spLocks noChangeShapeType="1"/>
          </p:cNvSpPr>
          <p:nvPr/>
        </p:nvSpPr>
        <p:spPr bwMode="auto">
          <a:xfrm flipH="1">
            <a:off x="6705600" y="49530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3807" name="Rectangle 13"/>
          <p:cNvSpPr>
            <a:spLocks noChangeArrowheads="1"/>
          </p:cNvSpPr>
          <p:nvPr/>
        </p:nvSpPr>
        <p:spPr bwMode="auto">
          <a:xfrm>
            <a:off x="5867400" y="3581400"/>
            <a:ext cx="914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3808" name="Line 14"/>
          <p:cNvSpPr>
            <a:spLocks noChangeShapeType="1"/>
          </p:cNvSpPr>
          <p:nvPr/>
        </p:nvSpPr>
        <p:spPr bwMode="auto">
          <a:xfrm>
            <a:off x="58674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3809" name="Text Box 15"/>
          <p:cNvSpPr txBox="1">
            <a:spLocks noChangeArrowheads="1"/>
          </p:cNvSpPr>
          <p:nvPr/>
        </p:nvSpPr>
        <p:spPr bwMode="auto">
          <a:xfrm>
            <a:off x="4876800" y="36576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000"/>
              <a:t>Student</a:t>
            </a:r>
          </a:p>
        </p:txBody>
      </p:sp>
      <p:sp>
        <p:nvSpPr>
          <p:cNvPr id="33810" name="Text Box 16"/>
          <p:cNvSpPr txBox="1">
            <a:spLocks noChangeArrowheads="1"/>
          </p:cNvSpPr>
          <p:nvPr/>
        </p:nvSpPr>
        <p:spPr bwMode="auto">
          <a:xfrm>
            <a:off x="4495800" y="41148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000"/>
              <a:t>MAStudent</a:t>
            </a:r>
          </a:p>
        </p:txBody>
      </p:sp>
      <p:sp>
        <p:nvSpPr>
          <p:cNvPr id="33811" name="Line 17"/>
          <p:cNvSpPr>
            <a:spLocks noChangeShapeType="1"/>
          </p:cNvSpPr>
          <p:nvPr/>
        </p:nvSpPr>
        <p:spPr bwMode="auto">
          <a:xfrm flipH="1" flipV="1">
            <a:off x="6781800" y="38862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7467600" y="5486400"/>
            <a:ext cx="685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8261350" y="5638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temp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flipH="1" flipV="1">
            <a:off x="6781800" y="4419600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457200" y="41910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800" b="1" dirty="0">
                <a:solidFill>
                  <a:schemeClr val="tx2"/>
                </a:solidFill>
              </a:rPr>
              <a:t>Down Casting</a:t>
            </a:r>
          </a:p>
        </p:txBody>
      </p:sp>
      <p:cxnSp>
        <p:nvCxnSpPr>
          <p:cNvPr id="3" name="מחבר ישר 2"/>
          <p:cNvCxnSpPr/>
          <p:nvPr/>
        </p:nvCxnSpPr>
        <p:spPr>
          <a:xfrm>
            <a:off x="1295400" y="2819400"/>
            <a:ext cx="228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/>
          <p:cNvCxnSpPr/>
          <p:nvPr/>
        </p:nvCxnSpPr>
        <p:spPr>
          <a:xfrm>
            <a:off x="3962400" y="2819400"/>
            <a:ext cx="2971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" dur="10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9" grpId="0" animBg="1"/>
      <p:bldP spid="25620" grpId="0"/>
      <p:bldP spid="256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24" name="מציין מיקום של מספר שקופית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843CFAF-1E91-41B0-9B54-162855C1D75E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7696200" y="2743200"/>
            <a:ext cx="6858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4822" name="Line 4"/>
          <p:cNvSpPr>
            <a:spLocks noChangeShapeType="1"/>
          </p:cNvSpPr>
          <p:nvPr/>
        </p:nvSpPr>
        <p:spPr bwMode="auto">
          <a:xfrm>
            <a:off x="76962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823" name="Line 5"/>
          <p:cNvSpPr>
            <a:spLocks noChangeShapeType="1"/>
          </p:cNvSpPr>
          <p:nvPr/>
        </p:nvSpPr>
        <p:spPr bwMode="auto">
          <a:xfrm>
            <a:off x="7696200" y="4191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824" name="Line 6"/>
          <p:cNvSpPr>
            <a:spLocks noChangeShapeType="1"/>
          </p:cNvSpPr>
          <p:nvPr/>
        </p:nvSpPr>
        <p:spPr bwMode="auto">
          <a:xfrm>
            <a:off x="7696200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825" name="Line 7"/>
          <p:cNvSpPr>
            <a:spLocks noChangeShapeType="1"/>
          </p:cNvSpPr>
          <p:nvPr/>
        </p:nvSpPr>
        <p:spPr bwMode="auto">
          <a:xfrm>
            <a:off x="76962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826" name="Rectangle 8"/>
          <p:cNvSpPr>
            <a:spLocks noChangeArrowheads="1"/>
          </p:cNvSpPr>
          <p:nvPr/>
        </p:nvSpPr>
        <p:spPr bwMode="auto">
          <a:xfrm>
            <a:off x="5867400" y="4876800"/>
            <a:ext cx="914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4827" name="Line 9"/>
          <p:cNvSpPr>
            <a:spLocks noChangeShapeType="1"/>
          </p:cNvSpPr>
          <p:nvPr/>
        </p:nvSpPr>
        <p:spPr bwMode="auto">
          <a:xfrm>
            <a:off x="5867400" y="5410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828" name="Text Box 10"/>
          <p:cNvSpPr txBox="1">
            <a:spLocks noChangeArrowheads="1"/>
          </p:cNvSpPr>
          <p:nvPr/>
        </p:nvSpPr>
        <p:spPr bwMode="auto">
          <a:xfrm>
            <a:off x="4876800" y="49530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000"/>
              <a:t>Student</a:t>
            </a:r>
          </a:p>
        </p:txBody>
      </p:sp>
      <p:sp>
        <p:nvSpPr>
          <p:cNvPr id="34829" name="Text Box 11"/>
          <p:cNvSpPr txBox="1">
            <a:spLocks noChangeArrowheads="1"/>
          </p:cNvSpPr>
          <p:nvPr/>
        </p:nvSpPr>
        <p:spPr bwMode="auto">
          <a:xfrm>
            <a:off x="4527550" y="54102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000"/>
              <a:t>BAStudent</a:t>
            </a:r>
          </a:p>
        </p:txBody>
      </p:sp>
      <p:sp>
        <p:nvSpPr>
          <p:cNvPr id="34830" name="Line 12"/>
          <p:cNvSpPr>
            <a:spLocks noChangeShapeType="1"/>
          </p:cNvSpPr>
          <p:nvPr/>
        </p:nvSpPr>
        <p:spPr bwMode="auto">
          <a:xfrm flipH="1">
            <a:off x="6705600" y="49530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831" name="Rectangle 13"/>
          <p:cNvSpPr>
            <a:spLocks noChangeArrowheads="1"/>
          </p:cNvSpPr>
          <p:nvPr/>
        </p:nvSpPr>
        <p:spPr bwMode="auto">
          <a:xfrm>
            <a:off x="5867400" y="3581400"/>
            <a:ext cx="914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4832" name="Line 14"/>
          <p:cNvSpPr>
            <a:spLocks noChangeShapeType="1"/>
          </p:cNvSpPr>
          <p:nvPr/>
        </p:nvSpPr>
        <p:spPr bwMode="auto">
          <a:xfrm>
            <a:off x="58674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833" name="Text Box 15"/>
          <p:cNvSpPr txBox="1">
            <a:spLocks noChangeArrowheads="1"/>
          </p:cNvSpPr>
          <p:nvPr/>
        </p:nvSpPr>
        <p:spPr bwMode="auto">
          <a:xfrm>
            <a:off x="4876800" y="36576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000"/>
              <a:t>Student</a:t>
            </a:r>
          </a:p>
        </p:txBody>
      </p:sp>
      <p:sp>
        <p:nvSpPr>
          <p:cNvPr id="34834" name="Text Box 16"/>
          <p:cNvSpPr txBox="1">
            <a:spLocks noChangeArrowheads="1"/>
          </p:cNvSpPr>
          <p:nvPr/>
        </p:nvSpPr>
        <p:spPr bwMode="auto">
          <a:xfrm>
            <a:off x="4495800" y="41148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000"/>
              <a:t>MAStudent</a:t>
            </a:r>
          </a:p>
        </p:txBody>
      </p:sp>
      <p:sp>
        <p:nvSpPr>
          <p:cNvPr id="34835" name="Line 17"/>
          <p:cNvSpPr>
            <a:spLocks noChangeShapeType="1"/>
          </p:cNvSpPr>
          <p:nvPr/>
        </p:nvSpPr>
        <p:spPr bwMode="auto">
          <a:xfrm flipH="1" flipV="1">
            <a:off x="6781800" y="38862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7467600" y="5486400"/>
            <a:ext cx="685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8261350" y="5638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temp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304800" y="49530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b="1" dirty="0">
                <a:solidFill>
                  <a:srgbClr val="FF0000"/>
                </a:solidFill>
              </a:rPr>
              <a:t>שגיאת ריצה – המרה לא חוקית</a:t>
            </a:r>
            <a:endParaRPr lang="en-US" altLang="he-IL" sz="2400" b="1" dirty="0">
              <a:solidFill>
                <a:srgbClr val="FF0000"/>
              </a:solidFill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3820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 dirty="0"/>
              <a:t>public class University {</a:t>
            </a:r>
          </a:p>
          <a:p>
            <a:pPr algn="l" rtl="0" eaLnBrk="1" hangingPunct="1"/>
            <a:r>
              <a:rPr lang="en-US" altLang="he-IL" sz="2400" dirty="0"/>
              <a:t>  public void </a:t>
            </a:r>
            <a:r>
              <a:rPr lang="en-US" altLang="he-IL" sz="2400" dirty="0" err="1"/>
              <a:t>printAllThesis</a:t>
            </a:r>
            <a:r>
              <a:rPr lang="en-US" altLang="he-IL" sz="2400" dirty="0"/>
              <a:t>()</a:t>
            </a:r>
          </a:p>
          <a:p>
            <a:pPr algn="l" rtl="0" eaLnBrk="1" hangingPunct="1"/>
            <a:r>
              <a:rPr lang="en-US" altLang="he-IL" sz="2400" dirty="0"/>
              <a:t>  {</a:t>
            </a:r>
          </a:p>
          <a:p>
            <a:pPr algn="l" rtl="0" eaLnBrk="1" hangingPunct="1"/>
            <a:r>
              <a:rPr lang="en-US" altLang="he-IL" sz="2400" dirty="0"/>
              <a:t>    for(</a:t>
            </a:r>
            <a:r>
              <a:rPr lang="en-US" altLang="he-IL" sz="2400" dirty="0" err="1"/>
              <a:t>int</a:t>
            </a:r>
            <a:r>
              <a:rPr lang="en-US" altLang="he-IL" sz="2400" dirty="0"/>
              <a:t> </a:t>
            </a:r>
            <a:r>
              <a:rPr lang="en-US" altLang="he-IL" sz="2400" dirty="0" err="1"/>
              <a:t>i</a:t>
            </a:r>
            <a:r>
              <a:rPr lang="en-US" altLang="he-IL" sz="2400" dirty="0"/>
              <a:t>=0; </a:t>
            </a:r>
            <a:r>
              <a:rPr lang="en-US" altLang="he-IL" sz="2400" dirty="0" err="1"/>
              <a:t>i</a:t>
            </a:r>
            <a:r>
              <a:rPr lang="en-US" altLang="he-IL" sz="2400" dirty="0"/>
              <a:t>&lt;</a:t>
            </a:r>
            <a:r>
              <a:rPr lang="en-US" altLang="he-IL" sz="2400" dirty="0" err="1"/>
              <a:t>num</a:t>
            </a:r>
            <a:r>
              <a:rPr lang="en-US" altLang="he-IL" sz="2400" dirty="0"/>
              <a:t>; </a:t>
            </a:r>
            <a:r>
              <a:rPr lang="en-US" altLang="he-IL" sz="2400" dirty="0" err="1"/>
              <a:t>i</a:t>
            </a:r>
            <a:r>
              <a:rPr lang="en-US" altLang="he-IL" sz="2400" dirty="0"/>
              <a:t>++)</a:t>
            </a:r>
          </a:p>
          <a:p>
            <a:pPr algn="l" rtl="0" eaLnBrk="1" hangingPunct="1"/>
            <a:r>
              <a:rPr lang="en-US" altLang="he-IL" sz="2400" dirty="0"/>
              <a:t>      if(students[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</a:t>
            </a:r>
            <a:r>
              <a:rPr lang="en-US" altLang="he-IL" sz="2400" dirty="0" err="1"/>
              <a:t>instanceof</a:t>
            </a:r>
            <a:r>
              <a:rPr lang="en-US" altLang="he-IL" sz="2400" dirty="0"/>
              <a:t> </a:t>
            </a:r>
            <a:r>
              <a:rPr lang="en-US" altLang="he-IL" sz="2400" dirty="0" err="1"/>
              <a:t>MAStudent</a:t>
            </a:r>
            <a:r>
              <a:rPr lang="en-US" altLang="he-IL" sz="2400" dirty="0"/>
              <a:t>)</a:t>
            </a:r>
          </a:p>
          <a:p>
            <a:pPr algn="l" rtl="0" eaLnBrk="1" hangingPunct="1"/>
            <a:r>
              <a:rPr lang="en-US" altLang="he-IL" sz="2400" dirty="0"/>
              <a:t>      {</a:t>
            </a:r>
          </a:p>
          <a:p>
            <a:pPr algn="l" rtl="0" eaLnBrk="1" hangingPunct="1"/>
            <a:r>
              <a:rPr lang="en-US" altLang="he-IL" sz="2400" dirty="0">
                <a:solidFill>
                  <a:srgbClr val="FF0000"/>
                </a:solidFill>
              </a:rPr>
              <a:t>	</a:t>
            </a:r>
            <a:r>
              <a:rPr lang="en-US" altLang="he-IL" sz="2400" dirty="0" err="1"/>
              <a:t>MAStudent</a:t>
            </a:r>
            <a:r>
              <a:rPr lang="en-US" altLang="he-IL" sz="2400" dirty="0"/>
              <a:t> temp = (</a:t>
            </a:r>
            <a:r>
              <a:rPr lang="en-US" altLang="he-IL" sz="2400" dirty="0" err="1"/>
              <a:t>MAStudent</a:t>
            </a:r>
            <a:r>
              <a:rPr lang="en-US" altLang="he-IL" sz="2400" dirty="0"/>
              <a:t>)students[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];</a:t>
            </a:r>
          </a:p>
          <a:p>
            <a:pPr algn="l" rtl="0" eaLnBrk="1" hangingPunct="1"/>
            <a:r>
              <a:rPr lang="en-US" altLang="he-IL" sz="2400" dirty="0"/>
              <a:t>	</a:t>
            </a:r>
            <a:r>
              <a:rPr lang="en-US" altLang="he-IL" sz="2400" dirty="0" err="1"/>
              <a:t>System.out.println</a:t>
            </a:r>
            <a:r>
              <a:rPr lang="en-US" altLang="he-IL" sz="2400" dirty="0"/>
              <a:t>(</a:t>
            </a:r>
            <a:r>
              <a:rPr lang="en-US" altLang="he-IL" sz="2400" dirty="0" err="1"/>
              <a:t>temp.getThesis</a:t>
            </a:r>
            <a:r>
              <a:rPr lang="en-US" altLang="he-IL" sz="2400" dirty="0"/>
              <a:t>());</a:t>
            </a:r>
          </a:p>
          <a:p>
            <a:pPr algn="l" rtl="0" eaLnBrk="1" hangingPunct="1"/>
            <a:r>
              <a:rPr lang="en-US" altLang="he-IL" sz="2400" dirty="0"/>
              <a:t>      }</a:t>
            </a:r>
          </a:p>
          <a:p>
            <a:pPr algn="l" rtl="0" eaLnBrk="1" hangingPunct="1"/>
            <a:r>
              <a:rPr lang="en-US" altLang="he-IL" sz="2400" dirty="0"/>
              <a:t>  }</a:t>
            </a:r>
          </a:p>
          <a:p>
            <a:pPr algn="l" rtl="0" eaLnBrk="1" hangingPunct="1"/>
            <a:r>
              <a:rPr lang="en-US" altLang="he-IL" sz="24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6083" y="235803"/>
            <a:ext cx="44196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מה היה קורה אם היינו מוותרים על התנאי?</a:t>
            </a:r>
            <a:endParaRPr lang="he-IL" sz="2400" dirty="0">
              <a:solidFill>
                <a:schemeClr val="tx2"/>
              </a:solidFill>
            </a:endParaRPr>
          </a:p>
        </p:txBody>
      </p:sp>
      <p:cxnSp>
        <p:nvCxnSpPr>
          <p:cNvPr id="27" name="מחבר ישר 26"/>
          <p:cNvCxnSpPr/>
          <p:nvPr/>
        </p:nvCxnSpPr>
        <p:spPr>
          <a:xfrm>
            <a:off x="1295400" y="2819400"/>
            <a:ext cx="228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/>
          <p:cNvCxnSpPr/>
          <p:nvPr/>
        </p:nvCxnSpPr>
        <p:spPr>
          <a:xfrm flipV="1">
            <a:off x="3962400" y="2819400"/>
            <a:ext cx="3124200" cy="366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81800" y="5423584"/>
            <a:ext cx="6096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 smtClean="0">
                <a:solidFill>
                  <a:srgbClr val="FF0000"/>
                </a:solidFill>
              </a:rPr>
              <a:t>?</a:t>
            </a:r>
            <a:endParaRPr lang="he-IL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2" grpId="0" animBg="1"/>
      <p:bldP spid="26643" grpId="0"/>
      <p:bldP spid="26647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11" name="מציין מיקום של מספר שקופית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B7BED56-FD9B-4F0D-8D79-CF3C002ED948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3820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/>
              <a:t>public class University {</a:t>
            </a:r>
          </a:p>
          <a:p>
            <a:pPr algn="l" rtl="0" eaLnBrk="1" hangingPunct="1"/>
            <a:r>
              <a:rPr lang="en-US" altLang="he-IL" sz="2400"/>
              <a:t>  public void printAllThesis()</a:t>
            </a:r>
          </a:p>
          <a:p>
            <a:pPr algn="l" rtl="0" eaLnBrk="1" hangingPunct="1"/>
            <a:r>
              <a:rPr lang="en-US" altLang="he-IL" sz="2400"/>
              <a:t>  {</a:t>
            </a:r>
          </a:p>
          <a:p>
            <a:pPr algn="l" rtl="0" eaLnBrk="1" hangingPunct="1"/>
            <a:r>
              <a:rPr lang="en-US" altLang="he-IL" sz="2400"/>
              <a:t>    for(int i=0; i&lt;num; i++)</a:t>
            </a:r>
          </a:p>
          <a:p>
            <a:pPr algn="l" rtl="0" eaLnBrk="1" hangingPunct="1"/>
            <a:r>
              <a:rPr lang="en-US" altLang="he-IL" sz="2400"/>
              <a:t>      if(students[i] instanceof MAStudent)</a:t>
            </a:r>
          </a:p>
          <a:p>
            <a:pPr algn="l" rtl="0" eaLnBrk="1" hangingPunct="1"/>
            <a:r>
              <a:rPr lang="en-US" altLang="he-IL" sz="2400"/>
              <a:t>      {</a:t>
            </a:r>
          </a:p>
          <a:p>
            <a:pPr algn="l" rtl="0" eaLnBrk="1" hangingPunct="1"/>
            <a:r>
              <a:rPr lang="en-US" altLang="he-IL" sz="2400">
                <a:solidFill>
                  <a:srgbClr val="FF0000"/>
                </a:solidFill>
              </a:rPr>
              <a:t>	</a:t>
            </a:r>
            <a:r>
              <a:rPr lang="en-US" altLang="he-IL" sz="2400"/>
              <a:t>MAStudent temp =                       students[i];</a:t>
            </a:r>
          </a:p>
          <a:p>
            <a:pPr algn="l" rtl="0" eaLnBrk="1" hangingPunct="1"/>
            <a:r>
              <a:rPr lang="en-US" altLang="he-IL" sz="2400"/>
              <a:t>	System.out.println(temp.getThesis());</a:t>
            </a:r>
          </a:p>
          <a:p>
            <a:pPr algn="l" rtl="0" eaLnBrk="1" hangingPunct="1"/>
            <a:r>
              <a:rPr lang="en-US" altLang="he-IL" sz="2400"/>
              <a:t>      }</a:t>
            </a:r>
          </a:p>
          <a:p>
            <a:pPr algn="l" rtl="0" eaLnBrk="1" hangingPunct="1"/>
            <a:r>
              <a:rPr lang="en-US" altLang="he-IL" sz="2400"/>
              <a:t>  }</a:t>
            </a:r>
          </a:p>
          <a:p>
            <a:pPr algn="l" rtl="0" eaLnBrk="1" hangingPunct="1"/>
            <a:r>
              <a:rPr lang="en-US" altLang="he-IL" sz="2400"/>
              <a:t>}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810000" y="241935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(MAStudent)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6083" y="235803"/>
            <a:ext cx="44196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האם אפשר לוותר על ההמרה המפורשת?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6911" y="4320827"/>
            <a:ext cx="7848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rgbClr val="FF0000"/>
                </a:solidFill>
              </a:rPr>
              <a:t>שגיאת קומפילציה – </a:t>
            </a:r>
            <a:r>
              <a:rPr lang="en-US" sz="2400" dirty="0" smtClean="0">
                <a:solidFill>
                  <a:srgbClr val="FF0000"/>
                </a:solidFill>
              </a:rPr>
              <a:t>down casting</a:t>
            </a:r>
            <a:r>
              <a:rPr lang="he-IL" sz="2400" dirty="0" smtClean="0">
                <a:solidFill>
                  <a:srgbClr val="FF0000"/>
                </a:solidFill>
              </a:rPr>
              <a:t> הוא תמיד מפורש.</a:t>
            </a:r>
            <a:endParaRPr lang="he-IL" sz="2400" dirty="0">
              <a:solidFill>
                <a:srgbClr val="FF0000"/>
              </a:solidFill>
            </a:endParaRPr>
          </a:p>
        </p:txBody>
      </p:sp>
      <p:cxnSp>
        <p:nvCxnSpPr>
          <p:cNvPr id="4" name="מחבר חץ ישר 3"/>
          <p:cNvCxnSpPr/>
          <p:nvPr/>
        </p:nvCxnSpPr>
        <p:spPr>
          <a:xfrm flipH="1" flipV="1">
            <a:off x="6400800" y="2876550"/>
            <a:ext cx="990600" cy="146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16" name="מציין מיקום של מספר שקופית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F86E734-F8FD-42C1-BAD1-F02036EE9274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905000" y="99060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Student s = new BAStudent();</a:t>
            </a:r>
          </a:p>
        </p:txBody>
      </p:sp>
      <p:sp>
        <p:nvSpPr>
          <p:cNvPr id="28678" name="AutoShape 6"/>
          <p:cNvSpPr>
            <a:spLocks/>
          </p:cNvSpPr>
          <p:nvPr/>
        </p:nvSpPr>
        <p:spPr bwMode="auto">
          <a:xfrm rot="-5400000">
            <a:off x="2667000" y="914400"/>
            <a:ext cx="76200" cy="1447800"/>
          </a:xfrm>
          <a:prstGeom prst="leftBrace">
            <a:avLst>
              <a:gd name="adj1" fmla="val 1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8679" name="AutoShape 7"/>
          <p:cNvSpPr>
            <a:spLocks/>
          </p:cNvSpPr>
          <p:nvPr/>
        </p:nvSpPr>
        <p:spPr bwMode="auto">
          <a:xfrm rot="-5400000">
            <a:off x="5257800" y="228600"/>
            <a:ext cx="76200" cy="2819400"/>
          </a:xfrm>
          <a:prstGeom prst="leftBrace">
            <a:avLst>
              <a:gd name="adj1" fmla="val 3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2133600" y="1752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Student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4648200" y="18288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BAStudent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4311650" y="3429000"/>
            <a:ext cx="914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4311650" y="3962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3321050" y="35052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000"/>
              <a:t>Student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2971800" y="39624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000"/>
              <a:t>BAStudent</a:t>
            </a: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H="1">
            <a:off x="5257800" y="4267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6934200" y="33528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/>
              <a:t>s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2667000" y="48006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400" b="1" dirty="0">
                <a:solidFill>
                  <a:schemeClr val="tx2"/>
                </a:solidFill>
              </a:rPr>
              <a:t>Up Casting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22222E-6 L -0.00417 -0.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  <p:bldP spid="28678" grpId="0" animBg="1"/>
      <p:bldP spid="28679" grpId="0" animBg="1"/>
      <p:bldP spid="28680" grpId="0"/>
      <p:bldP spid="28681" grpId="0"/>
      <p:bldP spid="28683" grpId="0" animBg="1"/>
      <p:bldP spid="28685" grpId="0"/>
      <p:bldP spid="28686" grpId="0"/>
      <p:bldP spid="28688" grpId="0" animBg="1"/>
      <p:bldP spid="2868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757668" y="3108534"/>
            <a:ext cx="68580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…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University u = new University</a:t>
            </a:r>
            <a:r>
              <a:rPr lang="en-US" altLang="he-IL" sz="2400" dirty="0" smtClean="0"/>
              <a:t>();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 err="1" smtClean="0"/>
              <a:t>BAStudent</a:t>
            </a:r>
            <a:r>
              <a:rPr lang="en-US" altLang="he-IL" sz="2400" dirty="0" smtClean="0"/>
              <a:t> b = new </a:t>
            </a:r>
            <a:r>
              <a:rPr lang="en-US" altLang="he-IL" sz="2400" dirty="0" err="1" smtClean="0"/>
              <a:t>BAStudent</a:t>
            </a:r>
            <a:r>
              <a:rPr lang="en-US" altLang="he-IL" sz="2400" dirty="0" smtClean="0"/>
              <a:t>(“David”, “CS”);</a:t>
            </a:r>
            <a:endParaRPr lang="en-US" altLang="he-IL" sz="2400" dirty="0"/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 err="1" smtClean="0"/>
              <a:t>u.addStudent</a:t>
            </a:r>
            <a:r>
              <a:rPr lang="en-US" altLang="he-IL" sz="2400" dirty="0" smtClean="0"/>
              <a:t>(b);</a:t>
            </a:r>
            <a:endParaRPr lang="en-US" altLang="he-IL" sz="2400" dirty="0"/>
          </a:p>
        </p:txBody>
      </p:sp>
      <p:sp>
        <p:nvSpPr>
          <p:cNvPr id="8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F922E5-2FEF-4DE4-BDAC-6F95EE79E81E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85800" y="381000"/>
            <a:ext cx="57912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/>
              <a:t>public class University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/>
              <a:t>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/>
              <a:t>  public void </a:t>
            </a:r>
            <a:r>
              <a:rPr lang="en-US" altLang="he-IL" sz="2400" dirty="0" err="1"/>
              <a:t>addStudent</a:t>
            </a:r>
            <a:r>
              <a:rPr lang="en-US" altLang="he-IL" sz="2400" dirty="0"/>
              <a:t>(Student s)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/>
              <a:t> 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/>
              <a:t>    students[</a:t>
            </a:r>
            <a:r>
              <a:rPr lang="en-US" altLang="he-IL" sz="2400" dirty="0" err="1"/>
              <a:t>num</a:t>
            </a:r>
            <a:r>
              <a:rPr lang="en-US" altLang="he-IL" sz="2400" dirty="0"/>
              <a:t>] = s;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/>
              <a:t>    </a:t>
            </a:r>
            <a:r>
              <a:rPr lang="en-US" altLang="he-IL" sz="2400" dirty="0" err="1"/>
              <a:t>num</a:t>
            </a:r>
            <a:r>
              <a:rPr lang="en-US" altLang="he-IL" sz="2400" dirty="0"/>
              <a:t>++;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/>
              <a:t>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2590800" y="4562058"/>
            <a:ext cx="2667000" cy="9144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3962400" y="990600"/>
            <a:ext cx="1524000" cy="7620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solidFill>
                <a:schemeClr val="tx2"/>
              </a:solidFill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581400" y="466852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he-IL" sz="2400" b="1" dirty="0">
                <a:solidFill>
                  <a:schemeClr val="tx2"/>
                </a:solidFill>
              </a:rPr>
              <a:t>Up Casting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3.33333E-6 -0.3877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  <p:bldP spid="29702" grpId="0" animBg="1"/>
      <p:bldP spid="29703" grpId="0" animBg="1"/>
      <p:bldP spid="29704" grpId="0"/>
      <p:bldP spid="29704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C5D885-B78F-4AC2-9D8E-584FD27B72E4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29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01600" y="182048"/>
            <a:ext cx="46482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 dirty="0"/>
              <a:t>public class A</a:t>
            </a:r>
          </a:p>
          <a:p>
            <a:pPr algn="l" rtl="0" eaLnBrk="1" hangingPunct="1"/>
            <a:r>
              <a:rPr lang="en-US" altLang="he-IL" sz="2400" dirty="0"/>
              <a:t>{</a:t>
            </a:r>
          </a:p>
          <a:p>
            <a:pPr algn="l" rtl="0" eaLnBrk="1" hangingPunct="1"/>
            <a:r>
              <a:rPr lang="en-US" altLang="he-IL" sz="2400" dirty="0" smtClean="0"/>
              <a:t>  private </a:t>
            </a:r>
            <a:r>
              <a:rPr lang="en-US" altLang="he-IL" sz="2400" dirty="0" err="1"/>
              <a:t>int</a:t>
            </a:r>
            <a:r>
              <a:rPr lang="en-US" altLang="he-IL" sz="2400" dirty="0"/>
              <a:t> x;</a:t>
            </a:r>
          </a:p>
          <a:p>
            <a:pPr algn="l" rtl="0" eaLnBrk="1" hangingPunct="1"/>
            <a:r>
              <a:rPr lang="en-US" altLang="he-IL" sz="2400" dirty="0" smtClean="0"/>
              <a:t>  protected </a:t>
            </a:r>
            <a:r>
              <a:rPr lang="en-US" altLang="he-IL" sz="2400" dirty="0" err="1"/>
              <a:t>int</a:t>
            </a:r>
            <a:r>
              <a:rPr lang="en-US" altLang="he-IL" sz="2400" dirty="0"/>
              <a:t> y;</a:t>
            </a:r>
          </a:p>
          <a:p>
            <a:pPr algn="l" rtl="0" eaLnBrk="1" hangingPunct="1"/>
            <a:r>
              <a:rPr lang="en-US" altLang="he-IL" sz="2400" dirty="0" smtClean="0"/>
              <a:t>  public </a:t>
            </a:r>
            <a:r>
              <a:rPr lang="en-US" altLang="he-IL" sz="2400" dirty="0"/>
              <a:t>A()</a:t>
            </a:r>
          </a:p>
          <a:p>
            <a:pPr algn="l" rtl="0" eaLnBrk="1" hangingPunct="1"/>
            <a:r>
              <a:rPr lang="en-US" altLang="he-IL" sz="2400" dirty="0" smtClean="0"/>
              <a:t>  {</a:t>
            </a:r>
            <a:endParaRPr lang="en-US" altLang="he-IL" sz="2400" dirty="0"/>
          </a:p>
          <a:p>
            <a:pPr algn="l" rtl="0" eaLnBrk="1" hangingPunct="1"/>
            <a:r>
              <a:rPr lang="en-US" altLang="he-IL" sz="2400" dirty="0" smtClean="0"/>
              <a:t>    </a:t>
            </a:r>
            <a:r>
              <a:rPr lang="en-US" altLang="he-IL" sz="2400" dirty="0" err="1" smtClean="0"/>
              <a:t>System.out.println</a:t>
            </a:r>
            <a:r>
              <a:rPr lang="en-US" altLang="he-IL" sz="2400" dirty="0"/>
              <a:t>("In A");</a:t>
            </a:r>
          </a:p>
          <a:p>
            <a:pPr algn="l" rtl="0" eaLnBrk="1" hangingPunct="1"/>
            <a:r>
              <a:rPr lang="en-US" altLang="he-IL" sz="2400" dirty="0" smtClean="0"/>
              <a:t>  }</a:t>
            </a:r>
            <a:endParaRPr lang="en-US" altLang="he-IL" sz="2400" dirty="0"/>
          </a:p>
          <a:p>
            <a:pPr algn="l" rtl="0" eaLnBrk="1" hangingPunct="1"/>
            <a:r>
              <a:rPr lang="en-US" altLang="he-IL" sz="2400" dirty="0" smtClean="0"/>
              <a:t>  public </a:t>
            </a:r>
            <a:r>
              <a:rPr lang="en-US" altLang="he-IL" sz="2400" dirty="0"/>
              <a:t>void f()</a:t>
            </a:r>
          </a:p>
          <a:p>
            <a:pPr algn="l" rtl="0" eaLnBrk="1" hangingPunct="1"/>
            <a:r>
              <a:rPr lang="en-US" altLang="he-IL" sz="2400" dirty="0" smtClean="0"/>
              <a:t>  {</a:t>
            </a:r>
            <a:endParaRPr lang="en-US" altLang="he-IL" sz="2400" dirty="0"/>
          </a:p>
          <a:p>
            <a:pPr algn="l" rtl="0" eaLnBrk="1" hangingPunct="1"/>
            <a:r>
              <a:rPr lang="en-US" altLang="he-IL" sz="2400" dirty="0" smtClean="0"/>
              <a:t>    </a:t>
            </a:r>
            <a:r>
              <a:rPr lang="en-US" altLang="he-IL" sz="2400" dirty="0" err="1" smtClean="0"/>
              <a:t>System.out.println</a:t>
            </a:r>
            <a:r>
              <a:rPr lang="en-US" altLang="he-IL" sz="2400" dirty="0"/>
              <a:t>("In A's f");</a:t>
            </a:r>
          </a:p>
          <a:p>
            <a:pPr algn="l" rtl="0" eaLnBrk="1" hangingPunct="1"/>
            <a:r>
              <a:rPr lang="en-US" altLang="he-IL" sz="2400" dirty="0" smtClean="0"/>
              <a:t>  }</a:t>
            </a:r>
            <a:endParaRPr lang="en-US" altLang="he-IL" sz="2400" dirty="0"/>
          </a:p>
          <a:p>
            <a:pPr algn="l" rtl="0" eaLnBrk="1" hangingPunct="1"/>
            <a:r>
              <a:rPr lang="en-US" altLang="he-IL" sz="2400" dirty="0"/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724400" y="182048"/>
            <a:ext cx="44196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 dirty="0"/>
              <a:t>public class B extends A</a:t>
            </a:r>
          </a:p>
          <a:p>
            <a:pPr algn="l" rtl="0" eaLnBrk="1" hangingPunct="1"/>
            <a:r>
              <a:rPr lang="en-US" altLang="he-IL" sz="2400" dirty="0"/>
              <a:t>{</a:t>
            </a:r>
          </a:p>
          <a:p>
            <a:pPr algn="l" rtl="0" eaLnBrk="1" hangingPunct="1"/>
            <a:r>
              <a:rPr lang="en-US" altLang="he-IL" sz="2400" dirty="0" smtClean="0"/>
              <a:t>  public </a:t>
            </a:r>
            <a:r>
              <a:rPr lang="en-US" altLang="he-IL" sz="2400" dirty="0"/>
              <a:t>B()</a:t>
            </a:r>
          </a:p>
          <a:p>
            <a:pPr algn="l" rtl="0" eaLnBrk="1" hangingPunct="1"/>
            <a:r>
              <a:rPr lang="en-US" altLang="he-IL" sz="2400" dirty="0" smtClean="0"/>
              <a:t>  {</a:t>
            </a:r>
            <a:endParaRPr lang="en-US" altLang="he-IL" sz="2400" dirty="0"/>
          </a:p>
          <a:p>
            <a:pPr algn="l" rtl="0" eaLnBrk="1" hangingPunct="1"/>
            <a:r>
              <a:rPr lang="en-US" altLang="he-IL" sz="2400" dirty="0" smtClean="0"/>
              <a:t>    </a:t>
            </a:r>
            <a:r>
              <a:rPr lang="en-US" altLang="he-IL" sz="2400" dirty="0" err="1" smtClean="0"/>
              <a:t>System.out.println</a:t>
            </a:r>
            <a:r>
              <a:rPr lang="en-US" altLang="he-IL" sz="2400" dirty="0"/>
              <a:t>("In B");</a:t>
            </a:r>
          </a:p>
          <a:p>
            <a:pPr algn="l" rtl="0" eaLnBrk="1" hangingPunct="1"/>
            <a:r>
              <a:rPr lang="en-US" altLang="he-IL" sz="2400" dirty="0" smtClean="0"/>
              <a:t>  }</a:t>
            </a:r>
            <a:endParaRPr lang="en-US" altLang="he-IL" sz="2400" dirty="0"/>
          </a:p>
          <a:p>
            <a:pPr algn="l" rtl="0" eaLnBrk="1" hangingPunct="1"/>
            <a:r>
              <a:rPr lang="en-US" altLang="he-IL" sz="2400" dirty="0" smtClean="0"/>
              <a:t>  public </a:t>
            </a:r>
            <a:r>
              <a:rPr lang="en-US" altLang="he-IL" sz="2400" dirty="0"/>
              <a:t>void f()</a:t>
            </a:r>
          </a:p>
          <a:p>
            <a:pPr algn="l" rtl="0" eaLnBrk="1" hangingPunct="1"/>
            <a:r>
              <a:rPr lang="en-US" altLang="he-IL" sz="2400" dirty="0" smtClean="0"/>
              <a:t>  {</a:t>
            </a:r>
            <a:endParaRPr lang="en-US" altLang="he-IL" sz="2400" dirty="0"/>
          </a:p>
          <a:p>
            <a:pPr algn="l" rtl="0" eaLnBrk="1" hangingPunct="1"/>
            <a:r>
              <a:rPr lang="en-US" altLang="he-IL" sz="2400" dirty="0" smtClean="0"/>
              <a:t>    x </a:t>
            </a:r>
            <a:r>
              <a:rPr lang="en-US" altLang="he-IL" sz="2400" dirty="0"/>
              <a:t>= 2;</a:t>
            </a:r>
          </a:p>
          <a:p>
            <a:pPr algn="l" rtl="0" eaLnBrk="1" hangingPunct="1"/>
            <a:r>
              <a:rPr lang="en-US" altLang="he-IL" sz="2400" dirty="0" smtClean="0"/>
              <a:t>    y </a:t>
            </a:r>
            <a:r>
              <a:rPr lang="en-US" altLang="he-IL" sz="2400" dirty="0"/>
              <a:t>= 3;</a:t>
            </a:r>
          </a:p>
          <a:p>
            <a:pPr algn="l" rtl="0" eaLnBrk="1" hangingPunct="1"/>
            <a:r>
              <a:rPr lang="en-US" altLang="he-IL" sz="2400" dirty="0" smtClean="0"/>
              <a:t>    </a:t>
            </a:r>
            <a:r>
              <a:rPr lang="en-US" altLang="he-IL" sz="2400" dirty="0" err="1" smtClean="0"/>
              <a:t>System.out.println</a:t>
            </a:r>
            <a:r>
              <a:rPr lang="en-US" altLang="he-IL" sz="2400" dirty="0"/>
              <a:t>("In B's f");</a:t>
            </a:r>
          </a:p>
          <a:p>
            <a:pPr algn="l" rtl="0" eaLnBrk="1" hangingPunct="1"/>
            <a:r>
              <a:rPr lang="en-US" altLang="he-IL" sz="2400" dirty="0" smtClean="0"/>
              <a:t>  }</a:t>
            </a:r>
            <a:endParaRPr lang="en-US" altLang="he-IL" sz="2400" dirty="0"/>
          </a:p>
          <a:p>
            <a:pPr algn="l" rtl="0" eaLnBrk="1" hangingPunct="1"/>
            <a:r>
              <a:rPr lang="en-US" altLang="he-IL" sz="2400" dirty="0" smtClean="0"/>
              <a:t>  public </a:t>
            </a:r>
            <a:r>
              <a:rPr lang="en-US" altLang="he-IL" sz="2400" dirty="0"/>
              <a:t>void g()</a:t>
            </a:r>
          </a:p>
          <a:p>
            <a:pPr algn="l" rtl="0" eaLnBrk="1" hangingPunct="1"/>
            <a:r>
              <a:rPr lang="en-US" altLang="he-IL" sz="2400" dirty="0" smtClean="0"/>
              <a:t>  {</a:t>
            </a:r>
            <a:endParaRPr lang="en-US" altLang="he-IL" sz="2400" dirty="0"/>
          </a:p>
          <a:p>
            <a:pPr algn="l" rtl="0" eaLnBrk="1" hangingPunct="1"/>
            <a:r>
              <a:rPr lang="en-US" altLang="he-IL" sz="2400" dirty="0" smtClean="0"/>
              <a:t>    </a:t>
            </a:r>
            <a:r>
              <a:rPr lang="en-US" altLang="he-IL" sz="2400" dirty="0" err="1" smtClean="0"/>
              <a:t>System.out.println</a:t>
            </a:r>
            <a:r>
              <a:rPr lang="en-US" altLang="he-IL" sz="2400" dirty="0"/>
              <a:t>("In g");</a:t>
            </a:r>
          </a:p>
          <a:p>
            <a:pPr algn="l" rtl="0" eaLnBrk="1" hangingPunct="1"/>
            <a:r>
              <a:rPr lang="en-US" altLang="he-IL" sz="2400" dirty="0" smtClean="0"/>
              <a:t>  }</a:t>
            </a:r>
            <a:endParaRPr lang="en-US" altLang="he-IL" sz="2400" dirty="0"/>
          </a:p>
          <a:p>
            <a:pPr algn="l" rtl="0" eaLnBrk="1" hangingPunct="1"/>
            <a:r>
              <a:rPr lang="en-US" altLang="he-IL" sz="2400" dirty="0"/>
              <a:t>}</a:t>
            </a:r>
          </a:p>
        </p:txBody>
      </p:sp>
      <p:cxnSp>
        <p:nvCxnSpPr>
          <p:cNvPr id="3" name="מחבר ישר 2"/>
          <p:cNvCxnSpPr>
            <a:endCxn id="4" idx="2"/>
          </p:cNvCxnSpPr>
          <p:nvPr/>
        </p:nvCxnSpPr>
        <p:spPr>
          <a:xfrm>
            <a:off x="4572000" y="12008"/>
            <a:ext cx="0" cy="6709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375401" y="3138141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>
                <a:solidFill>
                  <a:srgbClr val="FF0000"/>
                </a:solidFill>
              </a:rPr>
              <a:t>שגיאת קומפילציה</a:t>
            </a:r>
            <a:endParaRPr lang="en-US" altLang="he-IL" sz="2400" dirty="0">
              <a:solidFill>
                <a:srgbClr val="FF0000"/>
              </a:solidFill>
            </a:endParaRPr>
          </a:p>
        </p:txBody>
      </p:sp>
      <p:sp>
        <p:nvSpPr>
          <p:cNvPr id="7" name="חץ שמאלה 6"/>
          <p:cNvSpPr/>
          <p:nvPr/>
        </p:nvSpPr>
        <p:spPr>
          <a:xfrm>
            <a:off x="6002867" y="3297148"/>
            <a:ext cx="762000" cy="166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10" name="מחבר ישר 9"/>
          <p:cNvCxnSpPr/>
          <p:nvPr/>
        </p:nvCxnSpPr>
        <p:spPr>
          <a:xfrm>
            <a:off x="304800" y="1295400"/>
            <a:ext cx="1752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 dirty="0"/>
          </a:p>
        </p:txBody>
      </p:sp>
      <p:sp>
        <p:nvSpPr>
          <p:cNvPr id="30" name="מציין מיקום של מספר שקופית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2F6125-5AD9-4551-87DB-39398E7B440C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-32426" y="497175"/>
            <a:ext cx="52578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public class Tester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 </a:t>
            </a:r>
            <a:r>
              <a:rPr lang="en-US" altLang="he-IL" sz="2300" dirty="0"/>
              <a:t>public static void </a:t>
            </a:r>
            <a:r>
              <a:rPr lang="en-US" altLang="he-IL" sz="2300" dirty="0" smtClean="0"/>
              <a:t>main(String[] </a:t>
            </a:r>
            <a:r>
              <a:rPr lang="en-US" altLang="he-IL" sz="2300" dirty="0" err="1" smtClean="0"/>
              <a:t>args</a:t>
            </a:r>
            <a:r>
              <a:rPr lang="en-US" altLang="he-IL" sz="2300" dirty="0" smtClean="0"/>
              <a:t>)</a:t>
            </a:r>
            <a:endParaRPr lang="en-US" altLang="he-IL" sz="2300" dirty="0"/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 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   Academic a = new Academic();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   </a:t>
            </a:r>
            <a:r>
              <a:rPr lang="en-US" altLang="he-IL" sz="2400" dirty="0">
                <a:solidFill>
                  <a:schemeClr val="tx2"/>
                </a:solidFill>
              </a:rPr>
              <a:t>Person p = new Academic();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 }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>
            <a:off x="8839200" y="6096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>
            <a:off x="7924800" y="6096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>
            <a:off x="7924800" y="990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>
            <a:off x="7924800" y="137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>
            <a:off x="79248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auto">
          <a:xfrm>
            <a:off x="7924800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71" name="Line 27"/>
          <p:cNvSpPr>
            <a:spLocks noChangeShapeType="1"/>
          </p:cNvSpPr>
          <p:nvPr/>
        </p:nvSpPr>
        <p:spPr bwMode="auto">
          <a:xfrm>
            <a:off x="7924800" y="2514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72" name="Line 28"/>
          <p:cNvSpPr>
            <a:spLocks noChangeShapeType="1"/>
          </p:cNvSpPr>
          <p:nvPr/>
        </p:nvSpPr>
        <p:spPr bwMode="auto">
          <a:xfrm>
            <a:off x="7924800" y="2895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8610600" y="1371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a</a:t>
            </a:r>
          </a:p>
        </p:txBody>
      </p:sp>
      <p:sp>
        <p:nvSpPr>
          <p:cNvPr id="6174" name="Rectangle 30"/>
          <p:cNvSpPr>
            <a:spLocks noChangeArrowheads="1"/>
          </p:cNvSpPr>
          <p:nvPr/>
        </p:nvSpPr>
        <p:spPr bwMode="auto">
          <a:xfrm>
            <a:off x="6248400" y="304800"/>
            <a:ext cx="990600" cy="1447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6175" name="Line 31"/>
          <p:cNvSpPr>
            <a:spLocks noChangeShapeType="1"/>
          </p:cNvSpPr>
          <p:nvPr/>
        </p:nvSpPr>
        <p:spPr bwMode="auto">
          <a:xfrm>
            <a:off x="6248400" y="10668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76" name="AutoShape 32"/>
          <p:cNvSpPr>
            <a:spLocks/>
          </p:cNvSpPr>
          <p:nvPr/>
        </p:nvSpPr>
        <p:spPr bwMode="auto">
          <a:xfrm>
            <a:off x="5943600" y="304800"/>
            <a:ext cx="266700" cy="762000"/>
          </a:xfrm>
          <a:prstGeom prst="leftBrace">
            <a:avLst>
              <a:gd name="adj1" fmla="val 2381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6177" name="AutoShape 33"/>
          <p:cNvSpPr>
            <a:spLocks/>
          </p:cNvSpPr>
          <p:nvPr/>
        </p:nvSpPr>
        <p:spPr bwMode="auto">
          <a:xfrm>
            <a:off x="6019800" y="10668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4953000" y="457200"/>
            <a:ext cx="106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Person</a:t>
            </a:r>
            <a:endParaRPr lang="en-US" altLang="he-IL" sz="2400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4648200" y="1174750"/>
            <a:ext cx="1447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Academic</a:t>
            </a:r>
            <a:endParaRPr lang="en-US" altLang="he-IL" sz="2400"/>
          </a:p>
        </p:txBody>
      </p:sp>
      <p:sp>
        <p:nvSpPr>
          <p:cNvPr id="6180" name="Line 36"/>
          <p:cNvSpPr>
            <a:spLocks noChangeShapeType="1"/>
          </p:cNvSpPr>
          <p:nvPr/>
        </p:nvSpPr>
        <p:spPr bwMode="auto">
          <a:xfrm flipH="1">
            <a:off x="7239000" y="1524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81" name="Text Box 37"/>
          <p:cNvSpPr txBox="1">
            <a:spLocks noChangeArrowheads="1"/>
          </p:cNvSpPr>
          <p:nvPr/>
        </p:nvSpPr>
        <p:spPr bwMode="auto">
          <a:xfrm>
            <a:off x="8763000" y="2133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p</a:t>
            </a:r>
          </a:p>
        </p:txBody>
      </p:sp>
      <p:sp>
        <p:nvSpPr>
          <p:cNvPr id="6182" name="Rectangle 38"/>
          <p:cNvSpPr>
            <a:spLocks noChangeArrowheads="1"/>
          </p:cNvSpPr>
          <p:nvPr/>
        </p:nvSpPr>
        <p:spPr bwMode="auto">
          <a:xfrm>
            <a:off x="6248400" y="2057400"/>
            <a:ext cx="990600" cy="1447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6183" name="Line 39"/>
          <p:cNvSpPr>
            <a:spLocks noChangeShapeType="1"/>
          </p:cNvSpPr>
          <p:nvPr/>
        </p:nvSpPr>
        <p:spPr bwMode="auto">
          <a:xfrm>
            <a:off x="6248400" y="28194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84" name="AutoShape 40"/>
          <p:cNvSpPr>
            <a:spLocks/>
          </p:cNvSpPr>
          <p:nvPr/>
        </p:nvSpPr>
        <p:spPr bwMode="auto">
          <a:xfrm>
            <a:off x="5943600" y="2057400"/>
            <a:ext cx="266700" cy="762000"/>
          </a:xfrm>
          <a:prstGeom prst="leftBrace">
            <a:avLst>
              <a:gd name="adj1" fmla="val 2381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6185" name="AutoShape 41"/>
          <p:cNvSpPr>
            <a:spLocks/>
          </p:cNvSpPr>
          <p:nvPr/>
        </p:nvSpPr>
        <p:spPr bwMode="auto">
          <a:xfrm>
            <a:off x="6019800" y="28194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6186" name="Text Box 42"/>
          <p:cNvSpPr txBox="1">
            <a:spLocks noChangeArrowheads="1"/>
          </p:cNvSpPr>
          <p:nvPr/>
        </p:nvSpPr>
        <p:spPr bwMode="auto">
          <a:xfrm>
            <a:off x="4953000" y="2209800"/>
            <a:ext cx="106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Person</a:t>
            </a:r>
            <a:endParaRPr lang="en-US" altLang="he-IL" sz="2400"/>
          </a:p>
        </p:txBody>
      </p:sp>
      <p:sp>
        <p:nvSpPr>
          <p:cNvPr id="6187" name="Text Box 43"/>
          <p:cNvSpPr txBox="1">
            <a:spLocks noChangeArrowheads="1"/>
          </p:cNvSpPr>
          <p:nvPr/>
        </p:nvSpPr>
        <p:spPr bwMode="auto">
          <a:xfrm>
            <a:off x="4648200" y="2927350"/>
            <a:ext cx="1447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Academic</a:t>
            </a:r>
            <a:endParaRPr lang="en-US" altLang="he-IL" sz="2400"/>
          </a:p>
        </p:txBody>
      </p:sp>
      <p:sp>
        <p:nvSpPr>
          <p:cNvPr id="6188" name="Line 44"/>
          <p:cNvSpPr>
            <a:spLocks noChangeShapeType="1"/>
          </p:cNvSpPr>
          <p:nvPr/>
        </p:nvSpPr>
        <p:spPr bwMode="auto">
          <a:xfrm flipH="1">
            <a:off x="7239000" y="2286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89" name="Text Box 45"/>
          <p:cNvSpPr txBox="1">
            <a:spLocks noChangeArrowheads="1"/>
          </p:cNvSpPr>
          <p:nvPr/>
        </p:nvSpPr>
        <p:spPr bwMode="auto">
          <a:xfrm>
            <a:off x="1524000" y="4267200"/>
            <a:ext cx="6858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he-IL" altLang="he-IL" sz="2800" b="1" dirty="0">
                <a:solidFill>
                  <a:schemeClr val="tx2"/>
                </a:solidFill>
              </a:rPr>
              <a:t>פולימורפיזם – אובייקט מוגדר מסוג אחד, אבל בפועל מתנהג כאובייקט מסוג אחר</a:t>
            </a:r>
            <a:endParaRPr lang="en-US" altLang="he-IL" sz="2800" b="1" dirty="0">
              <a:solidFill>
                <a:schemeClr val="tx2"/>
              </a:solidFill>
            </a:endParaRPr>
          </a:p>
        </p:txBody>
      </p:sp>
      <p:cxnSp>
        <p:nvCxnSpPr>
          <p:cNvPr id="3" name="מחבר ישר 2"/>
          <p:cNvCxnSpPr/>
          <p:nvPr/>
        </p:nvCxnSpPr>
        <p:spPr>
          <a:xfrm>
            <a:off x="381000" y="3733800"/>
            <a:ext cx="12192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/>
          <p:cNvCxnSpPr/>
          <p:nvPr/>
        </p:nvCxnSpPr>
        <p:spPr>
          <a:xfrm>
            <a:off x="2514600" y="4740275"/>
            <a:ext cx="35052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/>
          <p:cNvCxnSpPr/>
          <p:nvPr/>
        </p:nvCxnSpPr>
        <p:spPr>
          <a:xfrm>
            <a:off x="1905000" y="3733800"/>
            <a:ext cx="2286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/>
          <p:cNvCxnSpPr/>
          <p:nvPr/>
        </p:nvCxnSpPr>
        <p:spPr>
          <a:xfrm flipV="1">
            <a:off x="2590800" y="5224236"/>
            <a:ext cx="4800600" cy="335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" dur="10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" dur="10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4" dur="10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9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3" grpId="0"/>
      <p:bldP spid="6174" grpId="0" animBg="1"/>
      <p:bldP spid="6176" grpId="0" animBg="1"/>
      <p:bldP spid="6177" grpId="0" animBg="1"/>
      <p:bldP spid="6178" grpId="0"/>
      <p:bldP spid="6179" grpId="0"/>
      <p:bldP spid="6181" grpId="0"/>
      <p:bldP spid="6182" grpId="0" animBg="1"/>
      <p:bldP spid="6184" grpId="0" animBg="1"/>
      <p:bldP spid="6185" grpId="0" animBg="1"/>
      <p:bldP spid="6186" grpId="0"/>
      <p:bldP spid="6187" grpId="0"/>
      <p:bldP spid="618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C5D885-B78F-4AC2-9D8E-584FD27B72E4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30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01600" y="182048"/>
            <a:ext cx="46482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 dirty="0"/>
              <a:t>public class A</a:t>
            </a:r>
          </a:p>
          <a:p>
            <a:pPr algn="l" rtl="0" eaLnBrk="1" hangingPunct="1"/>
            <a:r>
              <a:rPr lang="en-US" altLang="he-IL" sz="2400" dirty="0"/>
              <a:t>{</a:t>
            </a:r>
          </a:p>
          <a:p>
            <a:pPr algn="l" rtl="0" eaLnBrk="1" hangingPunct="1"/>
            <a:r>
              <a:rPr lang="en-US" altLang="he-IL" sz="2400" dirty="0" smtClean="0"/>
              <a:t>  private </a:t>
            </a:r>
            <a:r>
              <a:rPr lang="en-US" altLang="he-IL" sz="2400" dirty="0" err="1"/>
              <a:t>int</a:t>
            </a:r>
            <a:r>
              <a:rPr lang="en-US" altLang="he-IL" sz="2400" dirty="0"/>
              <a:t> x;</a:t>
            </a:r>
          </a:p>
          <a:p>
            <a:pPr algn="l" rtl="0" eaLnBrk="1" hangingPunct="1"/>
            <a:r>
              <a:rPr lang="en-US" altLang="he-IL" sz="2400" dirty="0" smtClean="0"/>
              <a:t>  protected </a:t>
            </a:r>
            <a:r>
              <a:rPr lang="en-US" altLang="he-IL" sz="2400" dirty="0" err="1"/>
              <a:t>int</a:t>
            </a:r>
            <a:r>
              <a:rPr lang="en-US" altLang="he-IL" sz="2400" dirty="0"/>
              <a:t> y;</a:t>
            </a:r>
          </a:p>
          <a:p>
            <a:pPr algn="l" rtl="0" eaLnBrk="1" hangingPunct="1"/>
            <a:r>
              <a:rPr lang="en-US" altLang="he-IL" sz="2400" dirty="0" smtClean="0"/>
              <a:t>  public </a:t>
            </a:r>
            <a:r>
              <a:rPr lang="en-US" altLang="he-IL" sz="2400" dirty="0"/>
              <a:t>A()</a:t>
            </a:r>
          </a:p>
          <a:p>
            <a:pPr algn="l" rtl="0" eaLnBrk="1" hangingPunct="1"/>
            <a:r>
              <a:rPr lang="en-US" altLang="he-IL" sz="2400" dirty="0" smtClean="0"/>
              <a:t>  {</a:t>
            </a:r>
            <a:endParaRPr lang="en-US" altLang="he-IL" sz="2400" dirty="0"/>
          </a:p>
          <a:p>
            <a:pPr algn="l" rtl="0" eaLnBrk="1" hangingPunct="1"/>
            <a:r>
              <a:rPr lang="en-US" altLang="he-IL" sz="2400" dirty="0" smtClean="0"/>
              <a:t>    </a:t>
            </a:r>
            <a:r>
              <a:rPr lang="en-US" altLang="he-IL" sz="2400" dirty="0" err="1" smtClean="0"/>
              <a:t>System.out.println</a:t>
            </a:r>
            <a:r>
              <a:rPr lang="en-US" altLang="he-IL" sz="2400" dirty="0"/>
              <a:t>("In A");</a:t>
            </a:r>
          </a:p>
          <a:p>
            <a:pPr algn="l" rtl="0" eaLnBrk="1" hangingPunct="1"/>
            <a:r>
              <a:rPr lang="en-US" altLang="he-IL" sz="2400" dirty="0" smtClean="0"/>
              <a:t>  }</a:t>
            </a:r>
            <a:endParaRPr lang="en-US" altLang="he-IL" sz="2400" dirty="0"/>
          </a:p>
          <a:p>
            <a:pPr algn="l" rtl="0" eaLnBrk="1" hangingPunct="1"/>
            <a:r>
              <a:rPr lang="en-US" altLang="he-IL" sz="2400" dirty="0" smtClean="0"/>
              <a:t>  public </a:t>
            </a:r>
            <a:r>
              <a:rPr lang="en-US" altLang="he-IL" sz="2400" dirty="0"/>
              <a:t>void f()</a:t>
            </a:r>
          </a:p>
          <a:p>
            <a:pPr algn="l" rtl="0" eaLnBrk="1" hangingPunct="1"/>
            <a:r>
              <a:rPr lang="en-US" altLang="he-IL" sz="2400" dirty="0" smtClean="0"/>
              <a:t>  {</a:t>
            </a:r>
            <a:endParaRPr lang="en-US" altLang="he-IL" sz="2400" dirty="0"/>
          </a:p>
          <a:p>
            <a:pPr algn="l" rtl="0" eaLnBrk="1" hangingPunct="1"/>
            <a:r>
              <a:rPr lang="en-US" altLang="he-IL" sz="2400" dirty="0" smtClean="0"/>
              <a:t>    </a:t>
            </a:r>
            <a:r>
              <a:rPr lang="en-US" altLang="he-IL" sz="2400" dirty="0" err="1" smtClean="0"/>
              <a:t>System.out.println</a:t>
            </a:r>
            <a:r>
              <a:rPr lang="en-US" altLang="he-IL" sz="2400" dirty="0"/>
              <a:t>("In A's f");</a:t>
            </a:r>
          </a:p>
          <a:p>
            <a:pPr algn="l" rtl="0" eaLnBrk="1" hangingPunct="1"/>
            <a:r>
              <a:rPr lang="en-US" altLang="he-IL" sz="2400" dirty="0" smtClean="0"/>
              <a:t>  }</a:t>
            </a:r>
            <a:endParaRPr lang="en-US" altLang="he-IL" sz="2400" dirty="0"/>
          </a:p>
          <a:p>
            <a:pPr algn="l" rtl="0" eaLnBrk="1" hangingPunct="1"/>
            <a:r>
              <a:rPr lang="en-US" altLang="he-IL" sz="2400" dirty="0"/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724400" y="182048"/>
            <a:ext cx="44196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 dirty="0"/>
              <a:t>public class B extends A</a:t>
            </a:r>
          </a:p>
          <a:p>
            <a:pPr algn="l" rtl="0" eaLnBrk="1" hangingPunct="1"/>
            <a:r>
              <a:rPr lang="en-US" altLang="he-IL" sz="2400" dirty="0"/>
              <a:t>{</a:t>
            </a:r>
          </a:p>
          <a:p>
            <a:pPr algn="l" rtl="0" eaLnBrk="1" hangingPunct="1"/>
            <a:r>
              <a:rPr lang="en-US" altLang="he-IL" sz="2400" dirty="0" smtClean="0"/>
              <a:t>  public </a:t>
            </a:r>
            <a:r>
              <a:rPr lang="en-US" altLang="he-IL" sz="2400" dirty="0"/>
              <a:t>B()</a:t>
            </a:r>
          </a:p>
          <a:p>
            <a:pPr algn="l" rtl="0" eaLnBrk="1" hangingPunct="1"/>
            <a:r>
              <a:rPr lang="en-US" altLang="he-IL" sz="2400" dirty="0" smtClean="0"/>
              <a:t>  {</a:t>
            </a:r>
            <a:endParaRPr lang="en-US" altLang="he-IL" sz="2400" dirty="0"/>
          </a:p>
          <a:p>
            <a:pPr algn="l" rtl="0" eaLnBrk="1" hangingPunct="1"/>
            <a:r>
              <a:rPr lang="en-US" altLang="he-IL" sz="2400" dirty="0" smtClean="0"/>
              <a:t>    </a:t>
            </a:r>
            <a:r>
              <a:rPr lang="en-US" altLang="he-IL" sz="2400" dirty="0" err="1" smtClean="0"/>
              <a:t>System.out.println</a:t>
            </a:r>
            <a:r>
              <a:rPr lang="en-US" altLang="he-IL" sz="2400" dirty="0"/>
              <a:t>("In B");</a:t>
            </a:r>
          </a:p>
          <a:p>
            <a:pPr algn="l" rtl="0" eaLnBrk="1" hangingPunct="1"/>
            <a:r>
              <a:rPr lang="en-US" altLang="he-IL" sz="2400" dirty="0" smtClean="0"/>
              <a:t>  }</a:t>
            </a:r>
            <a:endParaRPr lang="en-US" altLang="he-IL" sz="2400" dirty="0"/>
          </a:p>
          <a:p>
            <a:pPr algn="l" rtl="0" eaLnBrk="1" hangingPunct="1"/>
            <a:r>
              <a:rPr lang="en-US" altLang="he-IL" sz="2400" dirty="0" smtClean="0"/>
              <a:t>  public </a:t>
            </a:r>
            <a:r>
              <a:rPr lang="en-US" altLang="he-IL" sz="2400" dirty="0"/>
              <a:t>void f()</a:t>
            </a:r>
          </a:p>
          <a:p>
            <a:pPr algn="l" rtl="0" eaLnBrk="1" hangingPunct="1"/>
            <a:r>
              <a:rPr lang="en-US" altLang="he-IL" sz="2400" dirty="0" smtClean="0"/>
              <a:t>  {</a:t>
            </a:r>
            <a:endParaRPr lang="en-US" altLang="he-IL" sz="2400" dirty="0"/>
          </a:p>
          <a:p>
            <a:pPr algn="l" rtl="0" eaLnBrk="1" hangingPunct="1"/>
            <a:r>
              <a:rPr lang="en-US" altLang="he-IL" sz="2400" dirty="0" smtClean="0"/>
              <a:t>    // x </a:t>
            </a:r>
            <a:r>
              <a:rPr lang="en-US" altLang="he-IL" sz="2400" dirty="0"/>
              <a:t>= 2;</a:t>
            </a:r>
          </a:p>
          <a:p>
            <a:pPr algn="l" rtl="0" eaLnBrk="1" hangingPunct="1"/>
            <a:r>
              <a:rPr lang="en-US" altLang="he-IL" sz="2400" dirty="0" smtClean="0"/>
              <a:t>    y </a:t>
            </a:r>
            <a:r>
              <a:rPr lang="en-US" altLang="he-IL" sz="2400" dirty="0"/>
              <a:t>= 3;</a:t>
            </a:r>
          </a:p>
          <a:p>
            <a:pPr algn="l" rtl="0" eaLnBrk="1" hangingPunct="1"/>
            <a:r>
              <a:rPr lang="en-US" altLang="he-IL" sz="2400" dirty="0" smtClean="0"/>
              <a:t>    </a:t>
            </a:r>
            <a:r>
              <a:rPr lang="en-US" altLang="he-IL" sz="2400" dirty="0" err="1" smtClean="0"/>
              <a:t>System.out.println</a:t>
            </a:r>
            <a:r>
              <a:rPr lang="en-US" altLang="he-IL" sz="2400" dirty="0"/>
              <a:t>("In B's f");</a:t>
            </a:r>
          </a:p>
          <a:p>
            <a:pPr algn="l" rtl="0" eaLnBrk="1" hangingPunct="1"/>
            <a:r>
              <a:rPr lang="en-US" altLang="he-IL" sz="2400" dirty="0" smtClean="0"/>
              <a:t>  }</a:t>
            </a:r>
            <a:endParaRPr lang="en-US" altLang="he-IL" sz="2400" dirty="0"/>
          </a:p>
          <a:p>
            <a:pPr algn="l" rtl="0" eaLnBrk="1" hangingPunct="1"/>
            <a:r>
              <a:rPr lang="en-US" altLang="he-IL" sz="2400" dirty="0" smtClean="0"/>
              <a:t>  public </a:t>
            </a:r>
            <a:r>
              <a:rPr lang="en-US" altLang="he-IL" sz="2400" dirty="0"/>
              <a:t>void g()</a:t>
            </a:r>
          </a:p>
          <a:p>
            <a:pPr algn="l" rtl="0" eaLnBrk="1" hangingPunct="1"/>
            <a:r>
              <a:rPr lang="en-US" altLang="he-IL" sz="2400" dirty="0" smtClean="0"/>
              <a:t>  {</a:t>
            </a:r>
            <a:endParaRPr lang="en-US" altLang="he-IL" sz="2400" dirty="0"/>
          </a:p>
          <a:p>
            <a:pPr algn="l" rtl="0" eaLnBrk="1" hangingPunct="1"/>
            <a:r>
              <a:rPr lang="en-US" altLang="he-IL" sz="2400" dirty="0" smtClean="0"/>
              <a:t>    </a:t>
            </a:r>
            <a:r>
              <a:rPr lang="en-US" altLang="he-IL" sz="2400" dirty="0" err="1" smtClean="0"/>
              <a:t>System.out.println</a:t>
            </a:r>
            <a:r>
              <a:rPr lang="en-US" altLang="he-IL" sz="2400" dirty="0"/>
              <a:t>("In g");</a:t>
            </a:r>
          </a:p>
          <a:p>
            <a:pPr algn="l" rtl="0" eaLnBrk="1" hangingPunct="1"/>
            <a:r>
              <a:rPr lang="en-US" altLang="he-IL" sz="2400" dirty="0" smtClean="0"/>
              <a:t>  }</a:t>
            </a:r>
            <a:endParaRPr lang="en-US" altLang="he-IL" sz="2400" dirty="0"/>
          </a:p>
          <a:p>
            <a:pPr algn="l" rtl="0" eaLnBrk="1" hangingPunct="1"/>
            <a:r>
              <a:rPr lang="en-US" altLang="he-IL" sz="2400" dirty="0"/>
              <a:t>}</a:t>
            </a:r>
          </a:p>
        </p:txBody>
      </p:sp>
      <p:cxnSp>
        <p:nvCxnSpPr>
          <p:cNvPr id="3" name="מחבר ישר 2"/>
          <p:cNvCxnSpPr>
            <a:endCxn id="4" idx="2"/>
          </p:cNvCxnSpPr>
          <p:nvPr/>
        </p:nvCxnSpPr>
        <p:spPr>
          <a:xfrm>
            <a:off x="4572000" y="12008"/>
            <a:ext cx="0" cy="6709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323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BC7B94-3E4E-4248-9452-7F1A84360D91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1148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public static void main()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  A a1 = new A();</a:t>
            </a:r>
          </a:p>
          <a:p>
            <a:pPr algn="l" rtl="0" eaLnBrk="1" hangingPunct="1">
              <a:spcBef>
                <a:spcPct val="50000"/>
              </a:spcBef>
            </a:pPr>
            <a:endParaRPr lang="en-US" altLang="he-IL" sz="2400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8534400" y="762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7620000" y="762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7620000" y="1143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7620000" y="152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76200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76200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76200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7620000" y="3048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5867400" y="990600"/>
            <a:ext cx="9906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5410200" y="10668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A</a:t>
            </a:r>
            <a:endParaRPr lang="en-US" altLang="he-IL" sz="2400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H="1">
            <a:off x="6858000" y="1295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8534400" y="1143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dirty="0" smtClean="0"/>
              <a:t>a1</a:t>
            </a:r>
            <a:endParaRPr lang="en-US" altLang="he-IL" dirty="0"/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2743200" y="15240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5" grpId="0" animBg="1"/>
      <p:bldP spid="33810" grpId="0"/>
      <p:bldP spid="33819" grpId="0"/>
      <p:bldP spid="338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25" name="מציין מיקום של מספר שקופית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9C1531-1402-4372-AEC1-67BE54C2017F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41148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public static void main()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  A a1 = new A();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  B b1 = new B();</a:t>
            </a:r>
          </a:p>
        </p:txBody>
      </p:sp>
      <p:sp>
        <p:nvSpPr>
          <p:cNvPr id="43013" name="Line 3"/>
          <p:cNvSpPr>
            <a:spLocks noChangeShapeType="1"/>
          </p:cNvSpPr>
          <p:nvPr/>
        </p:nvSpPr>
        <p:spPr bwMode="auto">
          <a:xfrm>
            <a:off x="8534400" y="762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3014" name="Line 4"/>
          <p:cNvSpPr>
            <a:spLocks noChangeShapeType="1"/>
          </p:cNvSpPr>
          <p:nvPr/>
        </p:nvSpPr>
        <p:spPr bwMode="auto">
          <a:xfrm>
            <a:off x="7620000" y="762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3015" name="Line 5"/>
          <p:cNvSpPr>
            <a:spLocks noChangeShapeType="1"/>
          </p:cNvSpPr>
          <p:nvPr/>
        </p:nvSpPr>
        <p:spPr bwMode="auto">
          <a:xfrm>
            <a:off x="7620000" y="1143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3016" name="Line 6"/>
          <p:cNvSpPr>
            <a:spLocks noChangeShapeType="1"/>
          </p:cNvSpPr>
          <p:nvPr/>
        </p:nvSpPr>
        <p:spPr bwMode="auto">
          <a:xfrm>
            <a:off x="7620000" y="152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3017" name="Line 7"/>
          <p:cNvSpPr>
            <a:spLocks noChangeShapeType="1"/>
          </p:cNvSpPr>
          <p:nvPr/>
        </p:nvSpPr>
        <p:spPr bwMode="auto">
          <a:xfrm>
            <a:off x="76200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3018" name="Line 8"/>
          <p:cNvSpPr>
            <a:spLocks noChangeShapeType="1"/>
          </p:cNvSpPr>
          <p:nvPr/>
        </p:nvSpPr>
        <p:spPr bwMode="auto">
          <a:xfrm>
            <a:off x="76200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3019" name="Line 9"/>
          <p:cNvSpPr>
            <a:spLocks noChangeShapeType="1"/>
          </p:cNvSpPr>
          <p:nvPr/>
        </p:nvSpPr>
        <p:spPr bwMode="auto">
          <a:xfrm>
            <a:off x="76200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3020" name="Line 10"/>
          <p:cNvSpPr>
            <a:spLocks noChangeShapeType="1"/>
          </p:cNvSpPr>
          <p:nvPr/>
        </p:nvSpPr>
        <p:spPr bwMode="auto">
          <a:xfrm>
            <a:off x="7620000" y="3048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3021" name="Rectangle 11"/>
          <p:cNvSpPr>
            <a:spLocks noChangeArrowheads="1"/>
          </p:cNvSpPr>
          <p:nvPr/>
        </p:nvSpPr>
        <p:spPr bwMode="auto">
          <a:xfrm>
            <a:off x="5867400" y="990600"/>
            <a:ext cx="990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3022" name="Text Box 12"/>
          <p:cNvSpPr txBox="1">
            <a:spLocks noChangeArrowheads="1"/>
          </p:cNvSpPr>
          <p:nvPr/>
        </p:nvSpPr>
        <p:spPr bwMode="auto">
          <a:xfrm>
            <a:off x="5334000" y="9144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A</a:t>
            </a:r>
            <a:endParaRPr lang="en-US" altLang="he-IL" sz="2400"/>
          </a:p>
        </p:txBody>
      </p:sp>
      <p:sp>
        <p:nvSpPr>
          <p:cNvPr id="43023" name="Line 13"/>
          <p:cNvSpPr>
            <a:spLocks noChangeShapeType="1"/>
          </p:cNvSpPr>
          <p:nvPr/>
        </p:nvSpPr>
        <p:spPr bwMode="auto">
          <a:xfrm flipH="1">
            <a:off x="6858000" y="129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5867400" y="1600200"/>
            <a:ext cx="990600" cy="7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3025" name="Text Box 15"/>
          <p:cNvSpPr txBox="1">
            <a:spLocks noChangeArrowheads="1"/>
          </p:cNvSpPr>
          <p:nvPr/>
        </p:nvSpPr>
        <p:spPr bwMode="auto">
          <a:xfrm>
            <a:off x="8534400" y="1143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a1</a:t>
            </a:r>
          </a:p>
        </p:txBody>
      </p:sp>
      <p:sp>
        <p:nvSpPr>
          <p:cNvPr id="43026" name="Text Box 16"/>
          <p:cNvSpPr txBox="1">
            <a:spLocks noChangeArrowheads="1"/>
          </p:cNvSpPr>
          <p:nvPr/>
        </p:nvSpPr>
        <p:spPr bwMode="auto">
          <a:xfrm>
            <a:off x="2743200" y="15240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A</a:t>
            </a:r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5867400" y="1981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8524875" y="1905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b1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5334000" y="1981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B</a:t>
            </a:r>
            <a:endParaRPr lang="en-US" altLang="he-IL" sz="2400"/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5334000" y="15240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A</a:t>
            </a:r>
            <a:endParaRPr lang="en-US" altLang="he-IL" sz="2400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 flipH="1">
            <a:off x="6858000" y="21336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2755900" y="1981200"/>
            <a:ext cx="1828800" cy="68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A 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0" grpId="0" animBg="1"/>
      <p:bldP spid="34834" grpId="0"/>
      <p:bldP spid="34835" grpId="0"/>
      <p:bldP spid="34836" grpId="0"/>
      <p:bldP spid="348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32" name="מציין מיקום של מספר שקופית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0920B4-1945-4051-B49D-918EAF48B4CA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411480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public static void main()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/>
              <a:t>  A a1 = new A();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/>
              <a:t>  B b1 = new B();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he-IL" sz="2400"/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/>
              <a:t>  A a2 = new B();</a:t>
            </a:r>
          </a:p>
        </p:txBody>
      </p:sp>
      <p:sp>
        <p:nvSpPr>
          <p:cNvPr id="44037" name="Line 3"/>
          <p:cNvSpPr>
            <a:spLocks noChangeShapeType="1"/>
          </p:cNvSpPr>
          <p:nvPr/>
        </p:nvSpPr>
        <p:spPr bwMode="auto">
          <a:xfrm>
            <a:off x="8534400" y="762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38" name="Line 4"/>
          <p:cNvSpPr>
            <a:spLocks noChangeShapeType="1"/>
          </p:cNvSpPr>
          <p:nvPr/>
        </p:nvSpPr>
        <p:spPr bwMode="auto">
          <a:xfrm>
            <a:off x="7620000" y="762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39" name="Line 5"/>
          <p:cNvSpPr>
            <a:spLocks noChangeShapeType="1"/>
          </p:cNvSpPr>
          <p:nvPr/>
        </p:nvSpPr>
        <p:spPr bwMode="auto">
          <a:xfrm>
            <a:off x="7620000" y="1143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0" name="Line 6"/>
          <p:cNvSpPr>
            <a:spLocks noChangeShapeType="1"/>
          </p:cNvSpPr>
          <p:nvPr/>
        </p:nvSpPr>
        <p:spPr bwMode="auto">
          <a:xfrm>
            <a:off x="7620000" y="152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1" name="Line 7"/>
          <p:cNvSpPr>
            <a:spLocks noChangeShapeType="1"/>
          </p:cNvSpPr>
          <p:nvPr/>
        </p:nvSpPr>
        <p:spPr bwMode="auto">
          <a:xfrm>
            <a:off x="76200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2" name="Line 8"/>
          <p:cNvSpPr>
            <a:spLocks noChangeShapeType="1"/>
          </p:cNvSpPr>
          <p:nvPr/>
        </p:nvSpPr>
        <p:spPr bwMode="auto">
          <a:xfrm>
            <a:off x="76200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3" name="Line 9"/>
          <p:cNvSpPr>
            <a:spLocks noChangeShapeType="1"/>
          </p:cNvSpPr>
          <p:nvPr/>
        </p:nvSpPr>
        <p:spPr bwMode="auto">
          <a:xfrm>
            <a:off x="76200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>
            <a:off x="7620000" y="3048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5" name="Rectangle 11"/>
          <p:cNvSpPr>
            <a:spLocks noChangeArrowheads="1"/>
          </p:cNvSpPr>
          <p:nvPr/>
        </p:nvSpPr>
        <p:spPr bwMode="auto">
          <a:xfrm>
            <a:off x="5867400" y="990600"/>
            <a:ext cx="990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4046" name="Text Box 12"/>
          <p:cNvSpPr txBox="1">
            <a:spLocks noChangeArrowheads="1"/>
          </p:cNvSpPr>
          <p:nvPr/>
        </p:nvSpPr>
        <p:spPr bwMode="auto">
          <a:xfrm>
            <a:off x="5334000" y="9144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A</a:t>
            </a:r>
            <a:endParaRPr lang="en-US" altLang="he-IL" sz="2400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 flipH="1">
            <a:off x="6858000" y="129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8" name="Rectangle 14"/>
          <p:cNvSpPr>
            <a:spLocks noChangeArrowheads="1"/>
          </p:cNvSpPr>
          <p:nvPr/>
        </p:nvSpPr>
        <p:spPr bwMode="auto">
          <a:xfrm>
            <a:off x="5867400" y="1600200"/>
            <a:ext cx="990600" cy="7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4049" name="Text Box 15"/>
          <p:cNvSpPr txBox="1">
            <a:spLocks noChangeArrowheads="1"/>
          </p:cNvSpPr>
          <p:nvPr/>
        </p:nvSpPr>
        <p:spPr bwMode="auto">
          <a:xfrm>
            <a:off x="8534400" y="1143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a1</a:t>
            </a:r>
          </a:p>
        </p:txBody>
      </p:sp>
      <p:sp>
        <p:nvSpPr>
          <p:cNvPr id="44050" name="Text Box 16"/>
          <p:cNvSpPr txBox="1">
            <a:spLocks noChangeArrowheads="1"/>
          </p:cNvSpPr>
          <p:nvPr/>
        </p:nvSpPr>
        <p:spPr bwMode="auto">
          <a:xfrm>
            <a:off x="2743200" y="14478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A</a:t>
            </a:r>
          </a:p>
        </p:txBody>
      </p:sp>
      <p:sp>
        <p:nvSpPr>
          <p:cNvPr id="44051" name="Line 17"/>
          <p:cNvSpPr>
            <a:spLocks noChangeShapeType="1"/>
          </p:cNvSpPr>
          <p:nvPr/>
        </p:nvSpPr>
        <p:spPr bwMode="auto">
          <a:xfrm>
            <a:off x="5867400" y="1981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8524875" y="1905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b1</a:t>
            </a:r>
          </a:p>
        </p:txBody>
      </p:sp>
      <p:sp>
        <p:nvSpPr>
          <p:cNvPr id="44053" name="Text Box 19"/>
          <p:cNvSpPr txBox="1">
            <a:spLocks noChangeArrowheads="1"/>
          </p:cNvSpPr>
          <p:nvPr/>
        </p:nvSpPr>
        <p:spPr bwMode="auto">
          <a:xfrm>
            <a:off x="5334000" y="1981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B</a:t>
            </a:r>
            <a:endParaRPr lang="en-US" altLang="he-IL" sz="2400"/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5334000" y="15240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A</a:t>
            </a:r>
            <a:endParaRPr lang="en-US" altLang="he-IL" sz="2400"/>
          </a:p>
        </p:txBody>
      </p:sp>
      <p:sp>
        <p:nvSpPr>
          <p:cNvPr id="44055" name="Line 21"/>
          <p:cNvSpPr>
            <a:spLocks noChangeShapeType="1"/>
          </p:cNvSpPr>
          <p:nvPr/>
        </p:nvSpPr>
        <p:spPr bwMode="auto">
          <a:xfrm flipH="1">
            <a:off x="6858000" y="21336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56" name="Text Box 22"/>
          <p:cNvSpPr txBox="1">
            <a:spLocks noChangeArrowheads="1"/>
          </p:cNvSpPr>
          <p:nvPr/>
        </p:nvSpPr>
        <p:spPr bwMode="auto">
          <a:xfrm>
            <a:off x="2743200" y="1905000"/>
            <a:ext cx="1828800" cy="68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A 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B</a:t>
            </a:r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5867400" y="2819400"/>
            <a:ext cx="990600" cy="7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>
            <a:off x="58674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5334000" y="32004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B</a:t>
            </a:r>
            <a:endParaRPr lang="en-US" altLang="he-IL" sz="2400"/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5334000" y="2743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A</a:t>
            </a:r>
            <a:endParaRPr lang="en-US" altLang="he-IL" sz="2400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 flipH="1">
            <a:off x="6858000" y="28956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8534400" y="2667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a2</a:t>
            </a:r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2743200" y="2667000"/>
            <a:ext cx="1828800" cy="68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A 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1" grpId="0" animBg="1"/>
      <p:bldP spid="37913" grpId="0"/>
      <p:bldP spid="37914" grpId="0"/>
      <p:bldP spid="37916" grpId="0"/>
      <p:bldP spid="379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35" name="מציין מיקום של מספר שקופית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CD61F2C-27A9-48B9-A858-B6AAA87F93D7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5060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4114800" cy="39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public static void main()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A a1 = new A();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B b1 = new B();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he-IL" sz="2400"/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A a2 = new B();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he-IL" sz="2400"/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a2.f();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he-IL" sz="2400"/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he-IL" sz="2400"/>
          </a:p>
        </p:txBody>
      </p:sp>
      <p:sp>
        <p:nvSpPr>
          <p:cNvPr id="45061" name="Line 3"/>
          <p:cNvSpPr>
            <a:spLocks noChangeShapeType="1"/>
          </p:cNvSpPr>
          <p:nvPr/>
        </p:nvSpPr>
        <p:spPr bwMode="auto">
          <a:xfrm>
            <a:off x="8534400" y="762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062" name="Line 4"/>
          <p:cNvSpPr>
            <a:spLocks noChangeShapeType="1"/>
          </p:cNvSpPr>
          <p:nvPr/>
        </p:nvSpPr>
        <p:spPr bwMode="auto">
          <a:xfrm>
            <a:off x="7620000" y="762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063" name="Line 5"/>
          <p:cNvSpPr>
            <a:spLocks noChangeShapeType="1"/>
          </p:cNvSpPr>
          <p:nvPr/>
        </p:nvSpPr>
        <p:spPr bwMode="auto">
          <a:xfrm>
            <a:off x="7620000" y="1143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064" name="Line 6"/>
          <p:cNvSpPr>
            <a:spLocks noChangeShapeType="1"/>
          </p:cNvSpPr>
          <p:nvPr/>
        </p:nvSpPr>
        <p:spPr bwMode="auto">
          <a:xfrm>
            <a:off x="7620000" y="152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065" name="Line 7"/>
          <p:cNvSpPr>
            <a:spLocks noChangeShapeType="1"/>
          </p:cNvSpPr>
          <p:nvPr/>
        </p:nvSpPr>
        <p:spPr bwMode="auto">
          <a:xfrm>
            <a:off x="76200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066" name="Line 8"/>
          <p:cNvSpPr>
            <a:spLocks noChangeShapeType="1"/>
          </p:cNvSpPr>
          <p:nvPr/>
        </p:nvSpPr>
        <p:spPr bwMode="auto">
          <a:xfrm>
            <a:off x="76200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067" name="Line 9"/>
          <p:cNvSpPr>
            <a:spLocks noChangeShapeType="1"/>
          </p:cNvSpPr>
          <p:nvPr/>
        </p:nvSpPr>
        <p:spPr bwMode="auto">
          <a:xfrm>
            <a:off x="76200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068" name="Line 10"/>
          <p:cNvSpPr>
            <a:spLocks noChangeShapeType="1"/>
          </p:cNvSpPr>
          <p:nvPr/>
        </p:nvSpPr>
        <p:spPr bwMode="auto">
          <a:xfrm>
            <a:off x="7620000" y="3048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069" name="Rectangle 11"/>
          <p:cNvSpPr>
            <a:spLocks noChangeArrowheads="1"/>
          </p:cNvSpPr>
          <p:nvPr/>
        </p:nvSpPr>
        <p:spPr bwMode="auto">
          <a:xfrm>
            <a:off x="5867400" y="990600"/>
            <a:ext cx="990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5070" name="Text Box 12"/>
          <p:cNvSpPr txBox="1">
            <a:spLocks noChangeArrowheads="1"/>
          </p:cNvSpPr>
          <p:nvPr/>
        </p:nvSpPr>
        <p:spPr bwMode="auto">
          <a:xfrm>
            <a:off x="5334000" y="9144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A</a:t>
            </a:r>
            <a:endParaRPr lang="en-US" altLang="he-IL" sz="2400"/>
          </a:p>
        </p:txBody>
      </p:sp>
      <p:sp>
        <p:nvSpPr>
          <p:cNvPr id="45071" name="Line 13"/>
          <p:cNvSpPr>
            <a:spLocks noChangeShapeType="1"/>
          </p:cNvSpPr>
          <p:nvPr/>
        </p:nvSpPr>
        <p:spPr bwMode="auto">
          <a:xfrm flipH="1">
            <a:off x="6858000" y="129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072" name="Rectangle 14"/>
          <p:cNvSpPr>
            <a:spLocks noChangeArrowheads="1"/>
          </p:cNvSpPr>
          <p:nvPr/>
        </p:nvSpPr>
        <p:spPr bwMode="auto">
          <a:xfrm>
            <a:off x="5867400" y="1600200"/>
            <a:ext cx="990600" cy="7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5073" name="Text Box 15"/>
          <p:cNvSpPr txBox="1">
            <a:spLocks noChangeArrowheads="1"/>
          </p:cNvSpPr>
          <p:nvPr/>
        </p:nvSpPr>
        <p:spPr bwMode="auto">
          <a:xfrm>
            <a:off x="8534400" y="1143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a1</a:t>
            </a:r>
          </a:p>
        </p:txBody>
      </p:sp>
      <p:sp>
        <p:nvSpPr>
          <p:cNvPr id="45074" name="Text Box 16"/>
          <p:cNvSpPr txBox="1">
            <a:spLocks noChangeArrowheads="1"/>
          </p:cNvSpPr>
          <p:nvPr/>
        </p:nvSpPr>
        <p:spPr bwMode="auto">
          <a:xfrm>
            <a:off x="2743200" y="137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A</a:t>
            </a:r>
          </a:p>
        </p:txBody>
      </p:sp>
      <p:sp>
        <p:nvSpPr>
          <p:cNvPr id="45075" name="Line 17"/>
          <p:cNvSpPr>
            <a:spLocks noChangeShapeType="1"/>
          </p:cNvSpPr>
          <p:nvPr/>
        </p:nvSpPr>
        <p:spPr bwMode="auto">
          <a:xfrm>
            <a:off x="5867400" y="1981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076" name="Text Box 18"/>
          <p:cNvSpPr txBox="1">
            <a:spLocks noChangeArrowheads="1"/>
          </p:cNvSpPr>
          <p:nvPr/>
        </p:nvSpPr>
        <p:spPr bwMode="auto">
          <a:xfrm>
            <a:off x="8524875" y="1905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b1</a:t>
            </a:r>
          </a:p>
        </p:txBody>
      </p:sp>
      <p:sp>
        <p:nvSpPr>
          <p:cNvPr id="45077" name="Text Box 19"/>
          <p:cNvSpPr txBox="1">
            <a:spLocks noChangeArrowheads="1"/>
          </p:cNvSpPr>
          <p:nvPr/>
        </p:nvSpPr>
        <p:spPr bwMode="auto">
          <a:xfrm>
            <a:off x="5334000" y="1981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B</a:t>
            </a:r>
            <a:endParaRPr lang="en-US" altLang="he-IL" sz="2400"/>
          </a:p>
        </p:txBody>
      </p:sp>
      <p:sp>
        <p:nvSpPr>
          <p:cNvPr id="45078" name="Text Box 20"/>
          <p:cNvSpPr txBox="1">
            <a:spLocks noChangeArrowheads="1"/>
          </p:cNvSpPr>
          <p:nvPr/>
        </p:nvSpPr>
        <p:spPr bwMode="auto">
          <a:xfrm>
            <a:off x="5334000" y="15240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A</a:t>
            </a:r>
            <a:endParaRPr lang="en-US" altLang="he-IL" sz="2400"/>
          </a:p>
        </p:txBody>
      </p:sp>
      <p:sp>
        <p:nvSpPr>
          <p:cNvPr id="45079" name="Line 21"/>
          <p:cNvSpPr>
            <a:spLocks noChangeShapeType="1"/>
          </p:cNvSpPr>
          <p:nvPr/>
        </p:nvSpPr>
        <p:spPr bwMode="auto">
          <a:xfrm flipH="1">
            <a:off x="6858000" y="21336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080" name="Text Box 22"/>
          <p:cNvSpPr txBox="1">
            <a:spLocks noChangeArrowheads="1"/>
          </p:cNvSpPr>
          <p:nvPr/>
        </p:nvSpPr>
        <p:spPr bwMode="auto">
          <a:xfrm>
            <a:off x="2743200" y="1749425"/>
            <a:ext cx="1828800" cy="68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A 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B</a:t>
            </a:r>
          </a:p>
        </p:txBody>
      </p:sp>
      <p:sp>
        <p:nvSpPr>
          <p:cNvPr id="45081" name="Rectangle 23"/>
          <p:cNvSpPr>
            <a:spLocks noChangeArrowheads="1"/>
          </p:cNvSpPr>
          <p:nvPr/>
        </p:nvSpPr>
        <p:spPr bwMode="auto">
          <a:xfrm>
            <a:off x="5867400" y="2819400"/>
            <a:ext cx="990600" cy="7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5082" name="Line 24"/>
          <p:cNvSpPr>
            <a:spLocks noChangeShapeType="1"/>
          </p:cNvSpPr>
          <p:nvPr/>
        </p:nvSpPr>
        <p:spPr bwMode="auto">
          <a:xfrm>
            <a:off x="58674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083" name="Text Box 25"/>
          <p:cNvSpPr txBox="1">
            <a:spLocks noChangeArrowheads="1"/>
          </p:cNvSpPr>
          <p:nvPr/>
        </p:nvSpPr>
        <p:spPr bwMode="auto">
          <a:xfrm>
            <a:off x="5334000" y="32004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B</a:t>
            </a:r>
            <a:endParaRPr lang="en-US" altLang="he-IL" sz="2400"/>
          </a:p>
        </p:txBody>
      </p:sp>
      <p:sp>
        <p:nvSpPr>
          <p:cNvPr id="45084" name="Text Box 26"/>
          <p:cNvSpPr txBox="1">
            <a:spLocks noChangeArrowheads="1"/>
          </p:cNvSpPr>
          <p:nvPr/>
        </p:nvSpPr>
        <p:spPr bwMode="auto">
          <a:xfrm>
            <a:off x="5334000" y="2743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A</a:t>
            </a:r>
            <a:endParaRPr lang="en-US" altLang="he-IL" sz="2400"/>
          </a:p>
        </p:txBody>
      </p:sp>
      <p:sp>
        <p:nvSpPr>
          <p:cNvPr id="45085" name="Line 27"/>
          <p:cNvSpPr>
            <a:spLocks noChangeShapeType="1"/>
          </p:cNvSpPr>
          <p:nvPr/>
        </p:nvSpPr>
        <p:spPr bwMode="auto">
          <a:xfrm flipH="1">
            <a:off x="6858000" y="28956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086" name="Text Box 28"/>
          <p:cNvSpPr txBox="1">
            <a:spLocks noChangeArrowheads="1"/>
          </p:cNvSpPr>
          <p:nvPr/>
        </p:nvSpPr>
        <p:spPr bwMode="auto">
          <a:xfrm>
            <a:off x="8534400" y="2667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a2</a:t>
            </a:r>
          </a:p>
        </p:txBody>
      </p:sp>
      <p:sp>
        <p:nvSpPr>
          <p:cNvPr id="45087" name="Text Box 29"/>
          <p:cNvSpPr txBox="1">
            <a:spLocks noChangeArrowheads="1"/>
          </p:cNvSpPr>
          <p:nvPr/>
        </p:nvSpPr>
        <p:spPr bwMode="auto">
          <a:xfrm>
            <a:off x="2743200" y="2489200"/>
            <a:ext cx="1828800" cy="68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A 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B</a:t>
            </a:r>
          </a:p>
        </p:txBody>
      </p:sp>
      <p:sp>
        <p:nvSpPr>
          <p:cNvPr id="38942" name="Text Box 30"/>
          <p:cNvSpPr txBox="1">
            <a:spLocks noChangeArrowheads="1"/>
          </p:cNvSpPr>
          <p:nvPr/>
        </p:nvSpPr>
        <p:spPr bwMode="auto">
          <a:xfrm>
            <a:off x="586740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f</a:t>
            </a:r>
          </a:p>
        </p:txBody>
      </p:sp>
      <p:sp>
        <p:nvSpPr>
          <p:cNvPr id="38943" name="Text Box 31"/>
          <p:cNvSpPr txBox="1">
            <a:spLocks noChangeArrowheads="1"/>
          </p:cNvSpPr>
          <p:nvPr/>
        </p:nvSpPr>
        <p:spPr bwMode="auto">
          <a:xfrm>
            <a:off x="58674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f</a:t>
            </a:r>
          </a:p>
        </p:txBody>
      </p:sp>
      <p:sp>
        <p:nvSpPr>
          <p:cNvPr id="38944" name="Text Box 32"/>
          <p:cNvSpPr txBox="1">
            <a:spLocks noChangeArrowheads="1"/>
          </p:cNvSpPr>
          <p:nvPr/>
        </p:nvSpPr>
        <p:spPr bwMode="auto">
          <a:xfrm>
            <a:off x="2711450" y="3276600"/>
            <a:ext cx="1828800" cy="31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B’s 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3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2" grpId="0"/>
      <p:bldP spid="38943" grpId="0"/>
      <p:bldP spid="3894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42" name="מציין מיקום של מספר שקופית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8081A3-5BDF-4502-BE8C-A9F39364B096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4114800" cy="429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public static void main()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A a1 = new A();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B b1 = new B();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he-IL" sz="2400" dirty="0"/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A a2 = new B();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he-IL" sz="2400" dirty="0"/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a2.f();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A a3 = (A) a2;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he-IL" sz="2400" dirty="0"/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he-IL" sz="2400" dirty="0"/>
          </a:p>
        </p:txBody>
      </p:sp>
      <p:sp>
        <p:nvSpPr>
          <p:cNvPr id="46085" name="Line 3"/>
          <p:cNvSpPr>
            <a:spLocks noChangeShapeType="1"/>
          </p:cNvSpPr>
          <p:nvPr/>
        </p:nvSpPr>
        <p:spPr bwMode="auto">
          <a:xfrm>
            <a:off x="8534400" y="762000"/>
            <a:ext cx="0" cy="518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6086" name="Line 4"/>
          <p:cNvSpPr>
            <a:spLocks noChangeShapeType="1"/>
          </p:cNvSpPr>
          <p:nvPr/>
        </p:nvSpPr>
        <p:spPr bwMode="auto">
          <a:xfrm>
            <a:off x="7620000" y="838200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6087" name="Line 5"/>
          <p:cNvSpPr>
            <a:spLocks noChangeShapeType="1"/>
          </p:cNvSpPr>
          <p:nvPr/>
        </p:nvSpPr>
        <p:spPr bwMode="auto">
          <a:xfrm>
            <a:off x="7620000" y="1143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6088" name="Line 6"/>
          <p:cNvSpPr>
            <a:spLocks noChangeShapeType="1"/>
          </p:cNvSpPr>
          <p:nvPr/>
        </p:nvSpPr>
        <p:spPr bwMode="auto">
          <a:xfrm>
            <a:off x="7620000" y="152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6089" name="Line 7"/>
          <p:cNvSpPr>
            <a:spLocks noChangeShapeType="1"/>
          </p:cNvSpPr>
          <p:nvPr/>
        </p:nvSpPr>
        <p:spPr bwMode="auto">
          <a:xfrm>
            <a:off x="76200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6090" name="Line 8"/>
          <p:cNvSpPr>
            <a:spLocks noChangeShapeType="1"/>
          </p:cNvSpPr>
          <p:nvPr/>
        </p:nvSpPr>
        <p:spPr bwMode="auto">
          <a:xfrm>
            <a:off x="76200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>
            <a:off x="76200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6092" name="Line 10"/>
          <p:cNvSpPr>
            <a:spLocks noChangeShapeType="1"/>
          </p:cNvSpPr>
          <p:nvPr/>
        </p:nvSpPr>
        <p:spPr bwMode="auto">
          <a:xfrm>
            <a:off x="7620000" y="3048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6093" name="Rectangle 11"/>
          <p:cNvSpPr>
            <a:spLocks noChangeArrowheads="1"/>
          </p:cNvSpPr>
          <p:nvPr/>
        </p:nvSpPr>
        <p:spPr bwMode="auto">
          <a:xfrm>
            <a:off x="5867400" y="990600"/>
            <a:ext cx="990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6094" name="Text Box 12"/>
          <p:cNvSpPr txBox="1">
            <a:spLocks noChangeArrowheads="1"/>
          </p:cNvSpPr>
          <p:nvPr/>
        </p:nvSpPr>
        <p:spPr bwMode="auto">
          <a:xfrm>
            <a:off x="5334000" y="9144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A</a:t>
            </a:r>
            <a:endParaRPr lang="en-US" altLang="he-IL" sz="2400"/>
          </a:p>
        </p:txBody>
      </p:sp>
      <p:sp>
        <p:nvSpPr>
          <p:cNvPr id="46095" name="Line 13"/>
          <p:cNvSpPr>
            <a:spLocks noChangeShapeType="1"/>
          </p:cNvSpPr>
          <p:nvPr/>
        </p:nvSpPr>
        <p:spPr bwMode="auto">
          <a:xfrm flipH="1">
            <a:off x="6858000" y="129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6096" name="Rectangle 14"/>
          <p:cNvSpPr>
            <a:spLocks noChangeArrowheads="1"/>
          </p:cNvSpPr>
          <p:nvPr/>
        </p:nvSpPr>
        <p:spPr bwMode="auto">
          <a:xfrm>
            <a:off x="5867400" y="1600200"/>
            <a:ext cx="990600" cy="7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6097" name="Text Box 15"/>
          <p:cNvSpPr txBox="1">
            <a:spLocks noChangeArrowheads="1"/>
          </p:cNvSpPr>
          <p:nvPr/>
        </p:nvSpPr>
        <p:spPr bwMode="auto">
          <a:xfrm>
            <a:off x="8534400" y="1143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a1</a:t>
            </a:r>
          </a:p>
        </p:txBody>
      </p:sp>
      <p:sp>
        <p:nvSpPr>
          <p:cNvPr id="46098" name="Text Box 16"/>
          <p:cNvSpPr txBox="1">
            <a:spLocks noChangeArrowheads="1"/>
          </p:cNvSpPr>
          <p:nvPr/>
        </p:nvSpPr>
        <p:spPr bwMode="auto">
          <a:xfrm>
            <a:off x="2743200" y="137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A</a:t>
            </a:r>
          </a:p>
        </p:txBody>
      </p:sp>
      <p:sp>
        <p:nvSpPr>
          <p:cNvPr id="46099" name="Line 17"/>
          <p:cNvSpPr>
            <a:spLocks noChangeShapeType="1"/>
          </p:cNvSpPr>
          <p:nvPr/>
        </p:nvSpPr>
        <p:spPr bwMode="auto">
          <a:xfrm>
            <a:off x="5867400" y="1981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6100" name="Text Box 18"/>
          <p:cNvSpPr txBox="1">
            <a:spLocks noChangeArrowheads="1"/>
          </p:cNvSpPr>
          <p:nvPr/>
        </p:nvSpPr>
        <p:spPr bwMode="auto">
          <a:xfrm>
            <a:off x="8524875" y="1905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b1</a:t>
            </a:r>
          </a:p>
        </p:txBody>
      </p:sp>
      <p:sp>
        <p:nvSpPr>
          <p:cNvPr id="46101" name="Text Box 19"/>
          <p:cNvSpPr txBox="1">
            <a:spLocks noChangeArrowheads="1"/>
          </p:cNvSpPr>
          <p:nvPr/>
        </p:nvSpPr>
        <p:spPr bwMode="auto">
          <a:xfrm>
            <a:off x="5334000" y="1981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B</a:t>
            </a:r>
            <a:endParaRPr lang="en-US" altLang="he-IL" sz="2400"/>
          </a:p>
        </p:txBody>
      </p:sp>
      <p:sp>
        <p:nvSpPr>
          <p:cNvPr id="46102" name="Text Box 20"/>
          <p:cNvSpPr txBox="1">
            <a:spLocks noChangeArrowheads="1"/>
          </p:cNvSpPr>
          <p:nvPr/>
        </p:nvSpPr>
        <p:spPr bwMode="auto">
          <a:xfrm>
            <a:off x="5334000" y="15240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A</a:t>
            </a:r>
            <a:endParaRPr lang="en-US" altLang="he-IL" sz="2400"/>
          </a:p>
        </p:txBody>
      </p:sp>
      <p:sp>
        <p:nvSpPr>
          <p:cNvPr id="46103" name="Line 21"/>
          <p:cNvSpPr>
            <a:spLocks noChangeShapeType="1"/>
          </p:cNvSpPr>
          <p:nvPr/>
        </p:nvSpPr>
        <p:spPr bwMode="auto">
          <a:xfrm flipH="1">
            <a:off x="6858000" y="21336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6104" name="Text Box 22"/>
          <p:cNvSpPr txBox="1">
            <a:spLocks noChangeArrowheads="1"/>
          </p:cNvSpPr>
          <p:nvPr/>
        </p:nvSpPr>
        <p:spPr bwMode="auto">
          <a:xfrm>
            <a:off x="2743200" y="1749425"/>
            <a:ext cx="1828800" cy="68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A 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B</a:t>
            </a:r>
          </a:p>
        </p:txBody>
      </p:sp>
      <p:sp>
        <p:nvSpPr>
          <p:cNvPr id="46105" name="Rectangle 23"/>
          <p:cNvSpPr>
            <a:spLocks noChangeArrowheads="1"/>
          </p:cNvSpPr>
          <p:nvPr/>
        </p:nvSpPr>
        <p:spPr bwMode="auto">
          <a:xfrm>
            <a:off x="5867400" y="2819400"/>
            <a:ext cx="990600" cy="7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6106" name="Line 24"/>
          <p:cNvSpPr>
            <a:spLocks noChangeShapeType="1"/>
          </p:cNvSpPr>
          <p:nvPr/>
        </p:nvSpPr>
        <p:spPr bwMode="auto">
          <a:xfrm>
            <a:off x="58674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6107" name="Text Box 25"/>
          <p:cNvSpPr txBox="1">
            <a:spLocks noChangeArrowheads="1"/>
          </p:cNvSpPr>
          <p:nvPr/>
        </p:nvSpPr>
        <p:spPr bwMode="auto">
          <a:xfrm>
            <a:off x="5334000" y="32004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B</a:t>
            </a:r>
            <a:endParaRPr lang="en-US" altLang="he-IL" sz="2400"/>
          </a:p>
        </p:txBody>
      </p:sp>
      <p:sp>
        <p:nvSpPr>
          <p:cNvPr id="46108" name="Text Box 26"/>
          <p:cNvSpPr txBox="1">
            <a:spLocks noChangeArrowheads="1"/>
          </p:cNvSpPr>
          <p:nvPr/>
        </p:nvSpPr>
        <p:spPr bwMode="auto">
          <a:xfrm>
            <a:off x="5334000" y="2743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A</a:t>
            </a:r>
            <a:endParaRPr lang="en-US" altLang="he-IL" sz="2400"/>
          </a:p>
        </p:txBody>
      </p:sp>
      <p:sp>
        <p:nvSpPr>
          <p:cNvPr id="46109" name="Line 27"/>
          <p:cNvSpPr>
            <a:spLocks noChangeShapeType="1"/>
          </p:cNvSpPr>
          <p:nvPr/>
        </p:nvSpPr>
        <p:spPr bwMode="auto">
          <a:xfrm flipH="1">
            <a:off x="6858000" y="28956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6110" name="Text Box 28"/>
          <p:cNvSpPr txBox="1">
            <a:spLocks noChangeArrowheads="1"/>
          </p:cNvSpPr>
          <p:nvPr/>
        </p:nvSpPr>
        <p:spPr bwMode="auto">
          <a:xfrm>
            <a:off x="8534400" y="2667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a2</a:t>
            </a:r>
          </a:p>
        </p:txBody>
      </p:sp>
      <p:sp>
        <p:nvSpPr>
          <p:cNvPr id="46111" name="Text Box 29"/>
          <p:cNvSpPr txBox="1">
            <a:spLocks noChangeArrowheads="1"/>
          </p:cNvSpPr>
          <p:nvPr/>
        </p:nvSpPr>
        <p:spPr bwMode="auto">
          <a:xfrm>
            <a:off x="2743200" y="2489200"/>
            <a:ext cx="1828800" cy="68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A 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B</a:t>
            </a:r>
          </a:p>
        </p:txBody>
      </p:sp>
      <p:sp>
        <p:nvSpPr>
          <p:cNvPr id="46112" name="Text Box 30"/>
          <p:cNvSpPr txBox="1">
            <a:spLocks noChangeArrowheads="1"/>
          </p:cNvSpPr>
          <p:nvPr/>
        </p:nvSpPr>
        <p:spPr bwMode="auto">
          <a:xfrm>
            <a:off x="586740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f</a:t>
            </a:r>
          </a:p>
        </p:txBody>
      </p:sp>
      <p:sp>
        <p:nvSpPr>
          <p:cNvPr id="46113" name="Text Box 31"/>
          <p:cNvSpPr txBox="1">
            <a:spLocks noChangeArrowheads="1"/>
          </p:cNvSpPr>
          <p:nvPr/>
        </p:nvSpPr>
        <p:spPr bwMode="auto">
          <a:xfrm>
            <a:off x="58674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f</a:t>
            </a:r>
          </a:p>
        </p:txBody>
      </p:sp>
      <p:sp>
        <p:nvSpPr>
          <p:cNvPr id="46114" name="Text Box 32"/>
          <p:cNvSpPr txBox="1">
            <a:spLocks noChangeArrowheads="1"/>
          </p:cNvSpPr>
          <p:nvPr/>
        </p:nvSpPr>
        <p:spPr bwMode="auto">
          <a:xfrm>
            <a:off x="2711450" y="3276600"/>
            <a:ext cx="1828800" cy="31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B’s f</a:t>
            </a:r>
          </a:p>
        </p:txBody>
      </p:sp>
      <p:sp>
        <p:nvSpPr>
          <p:cNvPr id="46115" name="Line 33"/>
          <p:cNvSpPr>
            <a:spLocks noChangeShapeType="1"/>
          </p:cNvSpPr>
          <p:nvPr/>
        </p:nvSpPr>
        <p:spPr bwMode="auto">
          <a:xfrm>
            <a:off x="7620000" y="3429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6116" name="Line 34"/>
          <p:cNvSpPr>
            <a:spLocks noChangeShapeType="1"/>
          </p:cNvSpPr>
          <p:nvPr/>
        </p:nvSpPr>
        <p:spPr bwMode="auto">
          <a:xfrm>
            <a:off x="7620000" y="38417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6117" name="Line 35"/>
          <p:cNvSpPr>
            <a:spLocks noChangeShapeType="1"/>
          </p:cNvSpPr>
          <p:nvPr/>
        </p:nvSpPr>
        <p:spPr bwMode="auto">
          <a:xfrm>
            <a:off x="7620000" y="4267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6118" name="Line 36"/>
          <p:cNvSpPr>
            <a:spLocks noChangeShapeType="1"/>
          </p:cNvSpPr>
          <p:nvPr/>
        </p:nvSpPr>
        <p:spPr bwMode="auto">
          <a:xfrm>
            <a:off x="7620000" y="4724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6119" name="Line 37"/>
          <p:cNvSpPr>
            <a:spLocks noChangeShapeType="1"/>
          </p:cNvSpPr>
          <p:nvPr/>
        </p:nvSpPr>
        <p:spPr bwMode="auto">
          <a:xfrm>
            <a:off x="76200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9974" name="Text Box 38"/>
          <p:cNvSpPr txBox="1">
            <a:spLocks noChangeArrowheads="1"/>
          </p:cNvSpPr>
          <p:nvPr/>
        </p:nvSpPr>
        <p:spPr bwMode="auto">
          <a:xfrm>
            <a:off x="8534400" y="3429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a3</a:t>
            </a:r>
          </a:p>
        </p:txBody>
      </p:sp>
      <p:sp>
        <p:nvSpPr>
          <p:cNvPr id="39975" name="Line 39"/>
          <p:cNvSpPr>
            <a:spLocks noChangeShapeType="1"/>
          </p:cNvSpPr>
          <p:nvPr/>
        </p:nvSpPr>
        <p:spPr bwMode="auto">
          <a:xfrm flipH="1" flipV="1">
            <a:off x="6858000" y="3124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7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43" name="מציין מיקום של מספר שקופית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59A9DC-9751-409D-894F-B06D34207E3C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41148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public static void main()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A a1 = new A();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B b1 = new B();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he-IL" sz="2400"/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A a2 = new B();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he-IL" sz="2400"/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a2.f();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A a3 = (A) a2;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a3.f();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he-IL" sz="2400"/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he-IL" sz="2400"/>
          </a:p>
        </p:txBody>
      </p:sp>
      <p:sp>
        <p:nvSpPr>
          <p:cNvPr id="47109" name="Line 3"/>
          <p:cNvSpPr>
            <a:spLocks noChangeShapeType="1"/>
          </p:cNvSpPr>
          <p:nvPr/>
        </p:nvSpPr>
        <p:spPr bwMode="auto">
          <a:xfrm>
            <a:off x="8534400" y="762000"/>
            <a:ext cx="0" cy="518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110" name="Line 4"/>
          <p:cNvSpPr>
            <a:spLocks noChangeShapeType="1"/>
          </p:cNvSpPr>
          <p:nvPr/>
        </p:nvSpPr>
        <p:spPr bwMode="auto">
          <a:xfrm>
            <a:off x="7620000" y="838200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111" name="Line 5"/>
          <p:cNvSpPr>
            <a:spLocks noChangeShapeType="1"/>
          </p:cNvSpPr>
          <p:nvPr/>
        </p:nvSpPr>
        <p:spPr bwMode="auto">
          <a:xfrm>
            <a:off x="7620000" y="1143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112" name="Line 6"/>
          <p:cNvSpPr>
            <a:spLocks noChangeShapeType="1"/>
          </p:cNvSpPr>
          <p:nvPr/>
        </p:nvSpPr>
        <p:spPr bwMode="auto">
          <a:xfrm>
            <a:off x="7620000" y="152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113" name="Line 7"/>
          <p:cNvSpPr>
            <a:spLocks noChangeShapeType="1"/>
          </p:cNvSpPr>
          <p:nvPr/>
        </p:nvSpPr>
        <p:spPr bwMode="auto">
          <a:xfrm>
            <a:off x="76200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>
            <a:off x="76200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115" name="Line 9"/>
          <p:cNvSpPr>
            <a:spLocks noChangeShapeType="1"/>
          </p:cNvSpPr>
          <p:nvPr/>
        </p:nvSpPr>
        <p:spPr bwMode="auto">
          <a:xfrm>
            <a:off x="76200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7620000" y="3048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117" name="Rectangle 11"/>
          <p:cNvSpPr>
            <a:spLocks noChangeArrowheads="1"/>
          </p:cNvSpPr>
          <p:nvPr/>
        </p:nvSpPr>
        <p:spPr bwMode="auto">
          <a:xfrm>
            <a:off x="5867400" y="990600"/>
            <a:ext cx="990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7118" name="Text Box 12"/>
          <p:cNvSpPr txBox="1">
            <a:spLocks noChangeArrowheads="1"/>
          </p:cNvSpPr>
          <p:nvPr/>
        </p:nvSpPr>
        <p:spPr bwMode="auto">
          <a:xfrm>
            <a:off x="5334000" y="9144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A</a:t>
            </a:r>
            <a:endParaRPr lang="en-US" altLang="he-IL" sz="2400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H="1">
            <a:off x="6858000" y="129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120" name="Rectangle 14"/>
          <p:cNvSpPr>
            <a:spLocks noChangeArrowheads="1"/>
          </p:cNvSpPr>
          <p:nvPr/>
        </p:nvSpPr>
        <p:spPr bwMode="auto">
          <a:xfrm>
            <a:off x="5867400" y="1600200"/>
            <a:ext cx="990600" cy="7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7121" name="Text Box 15"/>
          <p:cNvSpPr txBox="1">
            <a:spLocks noChangeArrowheads="1"/>
          </p:cNvSpPr>
          <p:nvPr/>
        </p:nvSpPr>
        <p:spPr bwMode="auto">
          <a:xfrm>
            <a:off x="8534400" y="1143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a1</a:t>
            </a:r>
          </a:p>
        </p:txBody>
      </p:sp>
      <p:sp>
        <p:nvSpPr>
          <p:cNvPr id="47122" name="Text Box 16"/>
          <p:cNvSpPr txBox="1">
            <a:spLocks noChangeArrowheads="1"/>
          </p:cNvSpPr>
          <p:nvPr/>
        </p:nvSpPr>
        <p:spPr bwMode="auto">
          <a:xfrm>
            <a:off x="2743200" y="137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A</a:t>
            </a:r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5867400" y="1981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8524875" y="1905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b1</a:t>
            </a:r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5334000" y="1981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B</a:t>
            </a:r>
            <a:endParaRPr lang="en-US" altLang="he-IL" sz="2400"/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5334000" y="15240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A</a:t>
            </a:r>
            <a:endParaRPr lang="en-US" altLang="he-IL" sz="2400"/>
          </a:p>
        </p:txBody>
      </p:sp>
      <p:sp>
        <p:nvSpPr>
          <p:cNvPr id="47127" name="Line 21"/>
          <p:cNvSpPr>
            <a:spLocks noChangeShapeType="1"/>
          </p:cNvSpPr>
          <p:nvPr/>
        </p:nvSpPr>
        <p:spPr bwMode="auto">
          <a:xfrm flipH="1">
            <a:off x="6858000" y="21336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2743200" y="1749425"/>
            <a:ext cx="1828800" cy="68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A 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B</a:t>
            </a:r>
          </a:p>
        </p:txBody>
      </p:sp>
      <p:sp>
        <p:nvSpPr>
          <p:cNvPr id="47129" name="Rectangle 23"/>
          <p:cNvSpPr>
            <a:spLocks noChangeArrowheads="1"/>
          </p:cNvSpPr>
          <p:nvPr/>
        </p:nvSpPr>
        <p:spPr bwMode="auto">
          <a:xfrm>
            <a:off x="5867400" y="2819400"/>
            <a:ext cx="990600" cy="7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7130" name="Line 24"/>
          <p:cNvSpPr>
            <a:spLocks noChangeShapeType="1"/>
          </p:cNvSpPr>
          <p:nvPr/>
        </p:nvSpPr>
        <p:spPr bwMode="auto">
          <a:xfrm>
            <a:off x="58674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334000" y="32004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B</a:t>
            </a:r>
            <a:endParaRPr lang="en-US" altLang="he-IL" sz="2400"/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5334000" y="2743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A</a:t>
            </a:r>
            <a:endParaRPr lang="en-US" altLang="he-IL" sz="2400"/>
          </a:p>
        </p:txBody>
      </p:sp>
      <p:sp>
        <p:nvSpPr>
          <p:cNvPr id="47133" name="Line 27"/>
          <p:cNvSpPr>
            <a:spLocks noChangeShapeType="1"/>
          </p:cNvSpPr>
          <p:nvPr/>
        </p:nvSpPr>
        <p:spPr bwMode="auto">
          <a:xfrm flipH="1">
            <a:off x="6858000" y="28956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8534400" y="2667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a2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2743200" y="2489200"/>
            <a:ext cx="1828800" cy="68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A 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B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586740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f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58674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f</a:t>
            </a:r>
          </a:p>
        </p:txBody>
      </p:sp>
      <p:sp>
        <p:nvSpPr>
          <p:cNvPr id="47138" name="Text Box 32"/>
          <p:cNvSpPr txBox="1">
            <a:spLocks noChangeArrowheads="1"/>
          </p:cNvSpPr>
          <p:nvPr/>
        </p:nvSpPr>
        <p:spPr bwMode="auto">
          <a:xfrm>
            <a:off x="2711450" y="3276600"/>
            <a:ext cx="1828800" cy="31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B’s f</a:t>
            </a:r>
          </a:p>
        </p:txBody>
      </p:sp>
      <p:sp>
        <p:nvSpPr>
          <p:cNvPr id="47139" name="Line 33"/>
          <p:cNvSpPr>
            <a:spLocks noChangeShapeType="1"/>
          </p:cNvSpPr>
          <p:nvPr/>
        </p:nvSpPr>
        <p:spPr bwMode="auto">
          <a:xfrm>
            <a:off x="7620000" y="3429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140" name="Line 34"/>
          <p:cNvSpPr>
            <a:spLocks noChangeShapeType="1"/>
          </p:cNvSpPr>
          <p:nvPr/>
        </p:nvSpPr>
        <p:spPr bwMode="auto">
          <a:xfrm>
            <a:off x="7620000" y="38417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141" name="Line 35"/>
          <p:cNvSpPr>
            <a:spLocks noChangeShapeType="1"/>
          </p:cNvSpPr>
          <p:nvPr/>
        </p:nvSpPr>
        <p:spPr bwMode="auto">
          <a:xfrm>
            <a:off x="7620000" y="4267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142" name="Line 36"/>
          <p:cNvSpPr>
            <a:spLocks noChangeShapeType="1"/>
          </p:cNvSpPr>
          <p:nvPr/>
        </p:nvSpPr>
        <p:spPr bwMode="auto">
          <a:xfrm>
            <a:off x="7620000" y="4724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143" name="Line 37"/>
          <p:cNvSpPr>
            <a:spLocks noChangeShapeType="1"/>
          </p:cNvSpPr>
          <p:nvPr/>
        </p:nvSpPr>
        <p:spPr bwMode="auto">
          <a:xfrm>
            <a:off x="76200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144" name="Text Box 38"/>
          <p:cNvSpPr txBox="1">
            <a:spLocks noChangeArrowheads="1"/>
          </p:cNvSpPr>
          <p:nvPr/>
        </p:nvSpPr>
        <p:spPr bwMode="auto">
          <a:xfrm>
            <a:off x="8534400" y="3429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a3</a:t>
            </a:r>
          </a:p>
        </p:txBody>
      </p:sp>
      <p:sp>
        <p:nvSpPr>
          <p:cNvPr id="47145" name="Line 39"/>
          <p:cNvSpPr>
            <a:spLocks noChangeShapeType="1"/>
          </p:cNvSpPr>
          <p:nvPr/>
        </p:nvSpPr>
        <p:spPr bwMode="auto">
          <a:xfrm flipH="1" flipV="1">
            <a:off x="6858000" y="3048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1000" name="Text Box 40"/>
          <p:cNvSpPr txBox="1">
            <a:spLocks noChangeArrowheads="1"/>
          </p:cNvSpPr>
          <p:nvPr/>
        </p:nvSpPr>
        <p:spPr bwMode="auto">
          <a:xfrm>
            <a:off x="2743200" y="4038600"/>
            <a:ext cx="1828800" cy="31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B’s 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44" name="מציין מיקום של מספר שקופית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1E035E-95B4-4F6C-A5CB-07E9D81C8167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4114800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public static void main()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A a1 = new A();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B b1 = new B();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he-IL" sz="2400"/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A a2 = new B();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he-IL" sz="2400"/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a2.f();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A a3 = (A) a2;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a3.f();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a2.g();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he-IL" sz="2400"/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he-IL" sz="2400"/>
          </a:p>
        </p:txBody>
      </p:sp>
      <p:sp>
        <p:nvSpPr>
          <p:cNvPr id="48133" name="Line 3"/>
          <p:cNvSpPr>
            <a:spLocks noChangeShapeType="1"/>
          </p:cNvSpPr>
          <p:nvPr/>
        </p:nvSpPr>
        <p:spPr bwMode="auto">
          <a:xfrm>
            <a:off x="8534400" y="762000"/>
            <a:ext cx="0" cy="518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34" name="Line 4"/>
          <p:cNvSpPr>
            <a:spLocks noChangeShapeType="1"/>
          </p:cNvSpPr>
          <p:nvPr/>
        </p:nvSpPr>
        <p:spPr bwMode="auto">
          <a:xfrm>
            <a:off x="7620000" y="838200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35" name="Line 5"/>
          <p:cNvSpPr>
            <a:spLocks noChangeShapeType="1"/>
          </p:cNvSpPr>
          <p:nvPr/>
        </p:nvSpPr>
        <p:spPr bwMode="auto">
          <a:xfrm>
            <a:off x="7620000" y="1143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36" name="Line 6"/>
          <p:cNvSpPr>
            <a:spLocks noChangeShapeType="1"/>
          </p:cNvSpPr>
          <p:nvPr/>
        </p:nvSpPr>
        <p:spPr bwMode="auto">
          <a:xfrm>
            <a:off x="7620000" y="152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37" name="Line 7"/>
          <p:cNvSpPr>
            <a:spLocks noChangeShapeType="1"/>
          </p:cNvSpPr>
          <p:nvPr/>
        </p:nvSpPr>
        <p:spPr bwMode="auto">
          <a:xfrm>
            <a:off x="76200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38" name="Line 8"/>
          <p:cNvSpPr>
            <a:spLocks noChangeShapeType="1"/>
          </p:cNvSpPr>
          <p:nvPr/>
        </p:nvSpPr>
        <p:spPr bwMode="auto">
          <a:xfrm>
            <a:off x="76200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39" name="Line 9"/>
          <p:cNvSpPr>
            <a:spLocks noChangeShapeType="1"/>
          </p:cNvSpPr>
          <p:nvPr/>
        </p:nvSpPr>
        <p:spPr bwMode="auto">
          <a:xfrm>
            <a:off x="76200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40" name="Line 10"/>
          <p:cNvSpPr>
            <a:spLocks noChangeShapeType="1"/>
          </p:cNvSpPr>
          <p:nvPr/>
        </p:nvSpPr>
        <p:spPr bwMode="auto">
          <a:xfrm>
            <a:off x="7620000" y="3048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41" name="Rectangle 11"/>
          <p:cNvSpPr>
            <a:spLocks noChangeArrowheads="1"/>
          </p:cNvSpPr>
          <p:nvPr/>
        </p:nvSpPr>
        <p:spPr bwMode="auto">
          <a:xfrm>
            <a:off x="5867400" y="990600"/>
            <a:ext cx="990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8142" name="Text Box 12"/>
          <p:cNvSpPr txBox="1">
            <a:spLocks noChangeArrowheads="1"/>
          </p:cNvSpPr>
          <p:nvPr/>
        </p:nvSpPr>
        <p:spPr bwMode="auto">
          <a:xfrm>
            <a:off x="5334000" y="9144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A</a:t>
            </a:r>
            <a:endParaRPr lang="en-US" altLang="he-IL" sz="2400"/>
          </a:p>
        </p:txBody>
      </p:sp>
      <p:sp>
        <p:nvSpPr>
          <p:cNvPr id="48143" name="Line 13"/>
          <p:cNvSpPr>
            <a:spLocks noChangeShapeType="1"/>
          </p:cNvSpPr>
          <p:nvPr/>
        </p:nvSpPr>
        <p:spPr bwMode="auto">
          <a:xfrm flipH="1">
            <a:off x="6858000" y="129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44" name="Rectangle 14"/>
          <p:cNvSpPr>
            <a:spLocks noChangeArrowheads="1"/>
          </p:cNvSpPr>
          <p:nvPr/>
        </p:nvSpPr>
        <p:spPr bwMode="auto">
          <a:xfrm>
            <a:off x="5867400" y="1600200"/>
            <a:ext cx="990600" cy="7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8145" name="Text Box 15"/>
          <p:cNvSpPr txBox="1">
            <a:spLocks noChangeArrowheads="1"/>
          </p:cNvSpPr>
          <p:nvPr/>
        </p:nvSpPr>
        <p:spPr bwMode="auto">
          <a:xfrm>
            <a:off x="8534400" y="1143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a1</a:t>
            </a:r>
          </a:p>
        </p:txBody>
      </p:sp>
      <p:sp>
        <p:nvSpPr>
          <p:cNvPr id="48146" name="Text Box 16"/>
          <p:cNvSpPr txBox="1">
            <a:spLocks noChangeArrowheads="1"/>
          </p:cNvSpPr>
          <p:nvPr/>
        </p:nvSpPr>
        <p:spPr bwMode="auto">
          <a:xfrm>
            <a:off x="2743200" y="137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A</a:t>
            </a:r>
          </a:p>
        </p:txBody>
      </p:sp>
      <p:sp>
        <p:nvSpPr>
          <p:cNvPr id="48147" name="Line 17"/>
          <p:cNvSpPr>
            <a:spLocks noChangeShapeType="1"/>
          </p:cNvSpPr>
          <p:nvPr/>
        </p:nvSpPr>
        <p:spPr bwMode="auto">
          <a:xfrm>
            <a:off x="5867400" y="1981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48" name="Text Box 18"/>
          <p:cNvSpPr txBox="1">
            <a:spLocks noChangeArrowheads="1"/>
          </p:cNvSpPr>
          <p:nvPr/>
        </p:nvSpPr>
        <p:spPr bwMode="auto">
          <a:xfrm>
            <a:off x="8524875" y="1905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b1</a:t>
            </a:r>
          </a:p>
        </p:txBody>
      </p:sp>
      <p:sp>
        <p:nvSpPr>
          <p:cNvPr id="48149" name="Text Box 19"/>
          <p:cNvSpPr txBox="1">
            <a:spLocks noChangeArrowheads="1"/>
          </p:cNvSpPr>
          <p:nvPr/>
        </p:nvSpPr>
        <p:spPr bwMode="auto">
          <a:xfrm>
            <a:off x="5334000" y="1981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B</a:t>
            </a:r>
            <a:endParaRPr lang="en-US" altLang="he-IL" sz="2400"/>
          </a:p>
        </p:txBody>
      </p:sp>
      <p:sp>
        <p:nvSpPr>
          <p:cNvPr id="48150" name="Text Box 20"/>
          <p:cNvSpPr txBox="1">
            <a:spLocks noChangeArrowheads="1"/>
          </p:cNvSpPr>
          <p:nvPr/>
        </p:nvSpPr>
        <p:spPr bwMode="auto">
          <a:xfrm>
            <a:off x="5334000" y="15240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A</a:t>
            </a:r>
            <a:endParaRPr lang="en-US" altLang="he-IL" sz="2400"/>
          </a:p>
        </p:txBody>
      </p:sp>
      <p:sp>
        <p:nvSpPr>
          <p:cNvPr id="48151" name="Line 21"/>
          <p:cNvSpPr>
            <a:spLocks noChangeShapeType="1"/>
          </p:cNvSpPr>
          <p:nvPr/>
        </p:nvSpPr>
        <p:spPr bwMode="auto">
          <a:xfrm flipH="1">
            <a:off x="6858000" y="21336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52" name="Text Box 22"/>
          <p:cNvSpPr txBox="1">
            <a:spLocks noChangeArrowheads="1"/>
          </p:cNvSpPr>
          <p:nvPr/>
        </p:nvSpPr>
        <p:spPr bwMode="auto">
          <a:xfrm>
            <a:off x="2743200" y="1749425"/>
            <a:ext cx="1828800" cy="68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A 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B</a:t>
            </a:r>
          </a:p>
        </p:txBody>
      </p:sp>
      <p:sp>
        <p:nvSpPr>
          <p:cNvPr id="48153" name="Rectangle 23"/>
          <p:cNvSpPr>
            <a:spLocks noChangeArrowheads="1"/>
          </p:cNvSpPr>
          <p:nvPr/>
        </p:nvSpPr>
        <p:spPr bwMode="auto">
          <a:xfrm>
            <a:off x="5867400" y="2819400"/>
            <a:ext cx="990600" cy="7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8154" name="Line 24"/>
          <p:cNvSpPr>
            <a:spLocks noChangeShapeType="1"/>
          </p:cNvSpPr>
          <p:nvPr/>
        </p:nvSpPr>
        <p:spPr bwMode="auto">
          <a:xfrm>
            <a:off x="58674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55" name="Text Box 25"/>
          <p:cNvSpPr txBox="1">
            <a:spLocks noChangeArrowheads="1"/>
          </p:cNvSpPr>
          <p:nvPr/>
        </p:nvSpPr>
        <p:spPr bwMode="auto">
          <a:xfrm>
            <a:off x="5334000" y="32004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B</a:t>
            </a:r>
            <a:endParaRPr lang="en-US" altLang="he-IL" sz="2400"/>
          </a:p>
        </p:txBody>
      </p:sp>
      <p:sp>
        <p:nvSpPr>
          <p:cNvPr id="48156" name="Text Box 26"/>
          <p:cNvSpPr txBox="1">
            <a:spLocks noChangeArrowheads="1"/>
          </p:cNvSpPr>
          <p:nvPr/>
        </p:nvSpPr>
        <p:spPr bwMode="auto">
          <a:xfrm>
            <a:off x="5334000" y="2743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A</a:t>
            </a:r>
            <a:endParaRPr lang="en-US" altLang="he-IL" sz="2400"/>
          </a:p>
        </p:txBody>
      </p:sp>
      <p:sp>
        <p:nvSpPr>
          <p:cNvPr id="48157" name="Line 27"/>
          <p:cNvSpPr>
            <a:spLocks noChangeShapeType="1"/>
          </p:cNvSpPr>
          <p:nvPr/>
        </p:nvSpPr>
        <p:spPr bwMode="auto">
          <a:xfrm flipH="1">
            <a:off x="6858000" y="28956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58" name="Text Box 28"/>
          <p:cNvSpPr txBox="1">
            <a:spLocks noChangeArrowheads="1"/>
          </p:cNvSpPr>
          <p:nvPr/>
        </p:nvSpPr>
        <p:spPr bwMode="auto">
          <a:xfrm>
            <a:off x="8534400" y="2667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a2</a:t>
            </a:r>
          </a:p>
        </p:txBody>
      </p:sp>
      <p:sp>
        <p:nvSpPr>
          <p:cNvPr id="48159" name="Text Box 29"/>
          <p:cNvSpPr txBox="1">
            <a:spLocks noChangeArrowheads="1"/>
          </p:cNvSpPr>
          <p:nvPr/>
        </p:nvSpPr>
        <p:spPr bwMode="auto">
          <a:xfrm>
            <a:off x="2743200" y="2489200"/>
            <a:ext cx="1828800" cy="68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A 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B</a:t>
            </a:r>
          </a:p>
        </p:txBody>
      </p:sp>
      <p:sp>
        <p:nvSpPr>
          <p:cNvPr id="48160" name="Text Box 30"/>
          <p:cNvSpPr txBox="1">
            <a:spLocks noChangeArrowheads="1"/>
          </p:cNvSpPr>
          <p:nvPr/>
        </p:nvSpPr>
        <p:spPr bwMode="auto">
          <a:xfrm>
            <a:off x="586740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f</a:t>
            </a:r>
          </a:p>
        </p:txBody>
      </p:sp>
      <p:sp>
        <p:nvSpPr>
          <p:cNvPr id="48161" name="Text Box 31"/>
          <p:cNvSpPr txBox="1">
            <a:spLocks noChangeArrowheads="1"/>
          </p:cNvSpPr>
          <p:nvPr/>
        </p:nvSpPr>
        <p:spPr bwMode="auto">
          <a:xfrm>
            <a:off x="58674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f</a:t>
            </a:r>
          </a:p>
        </p:txBody>
      </p:sp>
      <p:sp>
        <p:nvSpPr>
          <p:cNvPr id="48162" name="Text Box 32"/>
          <p:cNvSpPr txBox="1">
            <a:spLocks noChangeArrowheads="1"/>
          </p:cNvSpPr>
          <p:nvPr/>
        </p:nvSpPr>
        <p:spPr bwMode="auto">
          <a:xfrm>
            <a:off x="2711450" y="3276600"/>
            <a:ext cx="1828800" cy="31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B’s f</a:t>
            </a:r>
          </a:p>
        </p:txBody>
      </p:sp>
      <p:sp>
        <p:nvSpPr>
          <p:cNvPr id="48163" name="Line 33"/>
          <p:cNvSpPr>
            <a:spLocks noChangeShapeType="1"/>
          </p:cNvSpPr>
          <p:nvPr/>
        </p:nvSpPr>
        <p:spPr bwMode="auto">
          <a:xfrm>
            <a:off x="7620000" y="3429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64" name="Line 34"/>
          <p:cNvSpPr>
            <a:spLocks noChangeShapeType="1"/>
          </p:cNvSpPr>
          <p:nvPr/>
        </p:nvSpPr>
        <p:spPr bwMode="auto">
          <a:xfrm>
            <a:off x="7620000" y="38417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65" name="Line 35"/>
          <p:cNvSpPr>
            <a:spLocks noChangeShapeType="1"/>
          </p:cNvSpPr>
          <p:nvPr/>
        </p:nvSpPr>
        <p:spPr bwMode="auto">
          <a:xfrm>
            <a:off x="7620000" y="4267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66" name="Line 36"/>
          <p:cNvSpPr>
            <a:spLocks noChangeShapeType="1"/>
          </p:cNvSpPr>
          <p:nvPr/>
        </p:nvSpPr>
        <p:spPr bwMode="auto">
          <a:xfrm>
            <a:off x="7620000" y="4724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67" name="Line 37"/>
          <p:cNvSpPr>
            <a:spLocks noChangeShapeType="1"/>
          </p:cNvSpPr>
          <p:nvPr/>
        </p:nvSpPr>
        <p:spPr bwMode="auto">
          <a:xfrm>
            <a:off x="76200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68" name="Text Box 38"/>
          <p:cNvSpPr txBox="1">
            <a:spLocks noChangeArrowheads="1"/>
          </p:cNvSpPr>
          <p:nvPr/>
        </p:nvSpPr>
        <p:spPr bwMode="auto">
          <a:xfrm>
            <a:off x="8534400" y="3429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a3</a:t>
            </a:r>
          </a:p>
        </p:txBody>
      </p:sp>
      <p:sp>
        <p:nvSpPr>
          <p:cNvPr id="48169" name="Line 39"/>
          <p:cNvSpPr>
            <a:spLocks noChangeShapeType="1"/>
          </p:cNvSpPr>
          <p:nvPr/>
        </p:nvSpPr>
        <p:spPr bwMode="auto">
          <a:xfrm flipH="1" flipV="1">
            <a:off x="6858000" y="3048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70" name="Text Box 40"/>
          <p:cNvSpPr txBox="1">
            <a:spLocks noChangeArrowheads="1"/>
          </p:cNvSpPr>
          <p:nvPr/>
        </p:nvSpPr>
        <p:spPr bwMode="auto">
          <a:xfrm>
            <a:off x="2743200" y="4038600"/>
            <a:ext cx="1828800" cy="31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B’s f</a:t>
            </a:r>
          </a:p>
        </p:txBody>
      </p:sp>
      <p:sp>
        <p:nvSpPr>
          <p:cNvPr id="42025" name="Text Box 41"/>
          <p:cNvSpPr txBox="1">
            <a:spLocks noChangeArrowheads="1"/>
          </p:cNvSpPr>
          <p:nvPr/>
        </p:nvSpPr>
        <p:spPr bwMode="auto">
          <a:xfrm>
            <a:off x="2743200" y="4387850"/>
            <a:ext cx="1981200" cy="31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he-IL" altLang="he-IL" sz="2000" dirty="0">
                <a:solidFill>
                  <a:schemeClr val="tx2"/>
                </a:solidFill>
              </a:rPr>
              <a:t>שגיאת קומפילציה</a:t>
            </a:r>
            <a:endParaRPr lang="en-US" altLang="he-IL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2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46" name="מציין מיקום של מספר שקופית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D4A8D0-4682-4431-A3BA-91B7C99DDA3F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4114800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public static void main()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A a1 = new A();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B b1 = new B();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he-IL" sz="2400"/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A a2 = new B();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he-IL" sz="2400"/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a2.f();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A a3 = (A) a2;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a3.f();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a2.g();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/>
              <a:t>  B b2 = (B) a2;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he-IL" sz="2400"/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he-IL" sz="2400"/>
          </a:p>
        </p:txBody>
      </p:sp>
      <p:sp>
        <p:nvSpPr>
          <p:cNvPr id="49157" name="Line 3"/>
          <p:cNvSpPr>
            <a:spLocks noChangeShapeType="1"/>
          </p:cNvSpPr>
          <p:nvPr/>
        </p:nvSpPr>
        <p:spPr bwMode="auto">
          <a:xfrm>
            <a:off x="8534400" y="762000"/>
            <a:ext cx="0" cy="518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158" name="Line 4"/>
          <p:cNvSpPr>
            <a:spLocks noChangeShapeType="1"/>
          </p:cNvSpPr>
          <p:nvPr/>
        </p:nvSpPr>
        <p:spPr bwMode="auto">
          <a:xfrm>
            <a:off x="7620000" y="838200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159" name="Line 5"/>
          <p:cNvSpPr>
            <a:spLocks noChangeShapeType="1"/>
          </p:cNvSpPr>
          <p:nvPr/>
        </p:nvSpPr>
        <p:spPr bwMode="auto">
          <a:xfrm>
            <a:off x="7620000" y="1143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160" name="Line 6"/>
          <p:cNvSpPr>
            <a:spLocks noChangeShapeType="1"/>
          </p:cNvSpPr>
          <p:nvPr/>
        </p:nvSpPr>
        <p:spPr bwMode="auto">
          <a:xfrm>
            <a:off x="7620000" y="152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161" name="Line 7"/>
          <p:cNvSpPr>
            <a:spLocks noChangeShapeType="1"/>
          </p:cNvSpPr>
          <p:nvPr/>
        </p:nvSpPr>
        <p:spPr bwMode="auto">
          <a:xfrm>
            <a:off x="76200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162" name="Line 8"/>
          <p:cNvSpPr>
            <a:spLocks noChangeShapeType="1"/>
          </p:cNvSpPr>
          <p:nvPr/>
        </p:nvSpPr>
        <p:spPr bwMode="auto">
          <a:xfrm>
            <a:off x="76200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163" name="Line 9"/>
          <p:cNvSpPr>
            <a:spLocks noChangeShapeType="1"/>
          </p:cNvSpPr>
          <p:nvPr/>
        </p:nvSpPr>
        <p:spPr bwMode="auto">
          <a:xfrm>
            <a:off x="76200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164" name="Line 10"/>
          <p:cNvSpPr>
            <a:spLocks noChangeShapeType="1"/>
          </p:cNvSpPr>
          <p:nvPr/>
        </p:nvSpPr>
        <p:spPr bwMode="auto">
          <a:xfrm>
            <a:off x="7620000" y="3048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165" name="Rectangle 11"/>
          <p:cNvSpPr>
            <a:spLocks noChangeArrowheads="1"/>
          </p:cNvSpPr>
          <p:nvPr/>
        </p:nvSpPr>
        <p:spPr bwMode="auto">
          <a:xfrm>
            <a:off x="5867400" y="990600"/>
            <a:ext cx="990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9166" name="Text Box 12"/>
          <p:cNvSpPr txBox="1">
            <a:spLocks noChangeArrowheads="1"/>
          </p:cNvSpPr>
          <p:nvPr/>
        </p:nvSpPr>
        <p:spPr bwMode="auto">
          <a:xfrm>
            <a:off x="5334000" y="9144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A</a:t>
            </a:r>
            <a:endParaRPr lang="en-US" altLang="he-IL" sz="2400"/>
          </a:p>
        </p:txBody>
      </p:sp>
      <p:sp>
        <p:nvSpPr>
          <p:cNvPr id="49167" name="Line 13"/>
          <p:cNvSpPr>
            <a:spLocks noChangeShapeType="1"/>
          </p:cNvSpPr>
          <p:nvPr/>
        </p:nvSpPr>
        <p:spPr bwMode="auto">
          <a:xfrm flipH="1">
            <a:off x="6858000" y="129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168" name="Rectangle 14"/>
          <p:cNvSpPr>
            <a:spLocks noChangeArrowheads="1"/>
          </p:cNvSpPr>
          <p:nvPr/>
        </p:nvSpPr>
        <p:spPr bwMode="auto">
          <a:xfrm>
            <a:off x="5867400" y="1600200"/>
            <a:ext cx="990600" cy="7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9169" name="Text Box 15"/>
          <p:cNvSpPr txBox="1">
            <a:spLocks noChangeArrowheads="1"/>
          </p:cNvSpPr>
          <p:nvPr/>
        </p:nvSpPr>
        <p:spPr bwMode="auto">
          <a:xfrm>
            <a:off x="8534400" y="1143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a1</a:t>
            </a:r>
          </a:p>
        </p:txBody>
      </p:sp>
      <p:sp>
        <p:nvSpPr>
          <p:cNvPr id="49170" name="Text Box 16"/>
          <p:cNvSpPr txBox="1">
            <a:spLocks noChangeArrowheads="1"/>
          </p:cNvSpPr>
          <p:nvPr/>
        </p:nvSpPr>
        <p:spPr bwMode="auto">
          <a:xfrm>
            <a:off x="2743200" y="137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A</a:t>
            </a:r>
          </a:p>
        </p:txBody>
      </p:sp>
      <p:sp>
        <p:nvSpPr>
          <p:cNvPr id="49171" name="Line 17"/>
          <p:cNvSpPr>
            <a:spLocks noChangeShapeType="1"/>
          </p:cNvSpPr>
          <p:nvPr/>
        </p:nvSpPr>
        <p:spPr bwMode="auto">
          <a:xfrm>
            <a:off x="5867400" y="1981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172" name="Text Box 18"/>
          <p:cNvSpPr txBox="1">
            <a:spLocks noChangeArrowheads="1"/>
          </p:cNvSpPr>
          <p:nvPr/>
        </p:nvSpPr>
        <p:spPr bwMode="auto">
          <a:xfrm>
            <a:off x="8524875" y="1905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b1</a:t>
            </a:r>
          </a:p>
        </p:txBody>
      </p:sp>
      <p:sp>
        <p:nvSpPr>
          <p:cNvPr id="49173" name="Text Box 19"/>
          <p:cNvSpPr txBox="1">
            <a:spLocks noChangeArrowheads="1"/>
          </p:cNvSpPr>
          <p:nvPr/>
        </p:nvSpPr>
        <p:spPr bwMode="auto">
          <a:xfrm>
            <a:off x="5334000" y="1981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B</a:t>
            </a:r>
            <a:endParaRPr lang="en-US" altLang="he-IL" sz="2400"/>
          </a:p>
        </p:txBody>
      </p:sp>
      <p:sp>
        <p:nvSpPr>
          <p:cNvPr id="49174" name="Text Box 20"/>
          <p:cNvSpPr txBox="1">
            <a:spLocks noChangeArrowheads="1"/>
          </p:cNvSpPr>
          <p:nvPr/>
        </p:nvSpPr>
        <p:spPr bwMode="auto">
          <a:xfrm>
            <a:off x="5334000" y="15240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A</a:t>
            </a:r>
            <a:endParaRPr lang="en-US" altLang="he-IL" sz="2400"/>
          </a:p>
        </p:txBody>
      </p:sp>
      <p:sp>
        <p:nvSpPr>
          <p:cNvPr id="49175" name="Line 21"/>
          <p:cNvSpPr>
            <a:spLocks noChangeShapeType="1"/>
          </p:cNvSpPr>
          <p:nvPr/>
        </p:nvSpPr>
        <p:spPr bwMode="auto">
          <a:xfrm flipH="1">
            <a:off x="6858000" y="21336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176" name="Text Box 22"/>
          <p:cNvSpPr txBox="1">
            <a:spLocks noChangeArrowheads="1"/>
          </p:cNvSpPr>
          <p:nvPr/>
        </p:nvSpPr>
        <p:spPr bwMode="auto">
          <a:xfrm>
            <a:off x="2743200" y="1749425"/>
            <a:ext cx="1828800" cy="68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A 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B</a:t>
            </a:r>
          </a:p>
        </p:txBody>
      </p:sp>
      <p:sp>
        <p:nvSpPr>
          <p:cNvPr id="49177" name="Rectangle 23"/>
          <p:cNvSpPr>
            <a:spLocks noChangeArrowheads="1"/>
          </p:cNvSpPr>
          <p:nvPr/>
        </p:nvSpPr>
        <p:spPr bwMode="auto">
          <a:xfrm>
            <a:off x="5867400" y="2819400"/>
            <a:ext cx="990600" cy="7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9178" name="Line 24"/>
          <p:cNvSpPr>
            <a:spLocks noChangeShapeType="1"/>
          </p:cNvSpPr>
          <p:nvPr/>
        </p:nvSpPr>
        <p:spPr bwMode="auto">
          <a:xfrm>
            <a:off x="58674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179" name="Text Box 25"/>
          <p:cNvSpPr txBox="1">
            <a:spLocks noChangeArrowheads="1"/>
          </p:cNvSpPr>
          <p:nvPr/>
        </p:nvSpPr>
        <p:spPr bwMode="auto">
          <a:xfrm>
            <a:off x="5334000" y="32004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B</a:t>
            </a:r>
            <a:endParaRPr lang="en-US" altLang="he-IL" sz="2400"/>
          </a:p>
        </p:txBody>
      </p:sp>
      <p:sp>
        <p:nvSpPr>
          <p:cNvPr id="49180" name="Text Box 26"/>
          <p:cNvSpPr txBox="1">
            <a:spLocks noChangeArrowheads="1"/>
          </p:cNvSpPr>
          <p:nvPr/>
        </p:nvSpPr>
        <p:spPr bwMode="auto">
          <a:xfrm>
            <a:off x="5334000" y="2743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A</a:t>
            </a:r>
            <a:endParaRPr lang="en-US" altLang="he-IL" sz="2400"/>
          </a:p>
        </p:txBody>
      </p:sp>
      <p:sp>
        <p:nvSpPr>
          <p:cNvPr id="49181" name="Line 27"/>
          <p:cNvSpPr>
            <a:spLocks noChangeShapeType="1"/>
          </p:cNvSpPr>
          <p:nvPr/>
        </p:nvSpPr>
        <p:spPr bwMode="auto">
          <a:xfrm flipH="1">
            <a:off x="6858000" y="28956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182" name="Text Box 28"/>
          <p:cNvSpPr txBox="1">
            <a:spLocks noChangeArrowheads="1"/>
          </p:cNvSpPr>
          <p:nvPr/>
        </p:nvSpPr>
        <p:spPr bwMode="auto">
          <a:xfrm>
            <a:off x="8534400" y="2667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a2</a:t>
            </a:r>
          </a:p>
        </p:txBody>
      </p:sp>
      <p:sp>
        <p:nvSpPr>
          <p:cNvPr id="49183" name="Text Box 29"/>
          <p:cNvSpPr txBox="1">
            <a:spLocks noChangeArrowheads="1"/>
          </p:cNvSpPr>
          <p:nvPr/>
        </p:nvSpPr>
        <p:spPr bwMode="auto">
          <a:xfrm>
            <a:off x="2743200" y="2489200"/>
            <a:ext cx="1828800" cy="68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A 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B</a:t>
            </a:r>
          </a:p>
        </p:txBody>
      </p:sp>
      <p:sp>
        <p:nvSpPr>
          <p:cNvPr id="49184" name="Text Box 30"/>
          <p:cNvSpPr txBox="1">
            <a:spLocks noChangeArrowheads="1"/>
          </p:cNvSpPr>
          <p:nvPr/>
        </p:nvSpPr>
        <p:spPr bwMode="auto">
          <a:xfrm>
            <a:off x="586740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f</a:t>
            </a:r>
          </a:p>
        </p:txBody>
      </p:sp>
      <p:sp>
        <p:nvSpPr>
          <p:cNvPr id="49185" name="Text Box 31"/>
          <p:cNvSpPr txBox="1">
            <a:spLocks noChangeArrowheads="1"/>
          </p:cNvSpPr>
          <p:nvPr/>
        </p:nvSpPr>
        <p:spPr bwMode="auto">
          <a:xfrm>
            <a:off x="58674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f</a:t>
            </a:r>
          </a:p>
        </p:txBody>
      </p:sp>
      <p:sp>
        <p:nvSpPr>
          <p:cNvPr id="49186" name="Text Box 32"/>
          <p:cNvSpPr txBox="1">
            <a:spLocks noChangeArrowheads="1"/>
          </p:cNvSpPr>
          <p:nvPr/>
        </p:nvSpPr>
        <p:spPr bwMode="auto">
          <a:xfrm>
            <a:off x="2711450" y="3276600"/>
            <a:ext cx="1828800" cy="31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B’s f</a:t>
            </a:r>
          </a:p>
        </p:txBody>
      </p:sp>
      <p:sp>
        <p:nvSpPr>
          <p:cNvPr id="49187" name="Line 33"/>
          <p:cNvSpPr>
            <a:spLocks noChangeShapeType="1"/>
          </p:cNvSpPr>
          <p:nvPr/>
        </p:nvSpPr>
        <p:spPr bwMode="auto">
          <a:xfrm>
            <a:off x="7620000" y="3429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188" name="Line 34"/>
          <p:cNvSpPr>
            <a:spLocks noChangeShapeType="1"/>
          </p:cNvSpPr>
          <p:nvPr/>
        </p:nvSpPr>
        <p:spPr bwMode="auto">
          <a:xfrm>
            <a:off x="7620000" y="38417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189" name="Line 35"/>
          <p:cNvSpPr>
            <a:spLocks noChangeShapeType="1"/>
          </p:cNvSpPr>
          <p:nvPr/>
        </p:nvSpPr>
        <p:spPr bwMode="auto">
          <a:xfrm>
            <a:off x="7620000" y="4267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190" name="Line 36"/>
          <p:cNvSpPr>
            <a:spLocks noChangeShapeType="1"/>
          </p:cNvSpPr>
          <p:nvPr/>
        </p:nvSpPr>
        <p:spPr bwMode="auto">
          <a:xfrm>
            <a:off x="7620000" y="4724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191" name="Line 37"/>
          <p:cNvSpPr>
            <a:spLocks noChangeShapeType="1"/>
          </p:cNvSpPr>
          <p:nvPr/>
        </p:nvSpPr>
        <p:spPr bwMode="auto">
          <a:xfrm>
            <a:off x="76200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192" name="Text Box 38"/>
          <p:cNvSpPr txBox="1">
            <a:spLocks noChangeArrowheads="1"/>
          </p:cNvSpPr>
          <p:nvPr/>
        </p:nvSpPr>
        <p:spPr bwMode="auto">
          <a:xfrm>
            <a:off x="8534400" y="3429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a3</a:t>
            </a:r>
          </a:p>
        </p:txBody>
      </p:sp>
      <p:sp>
        <p:nvSpPr>
          <p:cNvPr id="49193" name="Line 39"/>
          <p:cNvSpPr>
            <a:spLocks noChangeShapeType="1"/>
          </p:cNvSpPr>
          <p:nvPr/>
        </p:nvSpPr>
        <p:spPr bwMode="auto">
          <a:xfrm flipH="1" flipV="1">
            <a:off x="6858000" y="3048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194" name="Text Box 40"/>
          <p:cNvSpPr txBox="1">
            <a:spLocks noChangeArrowheads="1"/>
          </p:cNvSpPr>
          <p:nvPr/>
        </p:nvSpPr>
        <p:spPr bwMode="auto">
          <a:xfrm>
            <a:off x="2743200" y="4038600"/>
            <a:ext cx="1828800" cy="31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B’s f</a:t>
            </a:r>
          </a:p>
        </p:txBody>
      </p:sp>
      <p:sp>
        <p:nvSpPr>
          <p:cNvPr id="49195" name="Text Box 41"/>
          <p:cNvSpPr txBox="1">
            <a:spLocks noChangeArrowheads="1"/>
          </p:cNvSpPr>
          <p:nvPr/>
        </p:nvSpPr>
        <p:spPr bwMode="auto">
          <a:xfrm>
            <a:off x="2743200" y="4387850"/>
            <a:ext cx="1981200" cy="31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he-IL" altLang="he-IL" sz="2000" dirty="0">
                <a:solidFill>
                  <a:schemeClr val="tx2"/>
                </a:solidFill>
              </a:rPr>
              <a:t>שגיאת קומפילציה</a:t>
            </a:r>
            <a:endParaRPr lang="en-US" altLang="he-IL" sz="2000" dirty="0">
              <a:solidFill>
                <a:schemeClr val="tx2"/>
              </a:solidFill>
            </a:endParaRPr>
          </a:p>
        </p:txBody>
      </p:sp>
      <p:sp>
        <p:nvSpPr>
          <p:cNvPr id="43050" name="Text Box 42"/>
          <p:cNvSpPr txBox="1">
            <a:spLocks noChangeArrowheads="1"/>
          </p:cNvSpPr>
          <p:nvPr/>
        </p:nvSpPr>
        <p:spPr bwMode="auto">
          <a:xfrm>
            <a:off x="8534400" y="3886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b2</a:t>
            </a:r>
          </a:p>
        </p:txBody>
      </p:sp>
      <p:sp>
        <p:nvSpPr>
          <p:cNvPr id="43051" name="Line 43"/>
          <p:cNvSpPr>
            <a:spLocks noChangeShapeType="1"/>
          </p:cNvSpPr>
          <p:nvPr/>
        </p:nvSpPr>
        <p:spPr bwMode="auto">
          <a:xfrm flipH="1" flipV="1">
            <a:off x="6858000" y="34290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5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47" name="מציין מיקום של מספר שקופית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340F8F-9F1B-4CB9-9011-FA66BC1738FD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39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4114800" cy="611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public static void main()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{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A a1 = new A();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B b1 = new B();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he-IL" sz="2400" dirty="0"/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A a2 = new B();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he-IL" sz="2400" dirty="0"/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a2.f();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A a3 = (A) a2;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a3.f();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a2.g();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B b2 = (B) a2;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  b2.g();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he-IL" sz="2400" dirty="0"/>
              <a:t>}</a:t>
            </a:r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he-IL" sz="2400" dirty="0"/>
          </a:p>
          <a:p>
            <a:pPr algn="l" rtl="0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he-IL" sz="2400" dirty="0"/>
          </a:p>
        </p:txBody>
      </p:sp>
      <p:sp>
        <p:nvSpPr>
          <p:cNvPr id="50181" name="Line 3"/>
          <p:cNvSpPr>
            <a:spLocks noChangeShapeType="1"/>
          </p:cNvSpPr>
          <p:nvPr/>
        </p:nvSpPr>
        <p:spPr bwMode="auto">
          <a:xfrm>
            <a:off x="8534400" y="762000"/>
            <a:ext cx="0" cy="518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0182" name="Line 4"/>
          <p:cNvSpPr>
            <a:spLocks noChangeShapeType="1"/>
          </p:cNvSpPr>
          <p:nvPr/>
        </p:nvSpPr>
        <p:spPr bwMode="auto">
          <a:xfrm>
            <a:off x="7620000" y="838200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0183" name="Line 5"/>
          <p:cNvSpPr>
            <a:spLocks noChangeShapeType="1"/>
          </p:cNvSpPr>
          <p:nvPr/>
        </p:nvSpPr>
        <p:spPr bwMode="auto">
          <a:xfrm>
            <a:off x="7620000" y="1143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0184" name="Line 6"/>
          <p:cNvSpPr>
            <a:spLocks noChangeShapeType="1"/>
          </p:cNvSpPr>
          <p:nvPr/>
        </p:nvSpPr>
        <p:spPr bwMode="auto">
          <a:xfrm>
            <a:off x="7620000" y="152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0185" name="Line 7"/>
          <p:cNvSpPr>
            <a:spLocks noChangeShapeType="1"/>
          </p:cNvSpPr>
          <p:nvPr/>
        </p:nvSpPr>
        <p:spPr bwMode="auto">
          <a:xfrm>
            <a:off x="76200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0186" name="Line 8"/>
          <p:cNvSpPr>
            <a:spLocks noChangeShapeType="1"/>
          </p:cNvSpPr>
          <p:nvPr/>
        </p:nvSpPr>
        <p:spPr bwMode="auto">
          <a:xfrm>
            <a:off x="76200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0187" name="Line 9"/>
          <p:cNvSpPr>
            <a:spLocks noChangeShapeType="1"/>
          </p:cNvSpPr>
          <p:nvPr/>
        </p:nvSpPr>
        <p:spPr bwMode="auto">
          <a:xfrm>
            <a:off x="76200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0188" name="Line 10"/>
          <p:cNvSpPr>
            <a:spLocks noChangeShapeType="1"/>
          </p:cNvSpPr>
          <p:nvPr/>
        </p:nvSpPr>
        <p:spPr bwMode="auto">
          <a:xfrm>
            <a:off x="7620000" y="3048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0189" name="Rectangle 11"/>
          <p:cNvSpPr>
            <a:spLocks noChangeArrowheads="1"/>
          </p:cNvSpPr>
          <p:nvPr/>
        </p:nvSpPr>
        <p:spPr bwMode="auto">
          <a:xfrm>
            <a:off x="5867400" y="990600"/>
            <a:ext cx="990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0190" name="Text Box 12"/>
          <p:cNvSpPr txBox="1">
            <a:spLocks noChangeArrowheads="1"/>
          </p:cNvSpPr>
          <p:nvPr/>
        </p:nvSpPr>
        <p:spPr bwMode="auto">
          <a:xfrm>
            <a:off x="5334000" y="9144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A</a:t>
            </a:r>
            <a:endParaRPr lang="en-US" altLang="he-IL" sz="2400"/>
          </a:p>
        </p:txBody>
      </p:sp>
      <p:sp>
        <p:nvSpPr>
          <p:cNvPr id="50191" name="Line 13"/>
          <p:cNvSpPr>
            <a:spLocks noChangeShapeType="1"/>
          </p:cNvSpPr>
          <p:nvPr/>
        </p:nvSpPr>
        <p:spPr bwMode="auto">
          <a:xfrm flipH="1">
            <a:off x="6858000" y="129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0192" name="Rectangle 14"/>
          <p:cNvSpPr>
            <a:spLocks noChangeArrowheads="1"/>
          </p:cNvSpPr>
          <p:nvPr/>
        </p:nvSpPr>
        <p:spPr bwMode="auto">
          <a:xfrm>
            <a:off x="5867400" y="1600200"/>
            <a:ext cx="990600" cy="7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0193" name="Text Box 15"/>
          <p:cNvSpPr txBox="1">
            <a:spLocks noChangeArrowheads="1"/>
          </p:cNvSpPr>
          <p:nvPr/>
        </p:nvSpPr>
        <p:spPr bwMode="auto">
          <a:xfrm>
            <a:off x="8534400" y="1143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a1</a:t>
            </a:r>
          </a:p>
        </p:txBody>
      </p:sp>
      <p:sp>
        <p:nvSpPr>
          <p:cNvPr id="50194" name="Text Box 16"/>
          <p:cNvSpPr txBox="1">
            <a:spLocks noChangeArrowheads="1"/>
          </p:cNvSpPr>
          <p:nvPr/>
        </p:nvSpPr>
        <p:spPr bwMode="auto">
          <a:xfrm>
            <a:off x="2743200" y="1371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A</a:t>
            </a:r>
          </a:p>
        </p:txBody>
      </p:sp>
      <p:sp>
        <p:nvSpPr>
          <p:cNvPr id="50195" name="Line 17"/>
          <p:cNvSpPr>
            <a:spLocks noChangeShapeType="1"/>
          </p:cNvSpPr>
          <p:nvPr/>
        </p:nvSpPr>
        <p:spPr bwMode="auto">
          <a:xfrm>
            <a:off x="5867400" y="1981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0196" name="Text Box 18"/>
          <p:cNvSpPr txBox="1">
            <a:spLocks noChangeArrowheads="1"/>
          </p:cNvSpPr>
          <p:nvPr/>
        </p:nvSpPr>
        <p:spPr bwMode="auto">
          <a:xfrm>
            <a:off x="8524875" y="1905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b1</a:t>
            </a:r>
          </a:p>
        </p:txBody>
      </p:sp>
      <p:sp>
        <p:nvSpPr>
          <p:cNvPr id="50197" name="Text Box 19"/>
          <p:cNvSpPr txBox="1">
            <a:spLocks noChangeArrowheads="1"/>
          </p:cNvSpPr>
          <p:nvPr/>
        </p:nvSpPr>
        <p:spPr bwMode="auto">
          <a:xfrm>
            <a:off x="5334000" y="1981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B</a:t>
            </a:r>
            <a:endParaRPr lang="en-US" altLang="he-IL" sz="2400"/>
          </a:p>
        </p:txBody>
      </p:sp>
      <p:sp>
        <p:nvSpPr>
          <p:cNvPr id="50198" name="Text Box 20"/>
          <p:cNvSpPr txBox="1">
            <a:spLocks noChangeArrowheads="1"/>
          </p:cNvSpPr>
          <p:nvPr/>
        </p:nvSpPr>
        <p:spPr bwMode="auto">
          <a:xfrm>
            <a:off x="5334000" y="15240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A</a:t>
            </a:r>
            <a:endParaRPr lang="en-US" altLang="he-IL" sz="2400"/>
          </a:p>
        </p:txBody>
      </p:sp>
      <p:sp>
        <p:nvSpPr>
          <p:cNvPr id="50199" name="Line 21"/>
          <p:cNvSpPr>
            <a:spLocks noChangeShapeType="1"/>
          </p:cNvSpPr>
          <p:nvPr/>
        </p:nvSpPr>
        <p:spPr bwMode="auto">
          <a:xfrm flipH="1">
            <a:off x="6858000" y="21336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0200" name="Text Box 22"/>
          <p:cNvSpPr txBox="1">
            <a:spLocks noChangeArrowheads="1"/>
          </p:cNvSpPr>
          <p:nvPr/>
        </p:nvSpPr>
        <p:spPr bwMode="auto">
          <a:xfrm>
            <a:off x="2743200" y="1749425"/>
            <a:ext cx="1828800" cy="68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A 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B</a:t>
            </a:r>
          </a:p>
        </p:txBody>
      </p:sp>
      <p:sp>
        <p:nvSpPr>
          <p:cNvPr id="50201" name="Rectangle 23"/>
          <p:cNvSpPr>
            <a:spLocks noChangeArrowheads="1"/>
          </p:cNvSpPr>
          <p:nvPr/>
        </p:nvSpPr>
        <p:spPr bwMode="auto">
          <a:xfrm>
            <a:off x="5867400" y="2819400"/>
            <a:ext cx="990600" cy="7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0202" name="Line 24"/>
          <p:cNvSpPr>
            <a:spLocks noChangeShapeType="1"/>
          </p:cNvSpPr>
          <p:nvPr/>
        </p:nvSpPr>
        <p:spPr bwMode="auto">
          <a:xfrm>
            <a:off x="58674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0203" name="Text Box 25"/>
          <p:cNvSpPr txBox="1">
            <a:spLocks noChangeArrowheads="1"/>
          </p:cNvSpPr>
          <p:nvPr/>
        </p:nvSpPr>
        <p:spPr bwMode="auto">
          <a:xfrm>
            <a:off x="5334000" y="32004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B</a:t>
            </a:r>
            <a:endParaRPr lang="en-US" altLang="he-IL" sz="2400"/>
          </a:p>
        </p:txBody>
      </p:sp>
      <p:sp>
        <p:nvSpPr>
          <p:cNvPr id="50204" name="Text Box 26"/>
          <p:cNvSpPr txBox="1">
            <a:spLocks noChangeArrowheads="1"/>
          </p:cNvSpPr>
          <p:nvPr/>
        </p:nvSpPr>
        <p:spPr bwMode="auto">
          <a:xfrm>
            <a:off x="5334000" y="2743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A</a:t>
            </a:r>
            <a:endParaRPr lang="en-US" altLang="he-IL" sz="2400"/>
          </a:p>
        </p:txBody>
      </p:sp>
      <p:sp>
        <p:nvSpPr>
          <p:cNvPr id="50205" name="Line 27"/>
          <p:cNvSpPr>
            <a:spLocks noChangeShapeType="1"/>
          </p:cNvSpPr>
          <p:nvPr/>
        </p:nvSpPr>
        <p:spPr bwMode="auto">
          <a:xfrm flipH="1">
            <a:off x="6858000" y="28956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0206" name="Text Box 28"/>
          <p:cNvSpPr txBox="1">
            <a:spLocks noChangeArrowheads="1"/>
          </p:cNvSpPr>
          <p:nvPr/>
        </p:nvSpPr>
        <p:spPr bwMode="auto">
          <a:xfrm>
            <a:off x="8534400" y="2667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a2</a:t>
            </a:r>
          </a:p>
        </p:txBody>
      </p:sp>
      <p:sp>
        <p:nvSpPr>
          <p:cNvPr id="50207" name="Text Box 29"/>
          <p:cNvSpPr txBox="1">
            <a:spLocks noChangeArrowheads="1"/>
          </p:cNvSpPr>
          <p:nvPr/>
        </p:nvSpPr>
        <p:spPr bwMode="auto">
          <a:xfrm>
            <a:off x="2743200" y="2489200"/>
            <a:ext cx="1828800" cy="68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A 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B</a:t>
            </a:r>
          </a:p>
        </p:txBody>
      </p:sp>
      <p:sp>
        <p:nvSpPr>
          <p:cNvPr id="50208" name="Text Box 30"/>
          <p:cNvSpPr txBox="1">
            <a:spLocks noChangeArrowheads="1"/>
          </p:cNvSpPr>
          <p:nvPr/>
        </p:nvSpPr>
        <p:spPr bwMode="auto">
          <a:xfrm>
            <a:off x="586740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f</a:t>
            </a:r>
          </a:p>
        </p:txBody>
      </p:sp>
      <p:sp>
        <p:nvSpPr>
          <p:cNvPr id="50209" name="Text Box 31"/>
          <p:cNvSpPr txBox="1">
            <a:spLocks noChangeArrowheads="1"/>
          </p:cNvSpPr>
          <p:nvPr/>
        </p:nvSpPr>
        <p:spPr bwMode="auto">
          <a:xfrm>
            <a:off x="58674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/>
              <a:t>f</a:t>
            </a:r>
          </a:p>
        </p:txBody>
      </p:sp>
      <p:sp>
        <p:nvSpPr>
          <p:cNvPr id="50210" name="Text Box 32"/>
          <p:cNvSpPr txBox="1">
            <a:spLocks noChangeArrowheads="1"/>
          </p:cNvSpPr>
          <p:nvPr/>
        </p:nvSpPr>
        <p:spPr bwMode="auto">
          <a:xfrm>
            <a:off x="2711450" y="3276600"/>
            <a:ext cx="1828800" cy="31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B’s f</a:t>
            </a:r>
          </a:p>
        </p:txBody>
      </p:sp>
      <p:sp>
        <p:nvSpPr>
          <p:cNvPr id="50211" name="Line 33"/>
          <p:cNvSpPr>
            <a:spLocks noChangeShapeType="1"/>
          </p:cNvSpPr>
          <p:nvPr/>
        </p:nvSpPr>
        <p:spPr bwMode="auto">
          <a:xfrm>
            <a:off x="7620000" y="3429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0212" name="Line 34"/>
          <p:cNvSpPr>
            <a:spLocks noChangeShapeType="1"/>
          </p:cNvSpPr>
          <p:nvPr/>
        </p:nvSpPr>
        <p:spPr bwMode="auto">
          <a:xfrm>
            <a:off x="7620000" y="38417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0213" name="Line 35"/>
          <p:cNvSpPr>
            <a:spLocks noChangeShapeType="1"/>
          </p:cNvSpPr>
          <p:nvPr/>
        </p:nvSpPr>
        <p:spPr bwMode="auto">
          <a:xfrm>
            <a:off x="7620000" y="4267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0214" name="Line 36"/>
          <p:cNvSpPr>
            <a:spLocks noChangeShapeType="1"/>
          </p:cNvSpPr>
          <p:nvPr/>
        </p:nvSpPr>
        <p:spPr bwMode="auto">
          <a:xfrm>
            <a:off x="7620000" y="4724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0215" name="Line 37"/>
          <p:cNvSpPr>
            <a:spLocks noChangeShapeType="1"/>
          </p:cNvSpPr>
          <p:nvPr/>
        </p:nvSpPr>
        <p:spPr bwMode="auto">
          <a:xfrm>
            <a:off x="76200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0216" name="Text Box 38"/>
          <p:cNvSpPr txBox="1">
            <a:spLocks noChangeArrowheads="1"/>
          </p:cNvSpPr>
          <p:nvPr/>
        </p:nvSpPr>
        <p:spPr bwMode="auto">
          <a:xfrm>
            <a:off x="8534400" y="3429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a3</a:t>
            </a:r>
          </a:p>
        </p:txBody>
      </p:sp>
      <p:sp>
        <p:nvSpPr>
          <p:cNvPr id="50217" name="Line 39"/>
          <p:cNvSpPr>
            <a:spLocks noChangeShapeType="1"/>
          </p:cNvSpPr>
          <p:nvPr/>
        </p:nvSpPr>
        <p:spPr bwMode="auto">
          <a:xfrm flipH="1" flipV="1">
            <a:off x="6858000" y="3048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0218" name="Text Box 40"/>
          <p:cNvSpPr txBox="1">
            <a:spLocks noChangeArrowheads="1"/>
          </p:cNvSpPr>
          <p:nvPr/>
        </p:nvSpPr>
        <p:spPr bwMode="auto">
          <a:xfrm>
            <a:off x="2743200" y="4038600"/>
            <a:ext cx="1828800" cy="31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B’s f</a:t>
            </a:r>
          </a:p>
        </p:txBody>
      </p:sp>
      <p:sp>
        <p:nvSpPr>
          <p:cNvPr id="50219" name="Text Box 41"/>
          <p:cNvSpPr txBox="1">
            <a:spLocks noChangeArrowheads="1"/>
          </p:cNvSpPr>
          <p:nvPr/>
        </p:nvSpPr>
        <p:spPr bwMode="auto">
          <a:xfrm>
            <a:off x="2743200" y="4387850"/>
            <a:ext cx="1981200" cy="31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he-IL" altLang="he-IL" sz="2000" dirty="0">
                <a:solidFill>
                  <a:schemeClr val="tx2"/>
                </a:solidFill>
              </a:rPr>
              <a:t>שגיאת קומפילציה</a:t>
            </a:r>
            <a:endParaRPr lang="en-US" altLang="he-IL" sz="2000" dirty="0">
              <a:solidFill>
                <a:schemeClr val="tx2"/>
              </a:solidFill>
            </a:endParaRPr>
          </a:p>
        </p:txBody>
      </p:sp>
      <p:sp>
        <p:nvSpPr>
          <p:cNvPr id="50220" name="Text Box 42"/>
          <p:cNvSpPr txBox="1">
            <a:spLocks noChangeArrowheads="1"/>
          </p:cNvSpPr>
          <p:nvPr/>
        </p:nvSpPr>
        <p:spPr bwMode="auto">
          <a:xfrm>
            <a:off x="8534400" y="3886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b2</a:t>
            </a:r>
          </a:p>
        </p:txBody>
      </p:sp>
      <p:sp>
        <p:nvSpPr>
          <p:cNvPr id="50221" name="Line 43"/>
          <p:cNvSpPr>
            <a:spLocks noChangeShapeType="1"/>
          </p:cNvSpPr>
          <p:nvPr/>
        </p:nvSpPr>
        <p:spPr bwMode="auto">
          <a:xfrm flipH="1" flipV="1">
            <a:off x="6858000" y="34290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76" name="Text Box 44"/>
          <p:cNvSpPr txBox="1">
            <a:spLocks noChangeArrowheads="1"/>
          </p:cNvSpPr>
          <p:nvPr/>
        </p:nvSpPr>
        <p:spPr bwMode="auto">
          <a:xfrm>
            <a:off x="2743200" y="5105400"/>
            <a:ext cx="1828800" cy="31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000" dirty="0">
                <a:solidFill>
                  <a:schemeClr val="tx2"/>
                </a:solidFill>
              </a:rPr>
              <a:t>In 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31" name="מציין מיקום של מספר שקופית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89C836-53C1-40FF-90B9-ADC882255F56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0" y="457200"/>
            <a:ext cx="48768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public class Tester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 public static void main()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 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   Academic a = new Academic();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   Person p = new Academic();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    </a:t>
            </a:r>
            <a:r>
              <a:rPr lang="en-US" altLang="he-IL" sz="2400" dirty="0" err="1">
                <a:solidFill>
                  <a:schemeClr val="tx2"/>
                </a:solidFill>
              </a:rPr>
              <a:t>p.goToWork</a:t>
            </a:r>
            <a:r>
              <a:rPr lang="en-US" altLang="he-IL" sz="2400" dirty="0">
                <a:solidFill>
                  <a:schemeClr val="tx2"/>
                </a:solidFill>
              </a:rPr>
              <a:t>();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 }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  <p:sp>
        <p:nvSpPr>
          <p:cNvPr id="16389" name="Line 3"/>
          <p:cNvSpPr>
            <a:spLocks noChangeShapeType="1"/>
          </p:cNvSpPr>
          <p:nvPr/>
        </p:nvSpPr>
        <p:spPr bwMode="auto">
          <a:xfrm>
            <a:off x="8839200" y="6096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390" name="Line 4"/>
          <p:cNvSpPr>
            <a:spLocks noChangeShapeType="1"/>
          </p:cNvSpPr>
          <p:nvPr/>
        </p:nvSpPr>
        <p:spPr bwMode="auto">
          <a:xfrm>
            <a:off x="7924800" y="6096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391" name="Line 5"/>
          <p:cNvSpPr>
            <a:spLocks noChangeShapeType="1"/>
          </p:cNvSpPr>
          <p:nvPr/>
        </p:nvSpPr>
        <p:spPr bwMode="auto">
          <a:xfrm>
            <a:off x="7924800" y="990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392" name="Line 6"/>
          <p:cNvSpPr>
            <a:spLocks noChangeShapeType="1"/>
          </p:cNvSpPr>
          <p:nvPr/>
        </p:nvSpPr>
        <p:spPr bwMode="auto">
          <a:xfrm>
            <a:off x="7924800" y="137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393" name="Line 7"/>
          <p:cNvSpPr>
            <a:spLocks noChangeShapeType="1"/>
          </p:cNvSpPr>
          <p:nvPr/>
        </p:nvSpPr>
        <p:spPr bwMode="auto">
          <a:xfrm>
            <a:off x="79248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394" name="Line 8"/>
          <p:cNvSpPr>
            <a:spLocks noChangeShapeType="1"/>
          </p:cNvSpPr>
          <p:nvPr/>
        </p:nvSpPr>
        <p:spPr bwMode="auto">
          <a:xfrm>
            <a:off x="7924800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395" name="Line 9"/>
          <p:cNvSpPr>
            <a:spLocks noChangeShapeType="1"/>
          </p:cNvSpPr>
          <p:nvPr/>
        </p:nvSpPr>
        <p:spPr bwMode="auto">
          <a:xfrm>
            <a:off x="7924800" y="2514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396" name="Line 10"/>
          <p:cNvSpPr>
            <a:spLocks noChangeShapeType="1"/>
          </p:cNvSpPr>
          <p:nvPr/>
        </p:nvSpPr>
        <p:spPr bwMode="auto">
          <a:xfrm>
            <a:off x="7924800" y="2895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397" name="Text Box 11"/>
          <p:cNvSpPr txBox="1">
            <a:spLocks noChangeArrowheads="1"/>
          </p:cNvSpPr>
          <p:nvPr/>
        </p:nvSpPr>
        <p:spPr bwMode="auto">
          <a:xfrm>
            <a:off x="8610600" y="1371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a</a:t>
            </a:r>
          </a:p>
        </p:txBody>
      </p:sp>
      <p:sp>
        <p:nvSpPr>
          <p:cNvPr id="16398" name="Rectangle 12"/>
          <p:cNvSpPr>
            <a:spLocks noChangeArrowheads="1"/>
          </p:cNvSpPr>
          <p:nvPr/>
        </p:nvSpPr>
        <p:spPr bwMode="auto">
          <a:xfrm>
            <a:off x="6248400" y="304800"/>
            <a:ext cx="990600" cy="1447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6399" name="Line 13"/>
          <p:cNvSpPr>
            <a:spLocks noChangeShapeType="1"/>
          </p:cNvSpPr>
          <p:nvPr/>
        </p:nvSpPr>
        <p:spPr bwMode="auto">
          <a:xfrm>
            <a:off x="6248400" y="10668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400" name="AutoShape 14"/>
          <p:cNvSpPr>
            <a:spLocks/>
          </p:cNvSpPr>
          <p:nvPr/>
        </p:nvSpPr>
        <p:spPr bwMode="auto">
          <a:xfrm>
            <a:off x="5943600" y="304800"/>
            <a:ext cx="266700" cy="762000"/>
          </a:xfrm>
          <a:prstGeom prst="leftBrace">
            <a:avLst>
              <a:gd name="adj1" fmla="val 2381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6401" name="AutoShape 15"/>
          <p:cNvSpPr>
            <a:spLocks/>
          </p:cNvSpPr>
          <p:nvPr/>
        </p:nvSpPr>
        <p:spPr bwMode="auto">
          <a:xfrm>
            <a:off x="6019800" y="10668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6402" name="Text Box 16"/>
          <p:cNvSpPr txBox="1">
            <a:spLocks noChangeArrowheads="1"/>
          </p:cNvSpPr>
          <p:nvPr/>
        </p:nvSpPr>
        <p:spPr bwMode="auto">
          <a:xfrm>
            <a:off x="4953000" y="457200"/>
            <a:ext cx="106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Person</a:t>
            </a:r>
            <a:endParaRPr lang="en-US" altLang="he-IL" sz="2400"/>
          </a:p>
        </p:txBody>
      </p:sp>
      <p:sp>
        <p:nvSpPr>
          <p:cNvPr id="16403" name="Text Box 17"/>
          <p:cNvSpPr txBox="1">
            <a:spLocks noChangeArrowheads="1"/>
          </p:cNvSpPr>
          <p:nvPr/>
        </p:nvSpPr>
        <p:spPr bwMode="auto">
          <a:xfrm>
            <a:off x="4648200" y="1174750"/>
            <a:ext cx="1447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Academic</a:t>
            </a:r>
            <a:endParaRPr lang="en-US" altLang="he-IL" sz="2400"/>
          </a:p>
        </p:txBody>
      </p:sp>
      <p:sp>
        <p:nvSpPr>
          <p:cNvPr id="16404" name="Line 18"/>
          <p:cNvSpPr>
            <a:spLocks noChangeShapeType="1"/>
          </p:cNvSpPr>
          <p:nvPr/>
        </p:nvSpPr>
        <p:spPr bwMode="auto">
          <a:xfrm flipH="1">
            <a:off x="7239000" y="1524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405" name="Text Box 19"/>
          <p:cNvSpPr txBox="1">
            <a:spLocks noChangeArrowheads="1"/>
          </p:cNvSpPr>
          <p:nvPr/>
        </p:nvSpPr>
        <p:spPr bwMode="auto">
          <a:xfrm>
            <a:off x="8763000" y="2133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p</a:t>
            </a:r>
          </a:p>
        </p:txBody>
      </p:sp>
      <p:sp>
        <p:nvSpPr>
          <p:cNvPr id="16406" name="Rectangle 20"/>
          <p:cNvSpPr>
            <a:spLocks noChangeArrowheads="1"/>
          </p:cNvSpPr>
          <p:nvPr/>
        </p:nvSpPr>
        <p:spPr bwMode="auto">
          <a:xfrm>
            <a:off x="6248400" y="2057400"/>
            <a:ext cx="990600" cy="1447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6407" name="Line 21"/>
          <p:cNvSpPr>
            <a:spLocks noChangeShapeType="1"/>
          </p:cNvSpPr>
          <p:nvPr/>
        </p:nvSpPr>
        <p:spPr bwMode="auto">
          <a:xfrm>
            <a:off x="6248400" y="28194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408" name="AutoShape 22"/>
          <p:cNvSpPr>
            <a:spLocks/>
          </p:cNvSpPr>
          <p:nvPr/>
        </p:nvSpPr>
        <p:spPr bwMode="auto">
          <a:xfrm>
            <a:off x="5943600" y="2057400"/>
            <a:ext cx="266700" cy="762000"/>
          </a:xfrm>
          <a:prstGeom prst="leftBrace">
            <a:avLst>
              <a:gd name="adj1" fmla="val 2381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6409" name="AutoShape 23"/>
          <p:cNvSpPr>
            <a:spLocks/>
          </p:cNvSpPr>
          <p:nvPr/>
        </p:nvSpPr>
        <p:spPr bwMode="auto">
          <a:xfrm>
            <a:off x="6019800" y="28194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6410" name="Text Box 24"/>
          <p:cNvSpPr txBox="1">
            <a:spLocks noChangeArrowheads="1"/>
          </p:cNvSpPr>
          <p:nvPr/>
        </p:nvSpPr>
        <p:spPr bwMode="auto">
          <a:xfrm>
            <a:off x="4953000" y="2209800"/>
            <a:ext cx="106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Person</a:t>
            </a:r>
            <a:endParaRPr lang="en-US" altLang="he-IL" sz="2400"/>
          </a:p>
        </p:txBody>
      </p:sp>
      <p:sp>
        <p:nvSpPr>
          <p:cNvPr id="16411" name="Text Box 25"/>
          <p:cNvSpPr txBox="1">
            <a:spLocks noChangeArrowheads="1"/>
          </p:cNvSpPr>
          <p:nvPr/>
        </p:nvSpPr>
        <p:spPr bwMode="auto">
          <a:xfrm>
            <a:off x="4648200" y="2927350"/>
            <a:ext cx="1447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Academic</a:t>
            </a:r>
            <a:endParaRPr lang="en-US" altLang="he-IL" sz="2400"/>
          </a:p>
        </p:txBody>
      </p:sp>
      <p:sp>
        <p:nvSpPr>
          <p:cNvPr id="16412" name="Line 26"/>
          <p:cNvSpPr>
            <a:spLocks noChangeShapeType="1"/>
          </p:cNvSpPr>
          <p:nvPr/>
        </p:nvSpPr>
        <p:spPr bwMode="auto">
          <a:xfrm flipH="1">
            <a:off x="7239000" y="2286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6096000" y="22098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dirty="0" err="1">
                <a:solidFill>
                  <a:schemeClr val="tx2"/>
                </a:solidFill>
              </a:rPr>
              <a:t>goToWork</a:t>
            </a:r>
            <a:endParaRPr lang="en-US" altLang="he-IL" dirty="0">
              <a:solidFill>
                <a:schemeClr val="tx2"/>
              </a:solidFill>
            </a:endParaRPr>
          </a:p>
        </p:txBody>
      </p:sp>
      <p:sp>
        <p:nvSpPr>
          <p:cNvPr id="7197" name="Text Box 29"/>
          <p:cNvSpPr txBox="1">
            <a:spLocks noChangeArrowheads="1"/>
          </p:cNvSpPr>
          <p:nvPr/>
        </p:nvSpPr>
        <p:spPr bwMode="auto">
          <a:xfrm>
            <a:off x="6096000" y="29718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dirty="0" err="1">
                <a:solidFill>
                  <a:schemeClr val="tx2"/>
                </a:solidFill>
              </a:rPr>
              <a:t>goToWork</a:t>
            </a:r>
            <a:endParaRPr lang="en-US" altLang="he-IL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6" grpId="0"/>
      <p:bldP spid="719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24" name="מציין מיקום של מספר שקופית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312AA7-FFCF-483B-B32F-9B3CDF29D396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40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457200" y="609600"/>
            <a:ext cx="5105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G g1 = new E();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/>
              <a:t>G g2 = new F();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429000" y="533400"/>
            <a:ext cx="5410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/>
              <a:t>נתון ש-</a:t>
            </a:r>
            <a:r>
              <a:rPr lang="en-US" altLang="he-IL" sz="2800"/>
              <a:t>G, E, F</a:t>
            </a:r>
            <a:r>
              <a:rPr lang="he-IL" altLang="he-IL" sz="2800"/>
              <a:t> הן מחלקות, והשורות הבאות עוברות קומפילציה ורצות. מהם יחסי הירושה האפשריים בין המחלקות?</a:t>
            </a:r>
            <a:endParaRPr lang="en-US" altLang="he-IL" sz="2800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066800" y="304800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G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304800" y="388620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F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676400" y="388620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E</a:t>
            </a:r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 flipV="1">
            <a:off x="762000" y="35052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 flipH="1" flipV="1">
            <a:off x="1676400" y="35052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990600" y="2514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000"/>
              <a:t>I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4038600" y="297180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G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4038600" y="480060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F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4038600" y="388620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E</a:t>
            </a: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 flipV="1">
            <a:off x="4581525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 flipH="1" flipV="1">
            <a:off x="45720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3981450" y="25241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000"/>
              <a:t>II</a:t>
            </a: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6858000" y="304800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G</a:t>
            </a:r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6858000" y="487680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E</a:t>
            </a:r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6858000" y="396240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F</a:t>
            </a:r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 flipV="1">
            <a:off x="7400925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 flipH="1" flipV="1">
            <a:off x="73914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6800850" y="26003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000"/>
              <a:t>III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  <p:bldP spid="45062" grpId="0" animBg="1"/>
      <p:bldP spid="45063" grpId="0" animBg="1"/>
      <p:bldP spid="45064" grpId="0" animBg="1"/>
      <p:bldP spid="45067" grpId="0"/>
      <p:bldP spid="45068" grpId="0" animBg="1"/>
      <p:bldP spid="45069" grpId="0" animBg="1"/>
      <p:bldP spid="45070" grpId="0" animBg="1"/>
      <p:bldP spid="45073" grpId="0"/>
      <p:bldP spid="45074" grpId="0" animBg="1"/>
      <p:bldP spid="45075" grpId="0" animBg="1"/>
      <p:bldP spid="45076" grpId="0" animBg="1"/>
      <p:bldP spid="4507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24" name="מציין מיקום של מספר שקופית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1E63621-6D93-400E-94AA-C0AEC546E643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2228" name="Text Box 2"/>
          <p:cNvSpPr txBox="1">
            <a:spLocks noChangeArrowheads="1"/>
          </p:cNvSpPr>
          <p:nvPr/>
        </p:nvSpPr>
        <p:spPr bwMode="auto">
          <a:xfrm>
            <a:off x="457200" y="609600"/>
            <a:ext cx="51054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/>
              <a:t>G g1 = new E();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/>
              <a:t>G g2 = new F();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>
                <a:solidFill>
                  <a:schemeClr val="tx2"/>
                </a:solidFill>
              </a:rPr>
              <a:t>E e2 = (E) g2;</a:t>
            </a:r>
          </a:p>
        </p:txBody>
      </p:sp>
      <p:sp>
        <p:nvSpPr>
          <p:cNvPr id="52229" name="Text Box 3"/>
          <p:cNvSpPr txBox="1">
            <a:spLocks noChangeArrowheads="1"/>
          </p:cNvSpPr>
          <p:nvPr/>
        </p:nvSpPr>
        <p:spPr bwMode="auto">
          <a:xfrm>
            <a:off x="3429000" y="533400"/>
            <a:ext cx="5410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/>
              <a:t>השורה הבאה עוברת קומפילציה ורצה, מהו יחס הירושה היחידי האפשרי?</a:t>
            </a:r>
            <a:endParaRPr lang="en-US" altLang="he-IL" sz="2800"/>
          </a:p>
        </p:txBody>
      </p:sp>
      <p:sp>
        <p:nvSpPr>
          <p:cNvPr id="52230" name="Text Box 4"/>
          <p:cNvSpPr txBox="1">
            <a:spLocks noChangeArrowheads="1"/>
          </p:cNvSpPr>
          <p:nvPr/>
        </p:nvSpPr>
        <p:spPr bwMode="auto">
          <a:xfrm>
            <a:off x="1066800" y="358140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G</a:t>
            </a:r>
          </a:p>
        </p:txBody>
      </p:sp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304800" y="441960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F</a:t>
            </a:r>
          </a:p>
        </p:txBody>
      </p:sp>
      <p:sp>
        <p:nvSpPr>
          <p:cNvPr id="52232" name="Text Box 6"/>
          <p:cNvSpPr txBox="1">
            <a:spLocks noChangeArrowheads="1"/>
          </p:cNvSpPr>
          <p:nvPr/>
        </p:nvSpPr>
        <p:spPr bwMode="auto">
          <a:xfrm>
            <a:off x="1676400" y="441960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E</a:t>
            </a:r>
          </a:p>
        </p:txBody>
      </p:sp>
      <p:sp>
        <p:nvSpPr>
          <p:cNvPr id="52233" name="Line 7"/>
          <p:cNvSpPr>
            <a:spLocks noChangeShapeType="1"/>
          </p:cNvSpPr>
          <p:nvPr/>
        </p:nvSpPr>
        <p:spPr bwMode="auto">
          <a:xfrm flipV="1">
            <a:off x="762000" y="4038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2234" name="Line 8"/>
          <p:cNvSpPr>
            <a:spLocks noChangeShapeType="1"/>
          </p:cNvSpPr>
          <p:nvPr/>
        </p:nvSpPr>
        <p:spPr bwMode="auto">
          <a:xfrm flipH="1" flipV="1">
            <a:off x="1676400" y="4038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2235" name="Text Box 9"/>
          <p:cNvSpPr txBox="1">
            <a:spLocks noChangeArrowheads="1"/>
          </p:cNvSpPr>
          <p:nvPr/>
        </p:nvSpPr>
        <p:spPr bwMode="auto">
          <a:xfrm>
            <a:off x="914400" y="3124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000"/>
              <a:t>I</a:t>
            </a:r>
          </a:p>
        </p:txBody>
      </p:sp>
      <p:sp>
        <p:nvSpPr>
          <p:cNvPr id="52236" name="Text Box 10"/>
          <p:cNvSpPr txBox="1">
            <a:spLocks noChangeArrowheads="1"/>
          </p:cNvSpPr>
          <p:nvPr/>
        </p:nvSpPr>
        <p:spPr bwMode="auto">
          <a:xfrm>
            <a:off x="4038600" y="350520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G</a:t>
            </a:r>
          </a:p>
        </p:txBody>
      </p:sp>
      <p:sp>
        <p:nvSpPr>
          <p:cNvPr id="52237" name="Text Box 11"/>
          <p:cNvSpPr txBox="1">
            <a:spLocks noChangeArrowheads="1"/>
          </p:cNvSpPr>
          <p:nvPr/>
        </p:nvSpPr>
        <p:spPr bwMode="auto">
          <a:xfrm>
            <a:off x="4038600" y="533400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F</a:t>
            </a:r>
          </a:p>
        </p:txBody>
      </p:sp>
      <p:sp>
        <p:nvSpPr>
          <p:cNvPr id="52238" name="Text Box 12"/>
          <p:cNvSpPr txBox="1">
            <a:spLocks noChangeArrowheads="1"/>
          </p:cNvSpPr>
          <p:nvPr/>
        </p:nvSpPr>
        <p:spPr bwMode="auto">
          <a:xfrm>
            <a:off x="4038600" y="441960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E</a:t>
            </a:r>
          </a:p>
        </p:txBody>
      </p:sp>
      <p:sp>
        <p:nvSpPr>
          <p:cNvPr id="52239" name="Line 13"/>
          <p:cNvSpPr>
            <a:spLocks noChangeShapeType="1"/>
          </p:cNvSpPr>
          <p:nvPr/>
        </p:nvSpPr>
        <p:spPr bwMode="auto">
          <a:xfrm flipV="1">
            <a:off x="4581525" y="4800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2240" name="Line 14"/>
          <p:cNvSpPr>
            <a:spLocks noChangeShapeType="1"/>
          </p:cNvSpPr>
          <p:nvPr/>
        </p:nvSpPr>
        <p:spPr bwMode="auto">
          <a:xfrm flipH="1" flipV="1">
            <a:off x="4572000" y="3886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2241" name="Text Box 15"/>
          <p:cNvSpPr txBox="1">
            <a:spLocks noChangeArrowheads="1"/>
          </p:cNvSpPr>
          <p:nvPr/>
        </p:nvSpPr>
        <p:spPr bwMode="auto">
          <a:xfrm>
            <a:off x="3962400" y="310515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000"/>
              <a:t>II</a:t>
            </a:r>
          </a:p>
        </p:txBody>
      </p:sp>
      <p:sp>
        <p:nvSpPr>
          <p:cNvPr id="52242" name="Text Box 16"/>
          <p:cNvSpPr txBox="1">
            <a:spLocks noChangeArrowheads="1"/>
          </p:cNvSpPr>
          <p:nvPr/>
        </p:nvSpPr>
        <p:spPr bwMode="auto">
          <a:xfrm>
            <a:off x="6858000" y="358140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G</a:t>
            </a:r>
          </a:p>
        </p:txBody>
      </p:sp>
      <p:sp>
        <p:nvSpPr>
          <p:cNvPr id="52243" name="Text Box 17"/>
          <p:cNvSpPr txBox="1">
            <a:spLocks noChangeArrowheads="1"/>
          </p:cNvSpPr>
          <p:nvPr/>
        </p:nvSpPr>
        <p:spPr bwMode="auto">
          <a:xfrm>
            <a:off x="6858000" y="541020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E</a:t>
            </a:r>
          </a:p>
        </p:txBody>
      </p:sp>
      <p:sp>
        <p:nvSpPr>
          <p:cNvPr id="52244" name="Text Box 18"/>
          <p:cNvSpPr txBox="1">
            <a:spLocks noChangeArrowheads="1"/>
          </p:cNvSpPr>
          <p:nvPr/>
        </p:nvSpPr>
        <p:spPr bwMode="auto">
          <a:xfrm>
            <a:off x="6858000" y="449580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F</a:t>
            </a:r>
          </a:p>
        </p:txBody>
      </p:sp>
      <p:sp>
        <p:nvSpPr>
          <p:cNvPr id="52245" name="Line 19"/>
          <p:cNvSpPr>
            <a:spLocks noChangeShapeType="1"/>
          </p:cNvSpPr>
          <p:nvPr/>
        </p:nvSpPr>
        <p:spPr bwMode="auto">
          <a:xfrm flipV="1">
            <a:off x="7400925" y="487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2246" name="Line 20"/>
          <p:cNvSpPr>
            <a:spLocks noChangeShapeType="1"/>
          </p:cNvSpPr>
          <p:nvPr/>
        </p:nvSpPr>
        <p:spPr bwMode="auto">
          <a:xfrm flipH="1" flipV="1">
            <a:off x="73914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2247" name="Text Box 21"/>
          <p:cNvSpPr txBox="1">
            <a:spLocks noChangeArrowheads="1"/>
          </p:cNvSpPr>
          <p:nvPr/>
        </p:nvSpPr>
        <p:spPr bwMode="auto">
          <a:xfrm>
            <a:off x="6800850" y="31337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000"/>
              <a:t>III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26" name="מציין מיקום של מספר שקופית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510952-700D-48A5-8112-E370179205A8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457200" y="609600"/>
            <a:ext cx="51054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/>
              <a:t>G g1 = new E();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/>
              <a:t>G g2 = new F();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>
                <a:solidFill>
                  <a:schemeClr val="tx2"/>
                </a:solidFill>
              </a:rPr>
              <a:t>E e2 = (E) g2;</a:t>
            </a: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1066800" y="358140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G</a:t>
            </a:r>
          </a:p>
        </p:txBody>
      </p:sp>
      <p:sp>
        <p:nvSpPr>
          <p:cNvPr id="53254" name="Text Box 5"/>
          <p:cNvSpPr txBox="1">
            <a:spLocks noChangeArrowheads="1"/>
          </p:cNvSpPr>
          <p:nvPr/>
        </p:nvSpPr>
        <p:spPr bwMode="auto">
          <a:xfrm>
            <a:off x="304800" y="441960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F</a:t>
            </a: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1676400" y="441960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E</a:t>
            </a:r>
          </a:p>
        </p:txBody>
      </p:sp>
      <p:sp>
        <p:nvSpPr>
          <p:cNvPr id="53256" name="Line 7"/>
          <p:cNvSpPr>
            <a:spLocks noChangeShapeType="1"/>
          </p:cNvSpPr>
          <p:nvPr/>
        </p:nvSpPr>
        <p:spPr bwMode="auto">
          <a:xfrm flipV="1">
            <a:off x="762000" y="4038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3257" name="Line 8"/>
          <p:cNvSpPr>
            <a:spLocks noChangeShapeType="1"/>
          </p:cNvSpPr>
          <p:nvPr/>
        </p:nvSpPr>
        <p:spPr bwMode="auto">
          <a:xfrm flipH="1" flipV="1">
            <a:off x="1676400" y="4038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914400" y="3124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000"/>
              <a:t>I</a:t>
            </a:r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>
            <a:off x="8534400" y="762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127" name="Line 23"/>
          <p:cNvSpPr>
            <a:spLocks noChangeShapeType="1"/>
          </p:cNvSpPr>
          <p:nvPr/>
        </p:nvSpPr>
        <p:spPr bwMode="auto">
          <a:xfrm>
            <a:off x="7620000" y="762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>
            <a:off x="7620000" y="1143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7620000" y="152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>
            <a:off x="76200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131" name="Line 27"/>
          <p:cNvSpPr>
            <a:spLocks noChangeShapeType="1"/>
          </p:cNvSpPr>
          <p:nvPr/>
        </p:nvSpPr>
        <p:spPr bwMode="auto">
          <a:xfrm>
            <a:off x="76200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132" name="Line 28"/>
          <p:cNvSpPr>
            <a:spLocks noChangeShapeType="1"/>
          </p:cNvSpPr>
          <p:nvPr/>
        </p:nvSpPr>
        <p:spPr bwMode="auto">
          <a:xfrm>
            <a:off x="76200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133" name="Line 29"/>
          <p:cNvSpPr>
            <a:spLocks noChangeShapeType="1"/>
          </p:cNvSpPr>
          <p:nvPr/>
        </p:nvSpPr>
        <p:spPr bwMode="auto">
          <a:xfrm>
            <a:off x="7620000" y="3048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137" name="Rectangle 33"/>
          <p:cNvSpPr>
            <a:spLocks noChangeArrowheads="1"/>
          </p:cNvSpPr>
          <p:nvPr/>
        </p:nvSpPr>
        <p:spPr bwMode="auto">
          <a:xfrm>
            <a:off x="5867400" y="1600200"/>
            <a:ext cx="9906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8534400" y="1905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g2</a:t>
            </a:r>
          </a:p>
        </p:txBody>
      </p:sp>
      <p:sp>
        <p:nvSpPr>
          <p:cNvPr id="47139" name="Line 35"/>
          <p:cNvSpPr>
            <a:spLocks noChangeShapeType="1"/>
          </p:cNvSpPr>
          <p:nvPr/>
        </p:nvSpPr>
        <p:spPr bwMode="auto">
          <a:xfrm>
            <a:off x="5867400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140" name="Text Box 36"/>
          <p:cNvSpPr txBox="1">
            <a:spLocks noChangeArrowheads="1"/>
          </p:cNvSpPr>
          <p:nvPr/>
        </p:nvSpPr>
        <p:spPr bwMode="auto">
          <a:xfrm>
            <a:off x="5334000" y="1981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F</a:t>
            </a:r>
            <a:endParaRPr lang="en-US" altLang="he-IL" sz="2400"/>
          </a:p>
        </p:txBody>
      </p:sp>
      <p:sp>
        <p:nvSpPr>
          <p:cNvPr id="47141" name="Text Box 37"/>
          <p:cNvSpPr txBox="1">
            <a:spLocks noChangeArrowheads="1"/>
          </p:cNvSpPr>
          <p:nvPr/>
        </p:nvSpPr>
        <p:spPr bwMode="auto">
          <a:xfrm>
            <a:off x="5334000" y="15240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G</a:t>
            </a:r>
            <a:endParaRPr lang="en-US" altLang="he-IL" sz="2400"/>
          </a:p>
        </p:txBody>
      </p:sp>
      <p:sp>
        <p:nvSpPr>
          <p:cNvPr id="47142" name="Line 38"/>
          <p:cNvSpPr>
            <a:spLocks noChangeShapeType="1"/>
          </p:cNvSpPr>
          <p:nvPr/>
        </p:nvSpPr>
        <p:spPr bwMode="auto">
          <a:xfrm flipH="1" flipV="1">
            <a:off x="6858000" y="19050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146" name="Text Box 42"/>
          <p:cNvSpPr txBox="1">
            <a:spLocks noChangeArrowheads="1"/>
          </p:cNvSpPr>
          <p:nvPr/>
        </p:nvSpPr>
        <p:spPr bwMode="auto">
          <a:xfrm>
            <a:off x="8534400" y="2667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e2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3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26" name="מציין מיקום של מספר שקופית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D2AAA2A-D433-47A8-A8E9-E603A56B711D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457200" y="609600"/>
            <a:ext cx="51054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/>
              <a:t>G g1 = new E();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/>
              <a:t>G g2 = new F();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>
                <a:solidFill>
                  <a:schemeClr val="tx2"/>
                </a:solidFill>
              </a:rPr>
              <a:t>E e2 = (E) g2;</a:t>
            </a:r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8534400" y="762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7620000" y="762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7620000" y="1143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7620000" y="152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76200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76200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76200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7620000" y="3048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5867400" y="1600200"/>
            <a:ext cx="9906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8534400" y="1905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g2</a:t>
            </a:r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5867400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5334000" y="1981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F</a:t>
            </a:r>
            <a:endParaRPr lang="en-US" altLang="he-IL" sz="2400"/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5334000" y="15240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G</a:t>
            </a:r>
            <a:endParaRPr lang="en-US" altLang="he-IL" sz="2400"/>
          </a:p>
        </p:txBody>
      </p:sp>
      <p:sp>
        <p:nvSpPr>
          <p:cNvPr id="48150" name="Line 22"/>
          <p:cNvSpPr>
            <a:spLocks noChangeShapeType="1"/>
          </p:cNvSpPr>
          <p:nvPr/>
        </p:nvSpPr>
        <p:spPr bwMode="auto">
          <a:xfrm flipH="1" flipV="1">
            <a:off x="6858000" y="19050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8534400" y="2667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e2</a:t>
            </a:r>
          </a:p>
        </p:txBody>
      </p:sp>
      <p:sp>
        <p:nvSpPr>
          <p:cNvPr id="54292" name="Text Box 24"/>
          <p:cNvSpPr txBox="1">
            <a:spLocks noChangeArrowheads="1"/>
          </p:cNvSpPr>
          <p:nvPr/>
        </p:nvSpPr>
        <p:spPr bwMode="auto">
          <a:xfrm>
            <a:off x="762000" y="329565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G</a:t>
            </a:r>
          </a:p>
        </p:txBody>
      </p:sp>
      <p:sp>
        <p:nvSpPr>
          <p:cNvPr id="54293" name="Text Box 25"/>
          <p:cNvSpPr txBox="1">
            <a:spLocks noChangeArrowheads="1"/>
          </p:cNvSpPr>
          <p:nvPr/>
        </p:nvSpPr>
        <p:spPr bwMode="auto">
          <a:xfrm>
            <a:off x="762000" y="512445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E</a:t>
            </a:r>
          </a:p>
        </p:txBody>
      </p:sp>
      <p:sp>
        <p:nvSpPr>
          <p:cNvPr id="54294" name="Text Box 26"/>
          <p:cNvSpPr txBox="1">
            <a:spLocks noChangeArrowheads="1"/>
          </p:cNvSpPr>
          <p:nvPr/>
        </p:nvSpPr>
        <p:spPr bwMode="auto">
          <a:xfrm>
            <a:off x="762000" y="421005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F</a:t>
            </a:r>
          </a:p>
        </p:txBody>
      </p:sp>
      <p:sp>
        <p:nvSpPr>
          <p:cNvPr id="54295" name="Line 27"/>
          <p:cNvSpPr>
            <a:spLocks noChangeShapeType="1"/>
          </p:cNvSpPr>
          <p:nvPr/>
        </p:nvSpPr>
        <p:spPr bwMode="auto">
          <a:xfrm flipV="1">
            <a:off x="1304925" y="45910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4296" name="Line 28"/>
          <p:cNvSpPr>
            <a:spLocks noChangeShapeType="1"/>
          </p:cNvSpPr>
          <p:nvPr/>
        </p:nvSpPr>
        <p:spPr bwMode="auto">
          <a:xfrm flipH="1" flipV="1">
            <a:off x="1295400" y="36766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4297" name="Text Box 29"/>
          <p:cNvSpPr txBox="1">
            <a:spLocks noChangeArrowheads="1"/>
          </p:cNvSpPr>
          <p:nvPr/>
        </p:nvSpPr>
        <p:spPr bwMode="auto">
          <a:xfrm>
            <a:off x="685800" y="2895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000"/>
              <a:t>III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1FA9AC-F977-46F6-B78F-1AF2BCFD8C59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457200" y="609600"/>
            <a:ext cx="51054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/>
              <a:t>G g1 = new E();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/>
              <a:t>G g2 = new F();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800" dirty="0">
                <a:solidFill>
                  <a:schemeClr val="tx2"/>
                </a:solidFill>
              </a:rPr>
              <a:t>E e2 = (E) g2;</a:t>
            </a:r>
          </a:p>
        </p:txBody>
      </p:sp>
      <p:sp>
        <p:nvSpPr>
          <p:cNvPr id="55301" name="Line 3"/>
          <p:cNvSpPr>
            <a:spLocks noChangeShapeType="1"/>
          </p:cNvSpPr>
          <p:nvPr/>
        </p:nvSpPr>
        <p:spPr bwMode="auto">
          <a:xfrm>
            <a:off x="8534400" y="762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5302" name="Line 4"/>
          <p:cNvSpPr>
            <a:spLocks noChangeShapeType="1"/>
          </p:cNvSpPr>
          <p:nvPr/>
        </p:nvSpPr>
        <p:spPr bwMode="auto">
          <a:xfrm>
            <a:off x="7620000" y="762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5303" name="Line 5"/>
          <p:cNvSpPr>
            <a:spLocks noChangeShapeType="1"/>
          </p:cNvSpPr>
          <p:nvPr/>
        </p:nvSpPr>
        <p:spPr bwMode="auto">
          <a:xfrm>
            <a:off x="7620000" y="1143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5304" name="Line 6"/>
          <p:cNvSpPr>
            <a:spLocks noChangeShapeType="1"/>
          </p:cNvSpPr>
          <p:nvPr/>
        </p:nvSpPr>
        <p:spPr bwMode="auto">
          <a:xfrm>
            <a:off x="7620000" y="152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5305" name="Line 7"/>
          <p:cNvSpPr>
            <a:spLocks noChangeShapeType="1"/>
          </p:cNvSpPr>
          <p:nvPr/>
        </p:nvSpPr>
        <p:spPr bwMode="auto">
          <a:xfrm>
            <a:off x="76200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5306" name="Line 8"/>
          <p:cNvSpPr>
            <a:spLocks noChangeShapeType="1"/>
          </p:cNvSpPr>
          <p:nvPr/>
        </p:nvSpPr>
        <p:spPr bwMode="auto">
          <a:xfrm>
            <a:off x="76200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5307" name="Line 9"/>
          <p:cNvSpPr>
            <a:spLocks noChangeShapeType="1"/>
          </p:cNvSpPr>
          <p:nvPr/>
        </p:nvSpPr>
        <p:spPr bwMode="auto">
          <a:xfrm>
            <a:off x="76200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5308" name="Line 10"/>
          <p:cNvSpPr>
            <a:spLocks noChangeShapeType="1"/>
          </p:cNvSpPr>
          <p:nvPr/>
        </p:nvSpPr>
        <p:spPr bwMode="auto">
          <a:xfrm>
            <a:off x="7620000" y="3048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5309" name="Rectangle 11"/>
          <p:cNvSpPr>
            <a:spLocks noChangeArrowheads="1"/>
          </p:cNvSpPr>
          <p:nvPr/>
        </p:nvSpPr>
        <p:spPr bwMode="auto">
          <a:xfrm>
            <a:off x="5867400" y="1600200"/>
            <a:ext cx="990600" cy="1371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55310" name="Text Box 12"/>
          <p:cNvSpPr txBox="1">
            <a:spLocks noChangeArrowheads="1"/>
          </p:cNvSpPr>
          <p:nvPr/>
        </p:nvSpPr>
        <p:spPr bwMode="auto">
          <a:xfrm>
            <a:off x="8534400" y="1905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g2</a:t>
            </a:r>
          </a:p>
        </p:txBody>
      </p:sp>
      <p:sp>
        <p:nvSpPr>
          <p:cNvPr id="55311" name="Line 13"/>
          <p:cNvSpPr>
            <a:spLocks noChangeShapeType="1"/>
          </p:cNvSpPr>
          <p:nvPr/>
        </p:nvSpPr>
        <p:spPr bwMode="auto">
          <a:xfrm>
            <a:off x="5867400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5312" name="Text Box 14"/>
          <p:cNvSpPr txBox="1">
            <a:spLocks noChangeArrowheads="1"/>
          </p:cNvSpPr>
          <p:nvPr/>
        </p:nvSpPr>
        <p:spPr bwMode="auto">
          <a:xfrm>
            <a:off x="5334000" y="1981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E</a:t>
            </a:r>
            <a:endParaRPr lang="en-US" altLang="he-IL" sz="2400"/>
          </a:p>
        </p:txBody>
      </p:sp>
      <p:sp>
        <p:nvSpPr>
          <p:cNvPr id="55313" name="Text Box 15"/>
          <p:cNvSpPr txBox="1">
            <a:spLocks noChangeArrowheads="1"/>
          </p:cNvSpPr>
          <p:nvPr/>
        </p:nvSpPr>
        <p:spPr bwMode="auto">
          <a:xfrm>
            <a:off x="5334000" y="15240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G</a:t>
            </a:r>
            <a:endParaRPr lang="en-US" altLang="he-IL" sz="2400"/>
          </a:p>
        </p:txBody>
      </p:sp>
      <p:sp>
        <p:nvSpPr>
          <p:cNvPr id="55314" name="Line 16"/>
          <p:cNvSpPr>
            <a:spLocks noChangeShapeType="1"/>
          </p:cNvSpPr>
          <p:nvPr/>
        </p:nvSpPr>
        <p:spPr bwMode="auto">
          <a:xfrm flipH="1" flipV="1">
            <a:off x="6858000" y="18288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5315" name="Text Box 17"/>
          <p:cNvSpPr txBox="1">
            <a:spLocks noChangeArrowheads="1"/>
          </p:cNvSpPr>
          <p:nvPr/>
        </p:nvSpPr>
        <p:spPr bwMode="auto">
          <a:xfrm>
            <a:off x="8534400" y="2667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/>
              <a:t>e2</a:t>
            </a:r>
          </a:p>
        </p:txBody>
      </p:sp>
      <p:sp>
        <p:nvSpPr>
          <p:cNvPr id="55316" name="Text Box 18"/>
          <p:cNvSpPr txBox="1">
            <a:spLocks noChangeArrowheads="1"/>
          </p:cNvSpPr>
          <p:nvPr/>
        </p:nvSpPr>
        <p:spPr bwMode="auto">
          <a:xfrm>
            <a:off x="762000" y="329565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G</a:t>
            </a:r>
          </a:p>
        </p:txBody>
      </p:sp>
      <p:sp>
        <p:nvSpPr>
          <p:cNvPr id="55317" name="Text Box 19"/>
          <p:cNvSpPr txBox="1">
            <a:spLocks noChangeArrowheads="1"/>
          </p:cNvSpPr>
          <p:nvPr/>
        </p:nvSpPr>
        <p:spPr bwMode="auto">
          <a:xfrm>
            <a:off x="762000" y="512445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F</a:t>
            </a:r>
          </a:p>
        </p:txBody>
      </p:sp>
      <p:sp>
        <p:nvSpPr>
          <p:cNvPr id="55318" name="Text Box 20"/>
          <p:cNvSpPr txBox="1">
            <a:spLocks noChangeArrowheads="1"/>
          </p:cNvSpPr>
          <p:nvPr/>
        </p:nvSpPr>
        <p:spPr bwMode="auto">
          <a:xfrm>
            <a:off x="762000" y="421005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he-IL" sz="2000"/>
              <a:t>E</a:t>
            </a:r>
          </a:p>
        </p:txBody>
      </p:sp>
      <p:sp>
        <p:nvSpPr>
          <p:cNvPr id="55319" name="Line 21"/>
          <p:cNvSpPr>
            <a:spLocks noChangeShapeType="1"/>
          </p:cNvSpPr>
          <p:nvPr/>
        </p:nvSpPr>
        <p:spPr bwMode="auto">
          <a:xfrm flipV="1">
            <a:off x="1304925" y="45910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5320" name="Line 22"/>
          <p:cNvSpPr>
            <a:spLocks noChangeShapeType="1"/>
          </p:cNvSpPr>
          <p:nvPr/>
        </p:nvSpPr>
        <p:spPr bwMode="auto">
          <a:xfrm flipH="1" flipV="1">
            <a:off x="1295400" y="36766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5321" name="Text Box 23"/>
          <p:cNvSpPr txBox="1">
            <a:spLocks noChangeArrowheads="1"/>
          </p:cNvSpPr>
          <p:nvPr/>
        </p:nvSpPr>
        <p:spPr bwMode="auto">
          <a:xfrm>
            <a:off x="685800" y="2895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2000"/>
              <a:t>II</a:t>
            </a:r>
          </a:p>
        </p:txBody>
      </p:sp>
      <p:sp>
        <p:nvSpPr>
          <p:cNvPr id="55322" name="Line 24"/>
          <p:cNvSpPr>
            <a:spLocks noChangeShapeType="1"/>
          </p:cNvSpPr>
          <p:nvPr/>
        </p:nvSpPr>
        <p:spPr bwMode="auto">
          <a:xfrm>
            <a:off x="58674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5323" name="Text Box 25"/>
          <p:cNvSpPr txBox="1">
            <a:spLocks noChangeArrowheads="1"/>
          </p:cNvSpPr>
          <p:nvPr/>
        </p:nvSpPr>
        <p:spPr bwMode="auto">
          <a:xfrm>
            <a:off x="5334000" y="25146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F</a:t>
            </a:r>
            <a:endParaRPr lang="en-US" altLang="he-IL" sz="2400"/>
          </a:p>
        </p:txBody>
      </p:sp>
      <p:sp>
        <p:nvSpPr>
          <p:cNvPr id="49178" name="Line 26"/>
          <p:cNvSpPr>
            <a:spLocks noChangeShapeType="1"/>
          </p:cNvSpPr>
          <p:nvPr/>
        </p:nvSpPr>
        <p:spPr bwMode="auto">
          <a:xfrm flipH="1" flipV="1">
            <a:off x="6858000" y="2362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33" name="מציין מיקום של מספר שקופית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897462-4458-476B-A079-77DF4FA29738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0" y="457200"/>
            <a:ext cx="48768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public class Tester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 public static void main()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 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   Academic a = new Academic();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   Person p = new Academic();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rgbClr val="FF0000"/>
                </a:solidFill>
              </a:rPr>
              <a:t>    </a:t>
            </a:r>
            <a:r>
              <a:rPr lang="en-US" altLang="he-IL" sz="2400" dirty="0" err="1">
                <a:solidFill>
                  <a:schemeClr val="tx2"/>
                </a:solidFill>
              </a:rPr>
              <a:t>p.goToWork</a:t>
            </a:r>
            <a:r>
              <a:rPr lang="en-US" altLang="he-IL" sz="2400" dirty="0">
                <a:solidFill>
                  <a:schemeClr val="tx2"/>
                </a:solidFill>
              </a:rPr>
              <a:t>();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 }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  <p:sp>
        <p:nvSpPr>
          <p:cNvPr id="17413" name="Line 3"/>
          <p:cNvSpPr>
            <a:spLocks noChangeShapeType="1"/>
          </p:cNvSpPr>
          <p:nvPr/>
        </p:nvSpPr>
        <p:spPr bwMode="auto">
          <a:xfrm>
            <a:off x="8839200" y="6096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414" name="Line 4"/>
          <p:cNvSpPr>
            <a:spLocks noChangeShapeType="1"/>
          </p:cNvSpPr>
          <p:nvPr/>
        </p:nvSpPr>
        <p:spPr bwMode="auto">
          <a:xfrm>
            <a:off x="7924800" y="6096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415" name="Line 5"/>
          <p:cNvSpPr>
            <a:spLocks noChangeShapeType="1"/>
          </p:cNvSpPr>
          <p:nvPr/>
        </p:nvSpPr>
        <p:spPr bwMode="auto">
          <a:xfrm>
            <a:off x="7924800" y="990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416" name="Line 6"/>
          <p:cNvSpPr>
            <a:spLocks noChangeShapeType="1"/>
          </p:cNvSpPr>
          <p:nvPr/>
        </p:nvSpPr>
        <p:spPr bwMode="auto">
          <a:xfrm>
            <a:off x="7924800" y="137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417" name="Line 7"/>
          <p:cNvSpPr>
            <a:spLocks noChangeShapeType="1"/>
          </p:cNvSpPr>
          <p:nvPr/>
        </p:nvSpPr>
        <p:spPr bwMode="auto">
          <a:xfrm>
            <a:off x="7924800" y="175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418" name="Line 8"/>
          <p:cNvSpPr>
            <a:spLocks noChangeShapeType="1"/>
          </p:cNvSpPr>
          <p:nvPr/>
        </p:nvSpPr>
        <p:spPr bwMode="auto">
          <a:xfrm>
            <a:off x="7924800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419" name="Line 9"/>
          <p:cNvSpPr>
            <a:spLocks noChangeShapeType="1"/>
          </p:cNvSpPr>
          <p:nvPr/>
        </p:nvSpPr>
        <p:spPr bwMode="auto">
          <a:xfrm>
            <a:off x="7924800" y="2514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420" name="Line 10"/>
          <p:cNvSpPr>
            <a:spLocks noChangeShapeType="1"/>
          </p:cNvSpPr>
          <p:nvPr/>
        </p:nvSpPr>
        <p:spPr bwMode="auto">
          <a:xfrm>
            <a:off x="7924800" y="2895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421" name="Text Box 11"/>
          <p:cNvSpPr txBox="1">
            <a:spLocks noChangeArrowheads="1"/>
          </p:cNvSpPr>
          <p:nvPr/>
        </p:nvSpPr>
        <p:spPr bwMode="auto">
          <a:xfrm>
            <a:off x="8610600" y="1371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a</a:t>
            </a:r>
          </a:p>
        </p:txBody>
      </p:sp>
      <p:sp>
        <p:nvSpPr>
          <p:cNvPr id="17422" name="Rectangle 12"/>
          <p:cNvSpPr>
            <a:spLocks noChangeArrowheads="1"/>
          </p:cNvSpPr>
          <p:nvPr/>
        </p:nvSpPr>
        <p:spPr bwMode="auto">
          <a:xfrm>
            <a:off x="6248400" y="304800"/>
            <a:ext cx="990600" cy="1447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7423" name="Line 13"/>
          <p:cNvSpPr>
            <a:spLocks noChangeShapeType="1"/>
          </p:cNvSpPr>
          <p:nvPr/>
        </p:nvSpPr>
        <p:spPr bwMode="auto">
          <a:xfrm>
            <a:off x="6248400" y="10668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424" name="AutoShape 14"/>
          <p:cNvSpPr>
            <a:spLocks/>
          </p:cNvSpPr>
          <p:nvPr/>
        </p:nvSpPr>
        <p:spPr bwMode="auto">
          <a:xfrm>
            <a:off x="5943600" y="304800"/>
            <a:ext cx="266700" cy="762000"/>
          </a:xfrm>
          <a:prstGeom prst="leftBrace">
            <a:avLst>
              <a:gd name="adj1" fmla="val 2381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7425" name="AutoShape 15"/>
          <p:cNvSpPr>
            <a:spLocks/>
          </p:cNvSpPr>
          <p:nvPr/>
        </p:nvSpPr>
        <p:spPr bwMode="auto">
          <a:xfrm>
            <a:off x="6019800" y="10668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7426" name="Text Box 16"/>
          <p:cNvSpPr txBox="1">
            <a:spLocks noChangeArrowheads="1"/>
          </p:cNvSpPr>
          <p:nvPr/>
        </p:nvSpPr>
        <p:spPr bwMode="auto">
          <a:xfrm>
            <a:off x="4953000" y="457200"/>
            <a:ext cx="106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Person</a:t>
            </a:r>
            <a:endParaRPr lang="en-US" altLang="he-IL" sz="2400"/>
          </a:p>
        </p:txBody>
      </p:sp>
      <p:sp>
        <p:nvSpPr>
          <p:cNvPr id="17427" name="Text Box 17"/>
          <p:cNvSpPr txBox="1">
            <a:spLocks noChangeArrowheads="1"/>
          </p:cNvSpPr>
          <p:nvPr/>
        </p:nvSpPr>
        <p:spPr bwMode="auto">
          <a:xfrm>
            <a:off x="4648200" y="1174750"/>
            <a:ext cx="1447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Academic</a:t>
            </a:r>
            <a:endParaRPr lang="en-US" altLang="he-IL" sz="2400"/>
          </a:p>
        </p:txBody>
      </p:sp>
      <p:sp>
        <p:nvSpPr>
          <p:cNvPr id="17428" name="Line 18"/>
          <p:cNvSpPr>
            <a:spLocks noChangeShapeType="1"/>
          </p:cNvSpPr>
          <p:nvPr/>
        </p:nvSpPr>
        <p:spPr bwMode="auto">
          <a:xfrm flipH="1">
            <a:off x="7239000" y="1524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429" name="Text Box 19"/>
          <p:cNvSpPr txBox="1">
            <a:spLocks noChangeArrowheads="1"/>
          </p:cNvSpPr>
          <p:nvPr/>
        </p:nvSpPr>
        <p:spPr bwMode="auto">
          <a:xfrm>
            <a:off x="8763000" y="2133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/>
              <a:t>p</a:t>
            </a:r>
          </a:p>
        </p:txBody>
      </p:sp>
      <p:sp>
        <p:nvSpPr>
          <p:cNvPr id="17430" name="Rectangle 20"/>
          <p:cNvSpPr>
            <a:spLocks noChangeArrowheads="1"/>
          </p:cNvSpPr>
          <p:nvPr/>
        </p:nvSpPr>
        <p:spPr bwMode="auto">
          <a:xfrm>
            <a:off x="6248400" y="2057400"/>
            <a:ext cx="990600" cy="1447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7431" name="Line 21"/>
          <p:cNvSpPr>
            <a:spLocks noChangeShapeType="1"/>
          </p:cNvSpPr>
          <p:nvPr/>
        </p:nvSpPr>
        <p:spPr bwMode="auto">
          <a:xfrm>
            <a:off x="6248400" y="28194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432" name="AutoShape 22"/>
          <p:cNvSpPr>
            <a:spLocks/>
          </p:cNvSpPr>
          <p:nvPr/>
        </p:nvSpPr>
        <p:spPr bwMode="auto">
          <a:xfrm>
            <a:off x="5943600" y="2057400"/>
            <a:ext cx="266700" cy="762000"/>
          </a:xfrm>
          <a:prstGeom prst="leftBrace">
            <a:avLst>
              <a:gd name="adj1" fmla="val 2381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7433" name="AutoShape 23"/>
          <p:cNvSpPr>
            <a:spLocks/>
          </p:cNvSpPr>
          <p:nvPr/>
        </p:nvSpPr>
        <p:spPr bwMode="auto">
          <a:xfrm>
            <a:off x="6019800" y="28194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17434" name="Text Box 24"/>
          <p:cNvSpPr txBox="1">
            <a:spLocks noChangeArrowheads="1"/>
          </p:cNvSpPr>
          <p:nvPr/>
        </p:nvSpPr>
        <p:spPr bwMode="auto">
          <a:xfrm>
            <a:off x="4953000" y="2209800"/>
            <a:ext cx="106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Person</a:t>
            </a:r>
            <a:endParaRPr lang="en-US" altLang="he-IL" sz="2400"/>
          </a:p>
        </p:txBody>
      </p:sp>
      <p:sp>
        <p:nvSpPr>
          <p:cNvPr id="17435" name="Text Box 25"/>
          <p:cNvSpPr txBox="1">
            <a:spLocks noChangeArrowheads="1"/>
          </p:cNvSpPr>
          <p:nvPr/>
        </p:nvSpPr>
        <p:spPr bwMode="auto">
          <a:xfrm>
            <a:off x="4648200" y="2927350"/>
            <a:ext cx="1447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400">
                <a:latin typeface="Times New Roman" panose="02020603050405020304" pitchFamily="18" charset="0"/>
              </a:rPr>
              <a:t>Academic</a:t>
            </a:r>
            <a:endParaRPr lang="en-US" altLang="he-IL" sz="2400"/>
          </a:p>
        </p:txBody>
      </p:sp>
      <p:sp>
        <p:nvSpPr>
          <p:cNvPr id="17436" name="Line 26"/>
          <p:cNvSpPr>
            <a:spLocks noChangeShapeType="1"/>
          </p:cNvSpPr>
          <p:nvPr/>
        </p:nvSpPr>
        <p:spPr bwMode="auto">
          <a:xfrm flipH="1">
            <a:off x="7239000" y="2286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 dirty="0"/>
          </a:p>
        </p:txBody>
      </p:sp>
      <p:sp>
        <p:nvSpPr>
          <p:cNvPr id="17437" name="Text Box 27"/>
          <p:cNvSpPr txBox="1">
            <a:spLocks noChangeArrowheads="1"/>
          </p:cNvSpPr>
          <p:nvPr/>
        </p:nvSpPr>
        <p:spPr bwMode="auto">
          <a:xfrm>
            <a:off x="6096000" y="22098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dirty="0" err="1">
                <a:solidFill>
                  <a:schemeClr val="tx2"/>
                </a:solidFill>
              </a:rPr>
              <a:t>goToWork</a:t>
            </a:r>
            <a:endParaRPr lang="en-US" altLang="he-IL" dirty="0">
              <a:solidFill>
                <a:schemeClr val="tx2"/>
              </a:solidFill>
            </a:endParaRPr>
          </a:p>
        </p:txBody>
      </p:sp>
      <p:sp>
        <p:nvSpPr>
          <p:cNvPr id="8220" name="Text Box 28"/>
          <p:cNvSpPr txBox="1">
            <a:spLocks noChangeArrowheads="1"/>
          </p:cNvSpPr>
          <p:nvPr/>
        </p:nvSpPr>
        <p:spPr bwMode="auto">
          <a:xfrm>
            <a:off x="6096000" y="29718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dirty="0" err="1">
                <a:solidFill>
                  <a:schemeClr val="tx2"/>
                </a:solidFill>
              </a:rPr>
              <a:t>goToWork</a:t>
            </a:r>
            <a:endParaRPr lang="en-US" altLang="he-IL" dirty="0">
              <a:solidFill>
                <a:schemeClr val="tx2"/>
              </a:solidFill>
            </a:endParaRP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4648200" y="4572000"/>
            <a:ext cx="3581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 dirty="0" err="1">
                <a:solidFill>
                  <a:schemeClr val="tx2"/>
                </a:solidFill>
              </a:rPr>
              <a:t>כח</a:t>
            </a:r>
            <a:r>
              <a:rPr lang="he-IL" altLang="he-IL" sz="2400" dirty="0">
                <a:solidFill>
                  <a:schemeClr val="tx2"/>
                </a:solidFill>
              </a:rPr>
              <a:t> </a:t>
            </a:r>
            <a:r>
              <a:rPr lang="he-IL" altLang="he-IL" sz="2400" dirty="0" smtClean="0">
                <a:solidFill>
                  <a:schemeClr val="tx2"/>
                </a:solidFill>
              </a:rPr>
              <a:t>המשיכה (קשירה דינמית)</a:t>
            </a:r>
            <a:endParaRPr lang="en-US" altLang="he-IL" sz="2400" dirty="0">
              <a:solidFill>
                <a:schemeClr val="tx2"/>
              </a:solidFill>
            </a:endParaRPr>
          </a:p>
        </p:txBody>
      </p:sp>
      <p:sp>
        <p:nvSpPr>
          <p:cNvPr id="2" name="חץ שמאלה 1"/>
          <p:cNvSpPr/>
          <p:nvPr/>
        </p:nvSpPr>
        <p:spPr>
          <a:xfrm>
            <a:off x="7239000" y="2196421"/>
            <a:ext cx="685800" cy="152401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" name="חץ למטה 2"/>
          <p:cNvSpPr/>
          <p:nvPr/>
        </p:nvSpPr>
        <p:spPr>
          <a:xfrm>
            <a:off x="7288389" y="2429845"/>
            <a:ext cx="152400" cy="1004887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  <p:animClr clrSpc="rgb" dir="cw">
                                      <p:cBhvr>
                                        <p:cTn id="2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  <p:set>
                                      <p:cBhvr>
                                        <p:cTn id="2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7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8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" grpId="0"/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8CA0F8-709F-45FB-811C-BB28A63B7BC2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0" y="381000"/>
            <a:ext cx="6096000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public class Person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  …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}</a:t>
            </a:r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0" y="2133600"/>
            <a:ext cx="6096000" cy="350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 dirty="0"/>
              <a:t>public class Academic extends Person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 dirty="0"/>
              <a:t>{</a:t>
            </a:r>
          </a:p>
          <a:p>
            <a:pPr algn="l" rtl="0" eaLnBrk="1" hangingPunct="1"/>
            <a:r>
              <a:rPr lang="en-US" altLang="he-IL" sz="2400" dirty="0"/>
              <a:t>  </a:t>
            </a:r>
            <a:r>
              <a:rPr lang="en-US" altLang="he-IL" sz="2400" dirty="0">
                <a:solidFill>
                  <a:schemeClr val="tx2"/>
                </a:solidFill>
              </a:rPr>
              <a:t>public </a:t>
            </a:r>
            <a:r>
              <a:rPr lang="en-US" altLang="he-IL" sz="2400" dirty="0" err="1">
                <a:solidFill>
                  <a:schemeClr val="tx2"/>
                </a:solidFill>
              </a:rPr>
              <a:t>int</a:t>
            </a:r>
            <a:r>
              <a:rPr lang="en-US" altLang="he-IL" sz="2400" dirty="0">
                <a:solidFill>
                  <a:schemeClr val="tx2"/>
                </a:solidFill>
              </a:rPr>
              <a:t> </a:t>
            </a:r>
            <a:r>
              <a:rPr lang="en-US" altLang="he-IL" sz="2400" dirty="0" err="1">
                <a:solidFill>
                  <a:schemeClr val="tx2"/>
                </a:solidFill>
              </a:rPr>
              <a:t>totalTeachingHours</a:t>
            </a:r>
            <a:r>
              <a:rPr lang="en-US" altLang="he-IL" sz="2400" dirty="0">
                <a:solidFill>
                  <a:schemeClr val="tx2"/>
                </a:solidFill>
              </a:rPr>
              <a:t>()</a:t>
            </a:r>
          </a:p>
          <a:p>
            <a:pPr algn="l" rtl="0" eaLnBrk="1" hangingPunct="1"/>
            <a:r>
              <a:rPr lang="en-US" altLang="he-IL" sz="2400" dirty="0">
                <a:solidFill>
                  <a:schemeClr val="tx2"/>
                </a:solidFill>
              </a:rPr>
              <a:t>  { … }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 dirty="0"/>
              <a:t>  public void </a:t>
            </a:r>
            <a:r>
              <a:rPr lang="en-US" altLang="he-IL" sz="2400" dirty="0" err="1"/>
              <a:t>goToWork</a:t>
            </a:r>
            <a:r>
              <a:rPr lang="en-US" altLang="he-IL" sz="2400" dirty="0"/>
              <a:t>()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 dirty="0"/>
              <a:t>  {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 dirty="0"/>
              <a:t>    </a:t>
            </a:r>
            <a:r>
              <a:rPr lang="en-US" altLang="he-IL" sz="2400" dirty="0" err="1"/>
              <a:t>System.out.println</a:t>
            </a:r>
            <a:r>
              <a:rPr lang="en-US" altLang="he-IL" sz="2400" dirty="0"/>
              <a:t>(“I’m going to teach”);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 dirty="0"/>
              <a:t>  }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D8E543-384E-4E2E-9EAF-7751AF1F875C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0" y="457200"/>
            <a:ext cx="48768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public class Tester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 public static void main()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 {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   Academic a = new Academic();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   Person p = new Academic();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rgbClr val="FF0000"/>
                </a:solidFill>
              </a:rPr>
              <a:t>    </a:t>
            </a:r>
            <a:r>
              <a:rPr lang="en-US" altLang="he-IL" sz="2400" dirty="0" err="1">
                <a:solidFill>
                  <a:srgbClr val="FF0000"/>
                </a:solidFill>
              </a:rPr>
              <a:t>p.totalTeachingHours</a:t>
            </a:r>
            <a:r>
              <a:rPr lang="en-US" altLang="he-IL" sz="2400" dirty="0">
                <a:solidFill>
                  <a:srgbClr val="FF0000"/>
                </a:solidFill>
              </a:rPr>
              <a:t>();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  }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419600" y="3657600"/>
            <a:ext cx="4114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>
                <a:solidFill>
                  <a:srgbClr val="FF0000"/>
                </a:solidFill>
              </a:rPr>
              <a:t>שגיאת קומפילציה – </a:t>
            </a:r>
            <a:r>
              <a:rPr lang="en-US" altLang="he-IL" sz="2400">
                <a:solidFill>
                  <a:srgbClr val="FF0000"/>
                </a:solidFill>
              </a:rPr>
              <a:t>p</a:t>
            </a:r>
            <a:r>
              <a:rPr lang="he-IL" altLang="he-IL" sz="2400">
                <a:solidFill>
                  <a:srgbClr val="FF0000"/>
                </a:solidFill>
              </a:rPr>
              <a:t> מוגדר מסוג </a:t>
            </a:r>
            <a:r>
              <a:rPr lang="en-US" altLang="he-IL" sz="2400">
                <a:solidFill>
                  <a:srgbClr val="FF0000"/>
                </a:solidFill>
              </a:rPr>
              <a:t>Person</a:t>
            </a:r>
            <a:r>
              <a:rPr lang="he-IL" altLang="he-IL" sz="2400">
                <a:solidFill>
                  <a:srgbClr val="FF0000"/>
                </a:solidFill>
              </a:rPr>
              <a:t> ול-</a:t>
            </a:r>
            <a:r>
              <a:rPr lang="en-US" altLang="he-IL" sz="2400">
                <a:solidFill>
                  <a:srgbClr val="FF0000"/>
                </a:solidFill>
              </a:rPr>
              <a:t>Person</a:t>
            </a:r>
            <a:r>
              <a:rPr lang="he-IL" altLang="he-IL" sz="2400">
                <a:solidFill>
                  <a:srgbClr val="FF0000"/>
                </a:solidFill>
              </a:rPr>
              <a:t> אין את השיטה הזאת.</a:t>
            </a:r>
            <a:endParaRPr lang="en-US" altLang="he-IL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04F5B0-942F-4CFB-9292-F50FA766D060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0" y="381000"/>
            <a:ext cx="6324600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 dirty="0"/>
              <a:t>public class Person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 dirty="0"/>
              <a:t>{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 dirty="0">
                <a:solidFill>
                  <a:srgbClr val="FF0000"/>
                </a:solidFill>
              </a:rPr>
              <a:t>  public </a:t>
            </a:r>
            <a:r>
              <a:rPr lang="en-US" altLang="he-IL" sz="2400" dirty="0" err="1">
                <a:solidFill>
                  <a:srgbClr val="FF0000"/>
                </a:solidFill>
              </a:rPr>
              <a:t>int</a:t>
            </a:r>
            <a:r>
              <a:rPr lang="en-US" altLang="he-IL" sz="2400" dirty="0">
                <a:solidFill>
                  <a:srgbClr val="FF0000"/>
                </a:solidFill>
              </a:rPr>
              <a:t> </a:t>
            </a:r>
            <a:r>
              <a:rPr lang="en-US" altLang="he-IL" sz="2400" dirty="0" err="1">
                <a:solidFill>
                  <a:srgbClr val="FF0000"/>
                </a:solidFill>
              </a:rPr>
              <a:t>totalTeachingHours</a:t>
            </a:r>
            <a:r>
              <a:rPr lang="en-US" altLang="he-IL" sz="2400" dirty="0">
                <a:solidFill>
                  <a:srgbClr val="FF0000"/>
                </a:solidFill>
              </a:rPr>
              <a:t>() </a:t>
            </a:r>
            <a:r>
              <a:rPr lang="en-US" altLang="he-IL" sz="2400" dirty="0" smtClean="0">
                <a:solidFill>
                  <a:srgbClr val="FF0000"/>
                </a:solidFill>
              </a:rPr>
              <a:t>{ return -1; }</a:t>
            </a:r>
            <a:endParaRPr lang="en-US" altLang="he-IL" sz="2400" dirty="0">
              <a:solidFill>
                <a:srgbClr val="FF0000"/>
              </a:solidFill>
            </a:endParaRP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 dirty="0"/>
              <a:t>}</a:t>
            </a:r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0" y="2133600"/>
            <a:ext cx="6096000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public class Academic extends Person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/>
            <a:r>
              <a:rPr lang="en-US" altLang="he-IL" sz="2400"/>
              <a:t>  public int totalTeachingHours()</a:t>
            </a:r>
          </a:p>
          <a:p>
            <a:pPr algn="l" rtl="0" eaLnBrk="1" hangingPunct="1"/>
            <a:r>
              <a:rPr lang="en-US" altLang="he-IL" sz="2400"/>
              <a:t>  { … }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  public void goToWork()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  {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    System.out.println(“I’m going to teach”);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  }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05400" y="228600"/>
            <a:ext cx="3886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פתרון גרוע לבעיה: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www.shaytavor.com   shaytavor@gmail.com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5EB53B-62DC-4ED0-A84B-232B963F48EB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0" y="381000"/>
            <a:ext cx="6096000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public class Person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>
                <a:solidFill>
                  <a:srgbClr val="FF0000"/>
                </a:solidFill>
              </a:rPr>
              <a:t>  public abstract int totalTeachingHours();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}</a:t>
            </a: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0" y="2133600"/>
            <a:ext cx="6096000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public class Academic extends Person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{</a:t>
            </a:r>
          </a:p>
          <a:p>
            <a:pPr algn="l" rtl="0" eaLnBrk="1" hangingPunct="1"/>
            <a:r>
              <a:rPr lang="en-US" altLang="he-IL" sz="2400"/>
              <a:t>  public int totalTeachingHours()</a:t>
            </a:r>
          </a:p>
          <a:p>
            <a:pPr algn="l" rtl="0" eaLnBrk="1" hangingPunct="1"/>
            <a:r>
              <a:rPr lang="en-US" altLang="he-IL" sz="2400"/>
              <a:t>  { … }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  public void goToWork()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  {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    System.out.println(“I’m going to teach”);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  }</a:t>
            </a:r>
          </a:p>
          <a:p>
            <a:pPr algn="l" rt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he-IL" sz="240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5400" y="228600"/>
            <a:ext cx="3886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פתרון יותר גרוע לבעיה: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210</TotalTime>
  <Words>2020</Words>
  <Application>Microsoft Office PowerPoint</Application>
  <PresentationFormat>‫הצגה על המסך (4:3)</PresentationFormat>
  <Paragraphs>753</Paragraphs>
  <Slides>44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44</vt:i4>
      </vt:variant>
    </vt:vector>
  </HeadingPairs>
  <TitlesOfParts>
    <vt:vector size="48" baseType="lpstr">
      <vt:lpstr>Arial</vt:lpstr>
      <vt:lpstr>Calibri</vt:lpstr>
      <vt:lpstr>Times New Roman</vt:lpstr>
      <vt:lpstr>template</vt:lpstr>
      <vt:lpstr>פולימורפיזם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tavor</dc:creator>
  <cp:lastModifiedBy>shay tavor</cp:lastModifiedBy>
  <cp:revision>62</cp:revision>
  <cp:lastPrinted>1601-01-01T00:00:00Z</cp:lastPrinted>
  <dcterms:created xsi:type="dcterms:W3CDTF">1601-01-01T00:00:00Z</dcterms:created>
  <dcterms:modified xsi:type="dcterms:W3CDTF">2016-02-18T12:23:30Z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