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6"/>
  </p:notesMasterIdLst>
  <p:sldIdLst>
    <p:sldId id="256" r:id="rId2"/>
    <p:sldId id="257" r:id="rId3"/>
    <p:sldId id="258" r:id="rId4"/>
    <p:sldId id="291" r:id="rId5"/>
    <p:sldId id="292" r:id="rId6"/>
    <p:sldId id="294" r:id="rId7"/>
    <p:sldId id="295" r:id="rId8"/>
    <p:sldId id="259" r:id="rId9"/>
    <p:sldId id="293" r:id="rId10"/>
    <p:sldId id="260" r:id="rId11"/>
    <p:sldId id="261" r:id="rId12"/>
    <p:sldId id="262" r:id="rId13"/>
    <p:sldId id="263" r:id="rId14"/>
    <p:sldId id="264" r:id="rId15"/>
    <p:sldId id="296" r:id="rId16"/>
    <p:sldId id="265" r:id="rId17"/>
    <p:sldId id="266" r:id="rId18"/>
    <p:sldId id="267" r:id="rId19"/>
    <p:sldId id="268" r:id="rId20"/>
    <p:sldId id="269" r:id="rId21"/>
    <p:sldId id="270" r:id="rId22"/>
    <p:sldId id="29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97" r:id="rId37"/>
    <p:sldId id="284" r:id="rId38"/>
    <p:sldId id="285" r:id="rId39"/>
    <p:sldId id="298" r:id="rId40"/>
    <p:sldId id="287" r:id="rId41"/>
    <p:sldId id="288" r:id="rId42"/>
    <p:sldId id="289" r:id="rId43"/>
    <p:sldId id="299" r:id="rId44"/>
    <p:sldId id="300" r:id="rId45"/>
  </p:sldIdLst>
  <p:sldSz cx="9144000" cy="6858000" type="screen4x3"/>
  <p:notesSz cx="6858000" cy="9144000"/>
  <p:custDataLst>
    <p:tags r:id="rId47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355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6DF05EE7-BEE3-482C-A398-4DC2AA43988E}" type="datetimeFigureOut">
              <a:rPr lang="he-IL"/>
              <a:pPr>
                <a:defRPr/>
              </a:pPr>
              <a:t>ג'/אדר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9A13DDE3-2BA9-48F9-8DED-C20D4FD0D6A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EF54-C763-41CB-B87E-F8D020046CC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772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EEB52-E84C-4BD6-A78B-E0383CDBE2C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72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780F-3751-4122-B053-336482AC3C9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197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10E52-E7D1-47EC-B66F-06934D448F6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74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6160E-CAA1-48D4-9E89-8FFA4FCB481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05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5104-11B1-4D4D-B304-E09E0FA858A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67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DBB60-76FC-465A-BCB1-CF442B266DE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067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5679F-8195-4257-9999-F947A33D9AE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0224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DE844-4482-454F-8951-CD96C600997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95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104C8-854E-4BF3-9409-0B6F75F22BC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8106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18DD5-0E4A-46EB-A81C-73D3871C3B5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720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1DF39A5-294A-4E18-B7A8-DBCFBDC9109D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ירושה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www.shaytavor.com </a:t>
            </a:r>
          </a:p>
          <a:p>
            <a:pPr>
              <a:defRPr/>
            </a:pPr>
            <a:r>
              <a:rPr lang="en-US" dirty="0" smtClean="0"/>
              <a:t>shay.tavor@gmail.com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FDD69F-CC76-4C81-9BEE-19CEB9822A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9D1FA6-3797-4C73-BE81-19DE3CED198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1" name="AutoShape 19"/>
          <p:cNvSpPr>
            <a:spLocks/>
          </p:cNvSpPr>
          <p:nvPr/>
        </p:nvSpPr>
        <p:spPr bwMode="auto">
          <a:xfrm>
            <a:off x="6096000" y="762000"/>
            <a:ext cx="3048000" cy="876300"/>
          </a:xfrm>
          <a:prstGeom prst="callout1">
            <a:avLst>
              <a:gd name="adj1" fmla="val 13042"/>
              <a:gd name="adj2" fmla="val -2500"/>
              <a:gd name="adj3" fmla="val 102537"/>
              <a:gd name="adj4" fmla="val -14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dirty="0">
                <a:solidFill>
                  <a:schemeClr val="tx2"/>
                </a:solidFill>
              </a:rPr>
              <a:t>Super class, base class</a:t>
            </a:r>
            <a:r>
              <a:rPr lang="he-IL" altLang="he-IL" sz="2000" dirty="0">
                <a:solidFill>
                  <a:schemeClr val="tx2"/>
                </a:solidFill>
              </a:rPr>
              <a:t> מחלקת אב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8212" name="AutoShape 20"/>
          <p:cNvSpPr>
            <a:spLocks/>
          </p:cNvSpPr>
          <p:nvPr/>
        </p:nvSpPr>
        <p:spPr bwMode="auto">
          <a:xfrm>
            <a:off x="1447800" y="1219200"/>
            <a:ext cx="1752600" cy="609600"/>
          </a:xfrm>
          <a:prstGeom prst="callout1">
            <a:avLst>
              <a:gd name="adj1" fmla="val 18750"/>
              <a:gd name="adj2" fmla="val -8333"/>
              <a:gd name="adj3" fmla="val 232551"/>
              <a:gd name="adj4" fmla="val -440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dirty="0">
                <a:solidFill>
                  <a:schemeClr val="tx2"/>
                </a:solidFill>
              </a:rPr>
              <a:t>Sub </a:t>
            </a:r>
            <a:r>
              <a:rPr lang="en-US" altLang="he-IL" sz="2000" dirty="0" smtClean="0">
                <a:solidFill>
                  <a:schemeClr val="tx2"/>
                </a:solidFill>
              </a:rPr>
              <a:t>class, derived class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  <p:bldP spid="82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he-IL" altLang="he-IL" smtClean="0"/>
              <a:t>נניח שהיינו רוצים להוסיף מחלקה שמייצגת מרכז קורס.</a:t>
            </a:r>
          </a:p>
          <a:p>
            <a:r>
              <a:rPr lang="he-IL" altLang="he-IL" smtClean="0"/>
              <a:t>מצד אחד, מרכז קורס הוא איש אקדמיה, לכן המשפט </a:t>
            </a:r>
            <a:r>
              <a:rPr lang="en-US" altLang="he-IL" smtClean="0"/>
              <a:t>Coordinator is-a Academic</a:t>
            </a:r>
            <a:r>
              <a:rPr lang="he-IL" altLang="he-IL" smtClean="0"/>
              <a:t> הוא נכון.</a:t>
            </a:r>
          </a:p>
          <a:p>
            <a:r>
              <a:rPr lang="he-IL" altLang="he-IL" smtClean="0"/>
              <a:t>מצד שני, מרכז קורס הוא גם איש אדמיניסטרטיבי, לכן המשפט </a:t>
            </a:r>
            <a:r>
              <a:rPr lang="en-US" altLang="he-IL" smtClean="0"/>
              <a:t>Coordinator is-a Administrative</a:t>
            </a:r>
            <a:r>
              <a:rPr lang="he-IL" altLang="he-IL" smtClean="0"/>
              <a:t> הוא גם נכון.</a:t>
            </a:r>
            <a:endParaRPr lang="en-US" altLang="he-IL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284348-2776-4C39-9A6F-2D8D23526D0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5" name="מציין מיקום של מספר שקופית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4CE6EE-C739-41FC-AF85-33446816FF4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362200" y="4876800"/>
            <a:ext cx="1981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>
                <a:solidFill>
                  <a:srgbClr val="FF0000"/>
                </a:solidFill>
              </a:rPr>
              <a:t>Coordinator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3352800" y="3124200"/>
            <a:ext cx="6096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2362200" y="3124200"/>
            <a:ext cx="9144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495800" y="48006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ירושה מרובה – מצב לא חוקי בג'אווה</a:t>
            </a:r>
            <a:endParaRPr lang="en-US" altLang="he-IL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he-IL" altLang="he-IL" dirty="0" smtClean="0"/>
              <a:t>מה משותף לכל האנשים, הסטודנטים, השולחנות, והמלבנים?</a:t>
            </a:r>
          </a:p>
          <a:p>
            <a:r>
              <a:rPr lang="he-IL" altLang="he-IL" dirty="0" smtClean="0"/>
              <a:t>כולם אובייקטים.</a:t>
            </a:r>
          </a:p>
          <a:p>
            <a:r>
              <a:rPr lang="he-IL" altLang="he-IL" dirty="0" smtClean="0"/>
              <a:t>המשפט הבא נכון תמיד – 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Something is-a Object</a:t>
            </a:r>
            <a:endParaRPr lang="he-IL" altLang="he-IL" dirty="0" smtClean="0"/>
          </a:p>
          <a:p>
            <a:r>
              <a:rPr lang="he-IL" altLang="he-IL" dirty="0" smtClean="0"/>
              <a:t>בג'אווה קיימת המחלקה </a:t>
            </a:r>
            <a:r>
              <a:rPr lang="en-US" altLang="he-IL" dirty="0" smtClean="0"/>
              <a:t>Object</a:t>
            </a:r>
            <a:r>
              <a:rPr lang="he-IL" altLang="he-IL" dirty="0" smtClean="0"/>
              <a:t> שהיא "האב הקדמון" של כל המחלקות בג'אווה.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D2BC7-A71C-4D90-9DCF-9971E832D22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CBAC1D-9DB9-4918-8644-AFA0CA2784F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4" name="Line 18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5" name="Text Box 19"/>
          <p:cNvSpPr txBox="1">
            <a:spLocks noChangeArrowheads="1"/>
          </p:cNvSpPr>
          <p:nvPr/>
        </p:nvSpPr>
        <p:spPr bwMode="auto">
          <a:xfrm>
            <a:off x="3657600" y="381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Object</a:t>
            </a:r>
          </a:p>
        </p:txBody>
      </p:sp>
      <p:sp>
        <p:nvSpPr>
          <p:cNvPr id="21526" name="Line 20"/>
          <p:cNvSpPr>
            <a:spLocks noChangeShapeType="1"/>
          </p:cNvSpPr>
          <p:nvPr/>
        </p:nvSpPr>
        <p:spPr bwMode="auto">
          <a:xfrm flipV="1">
            <a:off x="45720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Object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אילו תכונות יש במחלקה </a:t>
            </a:r>
            <a:r>
              <a:rPr lang="en-US" dirty="0" smtClean="0"/>
              <a:t>Object</a:t>
            </a:r>
            <a:r>
              <a:rPr lang="he-IL" dirty="0" smtClean="0"/>
              <a:t>?</a:t>
            </a:r>
          </a:p>
          <a:p>
            <a:pPr lvl="1"/>
            <a:r>
              <a:rPr lang="he-IL" dirty="0" smtClean="0"/>
              <a:t>לכל האובייקטים יש כתובת, לכן תכונת הכתובת נמצאת במחלקה.</a:t>
            </a:r>
          </a:p>
          <a:p>
            <a:r>
              <a:rPr lang="he-IL" dirty="0" smtClean="0"/>
              <a:t>אילו שיטות יש במחלקה </a:t>
            </a:r>
            <a:r>
              <a:rPr lang="en-US" dirty="0" smtClean="0"/>
              <a:t>Object</a:t>
            </a:r>
            <a:r>
              <a:rPr lang="he-IL" dirty="0" smtClean="0"/>
              <a:t>?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he-IL" dirty="0" smtClean="0"/>
          </a:p>
          <a:p>
            <a:pPr lvl="1"/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smtClean="0"/>
              <a:t>()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249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mtClean="0"/>
              <a:t>public class Person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  <a:p>
            <a:pPr algn="l" rtl="0">
              <a:buFontTx/>
              <a:buNone/>
            </a:pPr>
            <a:endParaRPr lang="en-US" altLang="he-IL" smtClean="0"/>
          </a:p>
          <a:p>
            <a:pPr algn="l" rtl="0">
              <a:buFontTx/>
              <a:buNone/>
            </a:pPr>
            <a:r>
              <a:rPr lang="en-US" altLang="he-IL" smtClean="0"/>
              <a:t>public class Academic extends Person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896B40-B217-44F5-9CF9-71EA34304AB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מחבר ישר 2"/>
          <p:cNvCxnSpPr/>
          <p:nvPr/>
        </p:nvCxnSpPr>
        <p:spPr>
          <a:xfrm>
            <a:off x="4191000" y="38862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public class Person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he-IL" smtClean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public class Academic extends Person,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						Human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603DD-8E93-4327-8B3B-2CCECF586CF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724400" y="4191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</a:t>
            </a:r>
            <a:endParaRPr lang="en-US" altLang="he-IL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 smtClean="0"/>
              <a:t>public class Person </a:t>
            </a:r>
            <a:r>
              <a:rPr lang="en-US" altLang="he-IL" dirty="0" smtClean="0">
                <a:solidFill>
                  <a:schemeClr val="tx2"/>
                </a:solidFill>
              </a:rPr>
              <a:t>extends Object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…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>
              <a:buFontTx/>
              <a:buNone/>
            </a:pPr>
            <a:endParaRPr lang="en-US" altLang="he-IL" dirty="0" smtClean="0"/>
          </a:p>
          <a:p>
            <a:pPr algn="l" rtl="0">
              <a:buFontTx/>
              <a:buNone/>
            </a:pPr>
            <a:r>
              <a:rPr lang="en-US" altLang="he-IL" dirty="0" smtClean="0"/>
              <a:t>public class Academic extends Person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…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E93CAC-827D-4CCC-8BF1-D529079906D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429000" y="1066800"/>
            <a:ext cx="396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חוקי אבל מיותר – אם לא </a:t>
            </a:r>
            <a:r>
              <a:rPr lang="he-IL" altLang="he-IL" sz="2400" dirty="0" err="1">
                <a:solidFill>
                  <a:schemeClr val="tx2"/>
                </a:solidFill>
              </a:rPr>
              <a:t>מצויין</a:t>
            </a:r>
            <a:r>
              <a:rPr lang="he-IL" altLang="he-IL" sz="2400" dirty="0">
                <a:solidFill>
                  <a:schemeClr val="tx2"/>
                </a:solidFill>
              </a:rPr>
              <a:t> אחרת, המחלקה יורשת באופן </a:t>
            </a:r>
            <a:r>
              <a:rPr lang="he-IL" altLang="he-IL" sz="2400" dirty="0" err="1">
                <a:solidFill>
                  <a:schemeClr val="tx2"/>
                </a:solidFill>
              </a:rPr>
              <a:t>דיפולטיבי</a:t>
            </a:r>
            <a:r>
              <a:rPr lang="he-IL" altLang="he-IL" sz="2400" dirty="0">
                <a:solidFill>
                  <a:schemeClr val="tx2"/>
                </a:solidFill>
              </a:rPr>
              <a:t> מהמחלקה </a:t>
            </a:r>
            <a:r>
              <a:rPr lang="en-US" altLang="he-IL" sz="2400" dirty="0">
                <a:solidFill>
                  <a:schemeClr val="tx2"/>
                </a:solidFill>
              </a:rPr>
              <a:t>Object</a:t>
            </a:r>
            <a:r>
              <a:rPr lang="he-IL" altLang="he-IL" sz="2400" dirty="0">
                <a:solidFill>
                  <a:schemeClr val="tx2"/>
                </a:solidFill>
              </a:rPr>
              <a:t>.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mtClean="0"/>
              <a:t>public class Person </a:t>
            </a:r>
            <a:r>
              <a:rPr lang="en-US" altLang="he-IL" smtClean="0">
                <a:solidFill>
                  <a:srgbClr val="FF0000"/>
                </a:solidFill>
              </a:rPr>
              <a:t>extends Academic</a:t>
            </a:r>
            <a:endParaRPr lang="en-US" altLang="he-IL" smtClean="0"/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  <a:p>
            <a:pPr algn="l" rtl="0">
              <a:buFontTx/>
              <a:buNone/>
            </a:pPr>
            <a:endParaRPr lang="en-US" altLang="he-IL" smtClean="0"/>
          </a:p>
          <a:p>
            <a:pPr algn="l" rtl="0">
              <a:buFontTx/>
              <a:buNone/>
            </a:pPr>
            <a:r>
              <a:rPr lang="en-US" altLang="he-IL" smtClean="0"/>
              <a:t>public class Academic </a:t>
            </a:r>
            <a:r>
              <a:rPr lang="en-US" altLang="he-IL" smtClean="0">
                <a:solidFill>
                  <a:srgbClr val="FF0000"/>
                </a:solidFill>
              </a:rPr>
              <a:t>extends Person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…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602687-4BE8-4CFB-B75B-0149A3F5D2E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429000" y="1066800"/>
            <a:ext cx="396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לא ברור מה היררכית הירושה, ומי הבן הישיר של </a:t>
            </a:r>
            <a:r>
              <a:rPr lang="en-US" altLang="he-IL" sz="2400">
                <a:solidFill>
                  <a:srgbClr val="FF0000"/>
                </a:solidFill>
              </a:rPr>
              <a:t>Object</a:t>
            </a:r>
            <a:r>
              <a:rPr lang="he-IL" altLang="he-IL" sz="2400">
                <a:solidFill>
                  <a:srgbClr val="FF0000"/>
                </a:solidFill>
              </a:rPr>
              <a:t>.</a:t>
            </a:r>
            <a:endParaRPr lang="en-US" altLang="he-IL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ירושה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ירושה (</a:t>
            </a:r>
            <a:r>
              <a:rPr lang="en-US" altLang="he-IL" dirty="0" smtClean="0"/>
              <a:t>Inheritance</a:t>
            </a:r>
            <a:r>
              <a:rPr lang="he-IL" altLang="he-IL" dirty="0" smtClean="0"/>
              <a:t>) היא תכונה בתכנות מונחה עצמים שמאפשרת להגדיר מחלקות חדשות על בסיס מחלקות קיימות.</a:t>
            </a:r>
          </a:p>
          <a:p>
            <a:r>
              <a:rPr lang="he-IL" altLang="he-IL" dirty="0" smtClean="0"/>
              <a:t>מחלקת </a:t>
            </a:r>
            <a:r>
              <a:rPr lang="en-US" altLang="he-IL" dirty="0" smtClean="0"/>
              <a:t>Person</a:t>
            </a:r>
            <a:r>
              <a:rPr lang="he-IL" altLang="he-IL" dirty="0" smtClean="0"/>
              <a:t> – מייצגת בן אדם.</a:t>
            </a:r>
          </a:p>
          <a:p>
            <a:pPr lvl="1"/>
            <a:r>
              <a:rPr lang="en-US" altLang="he-IL" dirty="0" smtClean="0"/>
              <a:t>name, id</a:t>
            </a:r>
            <a:endParaRPr lang="he-IL" altLang="he-IL" dirty="0" smtClean="0"/>
          </a:p>
          <a:p>
            <a:r>
              <a:rPr lang="he-IL" altLang="he-IL" dirty="0" smtClean="0"/>
              <a:t>מחלקת </a:t>
            </a:r>
            <a:r>
              <a:rPr lang="en-US" altLang="he-IL" dirty="0" smtClean="0"/>
              <a:t>Academic</a:t>
            </a:r>
            <a:r>
              <a:rPr lang="he-IL" altLang="he-IL" dirty="0" smtClean="0"/>
              <a:t> – מייצגת סגל אקדמי.</a:t>
            </a:r>
          </a:p>
          <a:p>
            <a:pPr lvl="1"/>
            <a:r>
              <a:rPr lang="en-US" altLang="he-IL" dirty="0" smtClean="0"/>
              <a:t>name, id</a:t>
            </a:r>
          </a:p>
          <a:p>
            <a:pPr lvl="1"/>
            <a:r>
              <a:rPr lang="en-US" altLang="he-IL" dirty="0" smtClean="0"/>
              <a:t>,</a:t>
            </a:r>
            <a:r>
              <a:rPr lang="en-US" altLang="he-IL" dirty="0" err="1" smtClean="0"/>
              <a:t>teachingHours</a:t>
            </a:r>
            <a:r>
              <a:rPr lang="he-IL" altLang="he-IL" dirty="0" smtClean="0"/>
              <a:t> </a:t>
            </a:r>
            <a:r>
              <a:rPr lang="en-US" altLang="he-IL" dirty="0" smtClean="0"/>
              <a:t>department, </a:t>
            </a:r>
            <a:r>
              <a:rPr lang="en-US" altLang="he-IL" dirty="0" err="1" smtClean="0"/>
              <a:t>academicDegree</a:t>
            </a:r>
            <a:endParaRPr lang="he-IL" altLang="he-IL" dirty="0" smtClean="0"/>
          </a:p>
          <a:p>
            <a:pPr lvl="1"/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11F454-5DFE-4A02-A043-DD53B107FEF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7B0AFA-D200-4969-BDEC-8A995D6D699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429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private String name;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800" y="2743200"/>
            <a:ext cx="57150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  public void </a:t>
            </a:r>
            <a:r>
              <a:rPr lang="en-US" altLang="he-IL" sz="2400" dirty="0" err="1" smtClean="0"/>
              <a:t>printName</a:t>
            </a:r>
            <a:r>
              <a:rPr lang="en-US" altLang="he-IL" sz="2400" dirty="0" smtClean="0"/>
              <a:t>()</a:t>
            </a:r>
            <a:endParaRPr lang="en-US" altLang="he-IL" sz="24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	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(name);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10200" y="3581400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האם במחלקה </a:t>
            </a:r>
            <a:r>
              <a:rPr lang="en-US" altLang="he-IL" sz="2400" dirty="0" err="1">
                <a:solidFill>
                  <a:schemeClr val="tx2"/>
                </a:solidFill>
              </a:rPr>
              <a:t>Acdemic</a:t>
            </a:r>
            <a:r>
              <a:rPr lang="he-IL" altLang="he-IL" sz="2400" dirty="0">
                <a:solidFill>
                  <a:schemeClr val="tx2"/>
                </a:solidFill>
              </a:rPr>
              <a:t> ניתן לגשת לתכונה </a:t>
            </a:r>
            <a:r>
              <a:rPr lang="en-US" altLang="he-IL" sz="2400" dirty="0">
                <a:solidFill>
                  <a:schemeClr val="tx2"/>
                </a:solidFill>
              </a:rPr>
              <a:t>name</a:t>
            </a:r>
            <a:r>
              <a:rPr lang="he-IL" altLang="he-IL" sz="2400" dirty="0">
                <a:solidFill>
                  <a:schemeClr val="tx2"/>
                </a:solidFill>
              </a:rPr>
              <a:t>?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867400" y="838200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האם במחלקה </a:t>
            </a:r>
            <a:r>
              <a:rPr lang="en-US" altLang="he-IL" sz="2400" dirty="0">
                <a:solidFill>
                  <a:schemeClr val="tx2"/>
                </a:solidFill>
              </a:rPr>
              <a:t>Person</a:t>
            </a:r>
            <a:r>
              <a:rPr lang="he-IL" altLang="he-IL" sz="2400" dirty="0">
                <a:solidFill>
                  <a:schemeClr val="tx2"/>
                </a:solidFill>
              </a:rPr>
              <a:t> ניתן לגשת לתכונה </a:t>
            </a:r>
            <a:r>
              <a:rPr lang="en-US" altLang="he-IL" sz="2400" dirty="0">
                <a:solidFill>
                  <a:schemeClr val="tx2"/>
                </a:solidFill>
              </a:rPr>
              <a:t>salary</a:t>
            </a:r>
            <a:r>
              <a:rPr lang="he-IL" altLang="he-IL" sz="2400" dirty="0">
                <a:solidFill>
                  <a:schemeClr val="tx2"/>
                </a:solidFill>
              </a:rPr>
              <a:t>?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180" y="4529782"/>
            <a:ext cx="3657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rgbClr val="FF0000"/>
                </a:solidFill>
              </a:rPr>
              <a:t>שגיאת קומפילציה – התכונה </a:t>
            </a:r>
            <a:r>
              <a:rPr lang="en-US" sz="2400" dirty="0" smtClean="0">
                <a:solidFill>
                  <a:srgbClr val="FF0000"/>
                </a:solidFill>
              </a:rPr>
              <a:t>name</a:t>
            </a:r>
            <a:r>
              <a:rPr lang="he-IL" sz="2400" dirty="0" smtClean="0">
                <a:solidFill>
                  <a:srgbClr val="FF0000"/>
                </a:solidFill>
              </a:rPr>
              <a:t> היא פרטית ולכן מוכרת רק במחלקה </a:t>
            </a:r>
            <a:r>
              <a:rPr lang="en-US" sz="2400" dirty="0" smtClean="0">
                <a:solidFill>
                  <a:srgbClr val="FF0000"/>
                </a:solidFill>
              </a:rPr>
              <a:t>Person</a:t>
            </a:r>
            <a:endParaRPr lang="he-IL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4" grpId="1"/>
      <p:bldP spid="17415" grpId="0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642961-10E3-43F4-998F-7D9497DBA89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3733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400" b="1" dirty="0">
                <a:solidFill>
                  <a:schemeClr val="tx2"/>
                </a:solidFill>
              </a:rPr>
              <a:t>protected</a:t>
            </a:r>
            <a:r>
              <a:rPr lang="en-US" altLang="he-IL" sz="2400" dirty="0"/>
              <a:t> String name;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04800" y="2971800"/>
            <a:ext cx="5715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private double salary</a:t>
            </a:r>
            <a:r>
              <a:rPr lang="en-US" altLang="he-IL" sz="2400" dirty="0" smtClean="0"/>
              <a:t>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</a:t>
            </a:r>
            <a:r>
              <a:rPr lang="en-US" altLang="he-IL" sz="2400" dirty="0" smtClean="0"/>
              <a:t> public void </a:t>
            </a:r>
            <a:r>
              <a:rPr lang="en-US" altLang="he-IL" sz="2400" dirty="0" err="1" smtClean="0"/>
              <a:t>printName</a:t>
            </a:r>
            <a:r>
              <a:rPr lang="en-US" altLang="he-IL" sz="2400" dirty="0" smtClean="0"/>
              <a:t>()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	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(name);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</a:t>
            </a:r>
            <a:r>
              <a:rPr lang="en-US" altLang="he-IL" sz="2400" dirty="0" smtClean="0"/>
              <a:t> }</a:t>
            </a:r>
            <a:endParaRPr lang="en-US" altLang="he-IL" sz="24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495800" y="1066800"/>
            <a:ext cx="434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תכונה שמוגדרת כ-</a:t>
            </a:r>
            <a:r>
              <a:rPr lang="en-US" altLang="he-IL" sz="2400" dirty="0">
                <a:solidFill>
                  <a:schemeClr val="tx2"/>
                </a:solidFill>
              </a:rPr>
              <a:t>protected</a:t>
            </a:r>
            <a:r>
              <a:rPr lang="he-IL" altLang="he-IL" sz="2400" dirty="0">
                <a:solidFill>
                  <a:schemeClr val="tx2"/>
                </a:solidFill>
              </a:rPr>
              <a:t> מוכרת למחלקה בה היא מוגדרת וכן לכל המחלקות היורשות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5190014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חוקי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3" name="חץ שמאלה 2"/>
          <p:cNvSpPr/>
          <p:nvPr/>
        </p:nvSpPr>
        <p:spPr>
          <a:xfrm>
            <a:off x="4876800" y="5338465"/>
            <a:ext cx="1143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78BF31-7F6E-46A7-9694-E16AD870F6C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0" y="141744"/>
            <a:ext cx="373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</a:t>
            </a:r>
            <a:r>
              <a:rPr lang="en-US" altLang="he-IL" sz="2400" dirty="0" smtClean="0"/>
              <a:t>Person {</a:t>
            </a:r>
            <a:endParaRPr lang="en-US" altLang="he-IL" sz="24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protected String name;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public String </a:t>
            </a:r>
            <a:r>
              <a:rPr lang="en-US" altLang="he-IL" sz="2400" dirty="0" err="1"/>
              <a:t>getName</a:t>
            </a:r>
            <a:r>
              <a:rPr lang="en-US" altLang="he-IL" sz="2400" dirty="0"/>
              <a:t>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{ return name;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0" y="3048000"/>
            <a:ext cx="5715000" cy="345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public static void main()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	Academic a = new Academic();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	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</a:t>
            </a:r>
            <a:r>
              <a:rPr lang="en-US" altLang="he-IL" sz="2400" dirty="0" err="1">
                <a:solidFill>
                  <a:schemeClr val="tx2"/>
                </a:solidFill>
              </a:rPr>
              <a:t>a.getName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  <a:r>
              <a:rPr lang="en-US" altLang="he-IL" sz="2400" dirty="0"/>
              <a:t>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0" y="70377"/>
            <a:ext cx="5562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</a:t>
            </a:r>
            <a:r>
              <a:rPr lang="en-US" altLang="he-IL" sz="2400" dirty="0" smtClean="0"/>
              <a:t>Academic extends Person 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 smtClean="0"/>
              <a:t>{</a:t>
            </a:r>
            <a:endParaRPr lang="en-US" altLang="he-IL" sz="24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}</a:t>
            </a:r>
            <a:endParaRPr lang="en-US" altLang="he-IL" sz="2400" dirty="0"/>
          </a:p>
        </p:txBody>
      </p:sp>
      <p:cxnSp>
        <p:nvCxnSpPr>
          <p:cNvPr id="3" name="מחבר ישר 2"/>
          <p:cNvCxnSpPr/>
          <p:nvPr/>
        </p:nvCxnSpPr>
        <p:spPr>
          <a:xfrm>
            <a:off x="3581400" y="228600"/>
            <a:ext cx="0" cy="26299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 flipV="1">
            <a:off x="76200" y="2819400"/>
            <a:ext cx="8763000" cy="391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C08040-E47B-4B73-A754-2A60DCB7CD5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public Person()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name = “”;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000" dirty="0" err="1"/>
              <a:t>System.out.print</a:t>
            </a:r>
            <a:r>
              <a:rPr lang="en-US" altLang="he-IL" sz="2000" dirty="0"/>
              <a:t>(“In Person”);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733800" y="2667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public Academic()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salary = 0.0;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(“In Academic”);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76400" y="3657600"/>
            <a:ext cx="55626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Tester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public static void main()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	Academic a = new Academic();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66211-30FE-46A9-A5A8-16A3FD31A8F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“”;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</a:t>
            </a:r>
            <a:r>
              <a:rPr lang="en-US" altLang="he-IL" sz="2000"/>
              <a:t>System.out.print(“In Person”);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733800" y="2667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Academic()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salary = 0.0;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System.out.println(“In Academic”);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5562600" cy="251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Tester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public static void main()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	Academic a = </a:t>
            </a:r>
            <a:r>
              <a:rPr lang="en-US" altLang="he-IL" sz="2400" b="1" dirty="0">
                <a:solidFill>
                  <a:schemeClr val="tx2"/>
                </a:solidFill>
              </a:rPr>
              <a:t>new Academic();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6705600" y="1092200"/>
            <a:ext cx="2311400" cy="4267200"/>
          </a:xfrm>
          <a:custGeom>
            <a:avLst/>
            <a:gdLst>
              <a:gd name="T0" fmla="*/ 457200 w 1456"/>
              <a:gd name="T1" fmla="*/ 4013200 h 2688"/>
              <a:gd name="T2" fmla="*/ 685800 w 1456"/>
              <a:gd name="T3" fmla="*/ 3937000 h 2688"/>
              <a:gd name="T4" fmla="*/ 2133600 w 1456"/>
              <a:gd name="T5" fmla="*/ 2032000 h 2688"/>
              <a:gd name="T6" fmla="*/ 1752600 w 1456"/>
              <a:gd name="T7" fmla="*/ 279400 h 2688"/>
              <a:gd name="T8" fmla="*/ 0 w 1456"/>
              <a:gd name="T9" fmla="*/ 355600 h 2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"/>
              <a:gd name="T16" fmla="*/ 0 h 2688"/>
              <a:gd name="T17" fmla="*/ 1456 w 1456"/>
              <a:gd name="T18" fmla="*/ 2688 h 2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" h="2688">
                <a:moveTo>
                  <a:pt x="288" y="2528"/>
                </a:moveTo>
                <a:cubicBezTo>
                  <a:pt x="272" y="2608"/>
                  <a:pt x="256" y="2688"/>
                  <a:pt x="432" y="2480"/>
                </a:cubicBezTo>
                <a:cubicBezTo>
                  <a:pt x="608" y="2272"/>
                  <a:pt x="1232" y="1664"/>
                  <a:pt x="1344" y="1280"/>
                </a:cubicBezTo>
                <a:cubicBezTo>
                  <a:pt x="1456" y="896"/>
                  <a:pt x="1328" y="352"/>
                  <a:pt x="1104" y="176"/>
                </a:cubicBezTo>
                <a:cubicBezTo>
                  <a:pt x="880" y="0"/>
                  <a:pt x="440" y="112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438400" y="144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4384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590800" y="16764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191000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029200" y="2667000"/>
            <a:ext cx="30480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הפלט: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In Person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In Academic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 smtClean="0"/>
              <a:t>חוק – הבנאי של הבן </a:t>
            </a:r>
            <a:r>
              <a:rPr lang="he-IL" altLang="he-IL" b="1" smtClean="0"/>
              <a:t>חייב</a:t>
            </a:r>
            <a:r>
              <a:rPr lang="he-IL" altLang="he-IL" smtClean="0"/>
              <a:t> לפנות קודם לבנאי של האב. רק אחרי שהבנאי של האב יתבצע, יתבצע גם הבנאי של הבן.</a:t>
            </a:r>
          </a:p>
          <a:p>
            <a:r>
              <a:rPr lang="he-IL" altLang="he-IL" smtClean="0"/>
              <a:t>אם לא מצויין אחרת, הבנאי של הבן יפנה לבנאי </a:t>
            </a:r>
            <a:r>
              <a:rPr lang="he-IL" altLang="he-IL" b="1" smtClean="0"/>
              <a:t>הריק</a:t>
            </a:r>
            <a:r>
              <a:rPr lang="he-IL" altLang="he-IL" smtClean="0"/>
              <a:t> של האב.</a:t>
            </a:r>
            <a:endParaRPr lang="en-US" altLang="he-IL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E03321-BB4F-4BC9-94C5-150AB2DA09B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39B277-69C7-40C4-9233-E60FA120A7D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“”;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</a:t>
            </a:r>
            <a:r>
              <a:rPr lang="en-US" altLang="he-IL" sz="2000"/>
              <a:t>System.out.print(“In Person”);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733800" y="2667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Academic()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salary = 0.0;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System.out.println(“In Academic”);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3657600"/>
            <a:ext cx="5562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Lecturer extends Academic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public Lecturer()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96000" y="4479131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Lecturer l = new Lecturer()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2667000" y="44958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A1350F-AFF6-4743-8FCE-1565E63A90A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Academic()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salary = 0.0;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System.out.println(“In Academic”);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3352800" y="3352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" y="3352800"/>
            <a:ext cx="2819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הבנאי של </a:t>
            </a:r>
            <a:r>
              <a:rPr lang="en-US" altLang="he-IL" sz="2400">
                <a:solidFill>
                  <a:srgbClr val="FF0000"/>
                </a:solidFill>
              </a:rPr>
              <a:t>Academic</a:t>
            </a:r>
            <a:r>
              <a:rPr lang="he-IL" altLang="he-IL" sz="2400">
                <a:solidFill>
                  <a:srgbClr val="FF0000"/>
                </a:solidFill>
              </a:rPr>
              <a:t> מחפש את הבנאי הריק של </a:t>
            </a:r>
            <a:r>
              <a:rPr lang="en-US" altLang="he-IL" sz="2400">
                <a:solidFill>
                  <a:srgbClr val="FF0000"/>
                </a:solidFill>
              </a:rPr>
              <a:t>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4CD8D5-2D56-47A3-979D-33EDE125B1C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 {…}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Academic(String n, double s)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name = n;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salary = s;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B358AE-0BA5-4743-8734-FCF6EF50390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 {…}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public Academic(String n, double s)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</a:t>
            </a:r>
            <a:r>
              <a:rPr lang="en-US" altLang="he-IL" sz="2400" b="1" dirty="0">
                <a:solidFill>
                  <a:schemeClr val="tx2"/>
                </a:solidFill>
              </a:rPr>
              <a:t>super(n);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salary = s;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69CC0-C90B-4000-B7F1-A68758D263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33800" y="199738"/>
            <a:ext cx="175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עץ ירושה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4663788"/>
            <a:ext cx="495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המיקום הנכון של תכונה או שיטה?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169842"/>
            <a:ext cx="777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תכונה או שיטה יהיו ממוקמות במקום הגבוה ביותר האפשרי.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super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smtClean="0"/>
              <a:t>המילה השמורה </a:t>
            </a:r>
            <a:r>
              <a:rPr lang="en-US" altLang="he-IL" smtClean="0"/>
              <a:t>super</a:t>
            </a:r>
            <a:r>
              <a:rPr lang="he-IL" altLang="he-IL" smtClean="0"/>
              <a:t> מייצגת מצביע לאבא הישיר.</a:t>
            </a:r>
          </a:p>
          <a:p>
            <a:r>
              <a:rPr lang="he-IL" altLang="he-IL" smtClean="0"/>
              <a:t>ניתן להשתמש בה בכדי לפנות מתוך הבנאי של הבן לבנאי כלשהו של האב.</a:t>
            </a:r>
          </a:p>
          <a:p>
            <a:r>
              <a:rPr lang="he-IL" altLang="he-IL" smtClean="0"/>
              <a:t>הבנאי של האב יבחר עפ"י החתימה שלו (כמו בהפעלה רגילה של בנאי).</a:t>
            </a:r>
            <a:endParaRPr lang="en-US" altLang="he-IL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B9A314-AC50-4C98-BF2B-922C6367C2E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25573D-6F59-4C86-A887-092A46C1E4E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 {…}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Academic(String n, double s)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salary = s;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</a:t>
            </a:r>
            <a:r>
              <a:rPr lang="en-US" altLang="he-IL" sz="2400" b="1">
                <a:solidFill>
                  <a:srgbClr val="FF0000"/>
                </a:solidFill>
              </a:rPr>
              <a:t>super(n);</a:t>
            </a: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2766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3810000"/>
            <a:ext cx="327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בבנאי של הבן, </a:t>
            </a:r>
            <a:r>
              <a:rPr lang="en-US" altLang="he-IL" sz="2400">
                <a:solidFill>
                  <a:srgbClr val="FF0000"/>
                </a:solidFill>
              </a:rPr>
              <a:t>super</a:t>
            </a:r>
            <a:r>
              <a:rPr lang="he-IL" altLang="he-IL" sz="2400">
                <a:solidFill>
                  <a:srgbClr val="FF0000"/>
                </a:solidFill>
              </a:rPr>
              <a:t> יכול להופיע אך ורק בשורה הראשונה.</a:t>
            </a:r>
            <a:endParaRPr lang="en-US" altLang="he-IL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851F9A-D3E4-47B9-B9F7-A49F255D929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 {…}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public Academic(String n, double s)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</a:t>
            </a:r>
            <a:r>
              <a:rPr lang="en-US" altLang="he-IL" sz="2400" b="1" dirty="0">
                <a:solidFill>
                  <a:schemeClr val="tx2"/>
                </a:solidFill>
              </a:rPr>
              <a:t>super();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salary = s;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4290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1000" y="3505200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חוקי אבל מיותר – מציין הפניה ישירה לבנאי הריק של האבא.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CAB9A6-98E0-4C67-BAE2-96C60199228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Person() {…}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Person(String n)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name = n;</a:t>
            </a:r>
            <a:endParaRPr lang="en-US" altLang="he-IL" sz="20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429000" y="2209800"/>
            <a:ext cx="5715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Academic(String n, double s)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</a:t>
            </a:r>
            <a:r>
              <a:rPr lang="en-US" altLang="he-IL" sz="2400" b="1">
                <a:solidFill>
                  <a:srgbClr val="FF0000"/>
                </a:solidFill>
              </a:rPr>
              <a:t>super(s);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 salary = s;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4290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3505200"/>
            <a:ext cx="2895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למחלקה </a:t>
            </a:r>
            <a:r>
              <a:rPr lang="en-US" altLang="he-IL" sz="2400">
                <a:solidFill>
                  <a:srgbClr val="FF0000"/>
                </a:solidFill>
              </a:rPr>
              <a:t>Person</a:t>
            </a:r>
            <a:r>
              <a:rPr lang="he-IL" altLang="he-IL" sz="2400">
                <a:solidFill>
                  <a:srgbClr val="FF0000"/>
                </a:solidFill>
              </a:rPr>
              <a:t> אין בנאי שמקבל כפרמטר </a:t>
            </a:r>
            <a:r>
              <a:rPr lang="en-US" altLang="he-IL" sz="2400">
                <a:solidFill>
                  <a:srgbClr val="FF0000"/>
                </a:solidFill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Academic a = new Academic()</a:t>
            </a:r>
          </a:p>
        </p:txBody>
      </p:sp>
      <p:sp>
        <p:nvSpPr>
          <p:cNvPr id="2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07BAE4-12F8-4B20-BE6C-306347B564F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7772400" y="262969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6858000" y="262969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6858000" y="3010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6858000" y="3391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6858000" y="3772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6858000" y="4153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6858000" y="4534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6858000" y="49156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543800" y="339169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4572000" y="1632504"/>
            <a:ext cx="990600" cy="22163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4572000" y="316309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6" name="AutoShape 15"/>
          <p:cNvSpPr>
            <a:spLocks/>
          </p:cNvSpPr>
          <p:nvPr/>
        </p:nvSpPr>
        <p:spPr bwMode="auto">
          <a:xfrm>
            <a:off x="4267200" y="2401094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7" name="AutoShape 16"/>
          <p:cNvSpPr>
            <a:spLocks/>
          </p:cNvSpPr>
          <p:nvPr/>
        </p:nvSpPr>
        <p:spPr bwMode="auto">
          <a:xfrm>
            <a:off x="4343400" y="316309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3276600" y="2553494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2971800" y="3271044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 flipH="1">
            <a:off x="5562600" y="354409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572000" y="240109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AutoShape 15"/>
          <p:cNvSpPr>
            <a:spLocks/>
          </p:cNvSpPr>
          <p:nvPr/>
        </p:nvSpPr>
        <p:spPr bwMode="auto">
          <a:xfrm>
            <a:off x="4267200" y="1632504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276600" y="1784904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 smtClean="0">
                <a:latin typeface="Times New Roman" panose="02020603050405020304" pitchFamily="18" charset="0"/>
              </a:rPr>
              <a:t>Object</a:t>
            </a:r>
            <a:endParaRPr lang="en-US" altLang="he-IL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A2840F-52F0-43F0-823C-7E52BDBF638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28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protected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public void </a:t>
            </a:r>
            <a:r>
              <a:rPr lang="en-US" altLang="he-IL" sz="2400" dirty="0" err="1">
                <a:solidFill>
                  <a:schemeClr val="tx2"/>
                </a:solidFill>
              </a:rPr>
              <a:t>goToWork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</a:t>
            </a:r>
            <a:r>
              <a:rPr lang="en-US" altLang="he-IL" sz="2400" dirty="0" err="1"/>
              <a:t>System.out.print</a:t>
            </a:r>
            <a:r>
              <a:rPr lang="en-US" altLang="he-IL" sz="2400" dirty="0"/>
              <a:t>(“I’m going to work”);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0" y="3429000"/>
            <a:ext cx="5943600" cy="28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public void </a:t>
            </a:r>
            <a:r>
              <a:rPr lang="en-US" altLang="he-IL" sz="2400" dirty="0" err="1">
                <a:solidFill>
                  <a:schemeClr val="tx2"/>
                </a:solidFill>
              </a:rPr>
              <a:t>goToWork</a:t>
            </a:r>
            <a:r>
              <a:rPr lang="en-US" altLang="he-IL" sz="2400" dirty="0">
                <a:solidFill>
                  <a:schemeClr val="tx2"/>
                </a:solidFill>
              </a:rPr>
              <a:t>()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  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(“I’m going to teach”);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648200" y="4191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b="1" dirty="0">
                <a:solidFill>
                  <a:schemeClr val="tx2"/>
                </a:solidFill>
              </a:rPr>
              <a:t>דריסה - </a:t>
            </a:r>
            <a:r>
              <a:rPr lang="en-US" altLang="he-IL" sz="2800" b="1" dirty="0">
                <a:solidFill>
                  <a:schemeClr val="tx2"/>
                </a:solidFill>
              </a:rPr>
              <a:t>Overriding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07BAE4-12F8-4B20-BE6C-306347B564F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7772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68580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6858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6858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6858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6858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6858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68580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543800" y="2667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4572000" y="907810"/>
            <a:ext cx="990600" cy="22163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4572000" y="2438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6" name="AutoShape 15"/>
          <p:cNvSpPr>
            <a:spLocks/>
          </p:cNvSpPr>
          <p:nvPr/>
        </p:nvSpPr>
        <p:spPr bwMode="auto">
          <a:xfrm>
            <a:off x="4267200" y="16764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7" name="AutoShape 16"/>
          <p:cNvSpPr>
            <a:spLocks/>
          </p:cNvSpPr>
          <p:nvPr/>
        </p:nvSpPr>
        <p:spPr bwMode="auto">
          <a:xfrm>
            <a:off x="4343400" y="2438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2971800" y="25463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 flipH="1">
            <a:off x="55626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572000" y="1676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AutoShape 15"/>
          <p:cNvSpPr>
            <a:spLocks/>
          </p:cNvSpPr>
          <p:nvPr/>
        </p:nvSpPr>
        <p:spPr bwMode="auto">
          <a:xfrm>
            <a:off x="4267200" y="90781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276600" y="106021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 smtClean="0">
                <a:latin typeface="Times New Roman" panose="02020603050405020304" pitchFamily="18" charset="0"/>
              </a:rPr>
              <a:t>Object</a:t>
            </a:r>
            <a:endParaRPr lang="en-US" alt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1" y="3986021"/>
            <a:ext cx="533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דריסה – הבן מגדיר מחדש שיטה שכבר הוגדרה ע"י האבא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3902" y="1828800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goToWork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he-IL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3902" y="2434998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goToWork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he-IL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0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3C2E46-196F-4B90-AEFE-A1A628782F7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4876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Academic a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</a:t>
            </a:r>
            <a:r>
              <a:rPr lang="en-US" altLang="he-IL" sz="2400" dirty="0" err="1">
                <a:solidFill>
                  <a:schemeClr val="tx2"/>
                </a:solidFill>
              </a:rPr>
              <a:t>a.goToWork</a:t>
            </a:r>
            <a:r>
              <a:rPr lang="en-US" altLang="he-IL" sz="2400" dirty="0">
                <a:solidFill>
                  <a:schemeClr val="tx2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8839200" y="838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7924800" y="838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79248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79248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9248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9248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7924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79248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8610600" y="160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324600" y="6096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324600" y="1371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6019800" y="6096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6096000" y="1371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029200" y="7620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73152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6172200" y="83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accent3">
                    <a:lumMod val="75000"/>
                  </a:schemeClr>
                </a:solidFill>
              </a:rPr>
              <a:t>goToWork</a:t>
            </a:r>
            <a:endParaRPr lang="en-US" altLang="he-I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172200" y="160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accent3">
                    <a:lumMod val="75000"/>
                  </a:schemeClr>
                </a:solidFill>
              </a:rPr>
              <a:t>goToWork</a:t>
            </a:r>
            <a:endParaRPr lang="en-US" altLang="he-I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4495800"/>
            <a:ext cx="7086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"כוח המשיכה"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he-IL" sz="2800" dirty="0" smtClean="0">
                <a:solidFill>
                  <a:schemeClr val="tx2"/>
                </a:solidFill>
              </a:rPr>
              <a:t>(קשירה דינמית) – כשניגשים לזיכרון של האובייקט, </a:t>
            </a:r>
            <a:r>
              <a:rPr lang="he-IL" sz="2800" b="1" dirty="0" smtClean="0">
                <a:solidFill>
                  <a:schemeClr val="tx2"/>
                </a:solidFill>
              </a:rPr>
              <a:t>תמיד</a:t>
            </a:r>
            <a:r>
              <a:rPr lang="he-IL" sz="2800" dirty="0" smtClean="0">
                <a:solidFill>
                  <a:schemeClr val="tx2"/>
                </a:solidFill>
              </a:rPr>
              <a:t> מופעלת השיטה התחתונה ביותר (השיטה העדכנית ביותר).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6096000" y="1538286"/>
            <a:ext cx="1371600" cy="563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/>
      <p:bldP spid="33806" grpId="0" animBg="1"/>
      <p:bldP spid="33808" grpId="0" animBg="1"/>
      <p:bldP spid="33809" grpId="0" animBg="1"/>
      <p:bldP spid="33810" grpId="0"/>
      <p:bldP spid="33811" grpId="0"/>
      <p:bldP spid="33813" grpId="0"/>
      <p:bldP spid="33814" grpId="0"/>
      <p:bldP spid="2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16068E-0559-4055-942C-9EC59258A3C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0" y="304800"/>
            <a:ext cx="5562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protected  String name;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public void goToWork()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 System.out.print(“I’m going to work”);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0" y="3429000"/>
            <a:ext cx="59436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private double salary;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public void </a:t>
            </a:r>
            <a:r>
              <a:rPr lang="en-US" altLang="he-IL" sz="2400" dirty="0" err="1"/>
              <a:t>goToWork</a:t>
            </a:r>
            <a:r>
              <a:rPr lang="en-US" altLang="he-IL" sz="2400" dirty="0"/>
              <a:t>() 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(“I’m going to teach</a:t>
            </a:r>
            <a:r>
              <a:rPr lang="en-US" altLang="he-IL" sz="2400" dirty="0" smtClean="0"/>
              <a:t>”);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smtClean="0">
                <a:solidFill>
                  <a:schemeClr val="tx2"/>
                </a:solidFill>
              </a:rPr>
              <a:t>   </a:t>
            </a:r>
            <a:r>
              <a:rPr lang="en-US" altLang="he-IL" sz="2400" b="1" dirty="0" err="1">
                <a:solidFill>
                  <a:schemeClr val="tx2"/>
                </a:solidFill>
              </a:rPr>
              <a:t>super.goToWork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();</a:t>
            </a:r>
            <a:endParaRPr lang="en-US" altLang="he-IL" sz="2400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39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743200" y="252231"/>
            <a:ext cx="3505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מחלקות מופשטות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990600"/>
            <a:ext cx="7924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ניתן להגדיר מחלקה מופשטת ע"י צירוף המילה </a:t>
            </a:r>
            <a:r>
              <a:rPr lang="en-US" sz="2400" dirty="0" smtClean="0"/>
              <a:t>abstract</a:t>
            </a:r>
            <a:r>
              <a:rPr lang="he-IL" sz="2400" dirty="0" smtClean="0"/>
              <a:t> להגדרת המחלקה: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5656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</a:t>
            </a:r>
            <a:r>
              <a:rPr lang="en-US" sz="2800" dirty="0" smtClean="0">
                <a:solidFill>
                  <a:schemeClr val="tx2"/>
                </a:solidFill>
              </a:rPr>
              <a:t>abstract</a:t>
            </a:r>
            <a:r>
              <a:rPr lang="en-US" sz="2800" dirty="0" smtClean="0"/>
              <a:t> class Person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3058" y="2286000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מחלקה מופשטת היא מחלקה שלא ניתן ליצור ממנה אובייקטים: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8542" y="2950458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Person p = new Person();   </a:t>
            </a:r>
            <a:r>
              <a:rPr lang="en-US" sz="2800" dirty="0" smtClean="0">
                <a:solidFill>
                  <a:srgbClr val="FF0000"/>
                </a:solidFill>
              </a:rPr>
              <a:t>// </a:t>
            </a:r>
            <a:r>
              <a:rPr lang="he-IL" sz="2800" dirty="0" smtClean="0">
                <a:solidFill>
                  <a:srgbClr val="FF0000"/>
                </a:solidFill>
              </a:rPr>
              <a:t>שגיאת קומפילציה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763595"/>
            <a:ext cx="84532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אפשר להגדיר משתנים מסוג מחלקה מופשטת, ואפשר לרשת ממנה</a:t>
            </a:r>
            <a:r>
              <a:rPr lang="he-IL" sz="2400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084" y="4355535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Person p;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69CC0-C90B-4000-B7F1-A68758D263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33800" y="199738"/>
            <a:ext cx="175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עץ ירושה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4663788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איפה תהיה ממוקמת התכונה </a:t>
            </a:r>
            <a:r>
              <a:rPr lang="en-US" sz="2400" dirty="0" err="1" smtClean="0">
                <a:solidFill>
                  <a:schemeClr val="tx2"/>
                </a:solidFill>
              </a:rPr>
              <a:t>birthDate</a:t>
            </a:r>
            <a:r>
              <a:rPr lang="he-IL" sz="2400" dirty="0" smtClean="0">
                <a:solidFill>
                  <a:schemeClr val="tx2"/>
                </a:solidFill>
              </a:rPr>
              <a:t>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3276600" y="1143000"/>
            <a:ext cx="2743200" cy="9906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29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B260A6-209C-477D-AAA3-4E8DBAC0982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0" y="1482883"/>
            <a:ext cx="541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abstract class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public abstract void </a:t>
            </a:r>
            <a:r>
              <a:rPr lang="en-US" altLang="he-IL" sz="2400" dirty="0" err="1">
                <a:solidFill>
                  <a:schemeClr val="tx2"/>
                </a:solidFill>
              </a:rPr>
              <a:t>goToWork</a:t>
            </a:r>
            <a:r>
              <a:rPr lang="en-US" altLang="he-IL" sz="2400" dirty="0">
                <a:solidFill>
                  <a:schemeClr val="tx2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4045644"/>
            <a:ext cx="5562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void </a:t>
            </a:r>
            <a:r>
              <a:rPr lang="en-US" altLang="he-IL" sz="2400" dirty="0" err="1">
                <a:solidFill>
                  <a:schemeClr val="tx2"/>
                </a:solidFill>
              </a:rPr>
              <a:t>goToWork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{…}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163612"/>
            <a:ext cx="32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שיטות מופשטות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65677"/>
            <a:ext cx="868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מחלקה מופשטת יכולה להכיל </a:t>
            </a:r>
            <a:r>
              <a:rPr lang="he-IL" sz="2400" b="1" dirty="0" smtClean="0"/>
              <a:t>שיטות מופשטות</a:t>
            </a:r>
            <a:r>
              <a:rPr lang="he-IL" sz="2400" dirty="0" smtClean="0"/>
              <a:t>. שיטה מופשטת היא שיטה שאין לה מימוש.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383"/>
            <a:ext cx="868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כל מחלקה שיורשת ממחלקה מופשטת, </a:t>
            </a:r>
            <a:r>
              <a:rPr lang="he-IL" sz="2400" b="1" dirty="0" err="1" smtClean="0"/>
              <a:t>מחוייבת</a:t>
            </a:r>
            <a:r>
              <a:rPr lang="he-IL" sz="2400" dirty="0" smtClean="0"/>
              <a:t> לממש (לדרוס) את כל השיטות המופשטות המוגדרות.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368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95C435-5539-4221-9EED-01E4A050CBC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0" y="609600"/>
            <a:ext cx="541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abstract class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abstract void </a:t>
            </a:r>
            <a:r>
              <a:rPr lang="en-US" altLang="he-IL" sz="2400" dirty="0" err="1">
                <a:solidFill>
                  <a:schemeClr val="tx2"/>
                </a:solidFill>
              </a:rPr>
              <a:t>goToWork</a:t>
            </a:r>
            <a:r>
              <a:rPr lang="en-US" altLang="he-IL" sz="2400" dirty="0">
                <a:solidFill>
                  <a:schemeClr val="tx2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0" y="3883680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</a:t>
            </a:r>
            <a:r>
              <a:rPr lang="en-US" altLang="he-IL" sz="2400" dirty="0">
                <a:solidFill>
                  <a:schemeClr val="tx2"/>
                </a:solidFill>
              </a:rPr>
              <a:t>abstract</a:t>
            </a:r>
            <a:r>
              <a:rPr lang="en-US" altLang="he-IL" sz="2400" dirty="0">
                <a:solidFill>
                  <a:srgbClr val="FF0000"/>
                </a:solidFill>
              </a:rPr>
              <a:t> </a:t>
            </a:r>
            <a:r>
              <a:rPr lang="en-US" altLang="he-IL" sz="2400" dirty="0"/>
              <a:t>class Academic extends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480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מחלקה יכולה להתחמק ממימוש שיטות מופשטות, אם היא בעצמה מופשטת.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67C1A5-E72A-49B8-91AC-9B2048530A7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77800" y="1462703"/>
            <a:ext cx="5410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abstract class Person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</a:t>
            </a:r>
            <a:r>
              <a:rPr lang="en-US" altLang="he-IL" sz="2400" dirty="0" smtClean="0"/>
              <a:t> protected String name;</a:t>
            </a:r>
            <a:endParaRPr lang="en-US" altLang="he-IL" sz="24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public abstract void </a:t>
            </a:r>
            <a:r>
              <a:rPr lang="en-US" altLang="he-IL" sz="2400" dirty="0" err="1"/>
              <a:t>goToWork</a:t>
            </a:r>
            <a:r>
              <a:rPr lang="en-US" altLang="he-IL" sz="2400" dirty="0"/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public String </a:t>
            </a:r>
            <a:r>
              <a:rPr lang="en-US" altLang="he-IL" sz="2400" dirty="0" err="1">
                <a:solidFill>
                  <a:schemeClr val="tx2"/>
                </a:solidFill>
              </a:rPr>
              <a:t>getName</a:t>
            </a:r>
            <a:r>
              <a:rPr lang="en-US" altLang="he-IL" sz="2400" dirty="0">
                <a:solidFill>
                  <a:schemeClr val="tx2"/>
                </a:solidFill>
              </a:rPr>
              <a:t>()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return name;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286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האם מחלקה מופשטת יכולה להכיל שיטות </a:t>
            </a:r>
            <a:r>
              <a:rPr lang="he-IL" sz="2400" b="1" dirty="0" smtClean="0">
                <a:solidFill>
                  <a:schemeClr val="tx2"/>
                </a:solidFill>
              </a:rPr>
              <a:t>לא</a:t>
            </a:r>
            <a:r>
              <a:rPr lang="he-IL" sz="2400" dirty="0" smtClean="0">
                <a:solidFill>
                  <a:schemeClr val="tx2"/>
                </a:solidFill>
              </a:rPr>
              <a:t> מופשטות?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90265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כן, שיטות שאין טעם להעביר את המימוש שלהן למחלקות היורשות.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43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האם מחלקה </a:t>
            </a:r>
            <a:r>
              <a:rPr lang="he-IL" sz="2400" b="1" dirty="0" smtClean="0">
                <a:solidFill>
                  <a:schemeClr val="tx2"/>
                </a:solidFill>
              </a:rPr>
              <a:t>רגילה</a:t>
            </a:r>
            <a:r>
              <a:rPr lang="he-IL" sz="2400" dirty="0" smtClean="0">
                <a:solidFill>
                  <a:schemeClr val="tx2"/>
                </a:solidFill>
              </a:rPr>
              <a:t> יכולה להכיל שיטות מופשטות?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90265"/>
            <a:ext cx="8305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לא, ברגע שמחלקה מכילה לפחות שיטה מופשטת אחת, היא חייבת בעצמה להפוך למופשטת.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6900" y="2507644"/>
            <a:ext cx="6858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public class Person </a:t>
            </a:r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abstract void </a:t>
            </a:r>
            <a:r>
              <a:rPr lang="en-US" sz="2400" dirty="0" err="1" smtClean="0"/>
              <a:t>goToWork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905000"/>
            <a:ext cx="2857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rgbClr val="FF0000"/>
                </a:solidFill>
              </a:rPr>
              <a:t>שגיאת קומפילציה</a:t>
            </a:r>
            <a:endParaRPr lang="he-IL" sz="2400" dirty="0">
              <a:solidFill>
                <a:srgbClr val="FF000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1828800" y="2133600"/>
            <a:ext cx="609600" cy="37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44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האם מחלקה </a:t>
            </a:r>
            <a:r>
              <a:rPr lang="he-IL" sz="2400" b="1" dirty="0" smtClean="0">
                <a:solidFill>
                  <a:schemeClr val="tx2"/>
                </a:solidFill>
              </a:rPr>
              <a:t>מופשטת</a:t>
            </a:r>
            <a:r>
              <a:rPr lang="he-IL" sz="2400" dirty="0" smtClean="0">
                <a:solidFill>
                  <a:schemeClr val="tx2"/>
                </a:solidFill>
              </a:rPr>
              <a:t> מכילה בנאי?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90265"/>
            <a:ext cx="8305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כן, כמו כל מחלקה אחרת. ההבדל הוא שהבנאי של המחלקה המופשטת אף פעם לא מופעל ע"י </a:t>
            </a:r>
            <a:r>
              <a:rPr lang="en-US" sz="2400" dirty="0" smtClean="0"/>
              <a:t>new</a:t>
            </a:r>
            <a:r>
              <a:rPr lang="he-IL" sz="2400" dirty="0" smtClean="0"/>
              <a:t> אלא ע"י </a:t>
            </a:r>
            <a:r>
              <a:rPr lang="en-US" sz="2400" dirty="0" smtClean="0"/>
              <a:t>super</a:t>
            </a:r>
            <a:r>
              <a:rPr lang="he-IL" sz="2400" dirty="0" smtClean="0"/>
              <a:t> (קריאה מהבנאי של המחלקה היורשת).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294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69CC0-C90B-4000-B7F1-A68758D263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33800" y="199738"/>
            <a:ext cx="175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עץ ירושה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4663788"/>
            <a:ext cx="784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איפה תהיה ממוקמת התכונה </a:t>
            </a:r>
            <a:r>
              <a:rPr lang="en-US" sz="2400" dirty="0" err="1" smtClean="0">
                <a:solidFill>
                  <a:schemeClr val="tx2"/>
                </a:solidFill>
              </a:rPr>
              <a:t>totalCreditPoints</a:t>
            </a:r>
            <a:r>
              <a:rPr lang="he-IL" sz="2400" dirty="0" smtClean="0">
                <a:solidFill>
                  <a:schemeClr val="tx2"/>
                </a:solidFill>
              </a:rPr>
              <a:t>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6456145" y="2389825"/>
            <a:ext cx="2590800" cy="9172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69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69CC0-C90B-4000-B7F1-A68758D263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33800" y="199738"/>
            <a:ext cx="175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עץ ירושה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4865042"/>
            <a:ext cx="784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ככל שעולים למעלה בעץ הירושה, נהיים יותר כלליים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חץ למעלה 4"/>
          <p:cNvSpPr/>
          <p:nvPr/>
        </p:nvSpPr>
        <p:spPr>
          <a:xfrm>
            <a:off x="3276600" y="1460788"/>
            <a:ext cx="228600" cy="29683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8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69CC0-C90B-4000-B7F1-A68758D2633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57600" y="1447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Person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7818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25908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Administrative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Academic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640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TA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/>
              <a:t>Lecturer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Secretary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20000" y="40386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038600"/>
            <a:ext cx="1447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295400" y="1905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5105400" y="1905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685800" y="3124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1676400" y="3124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477000" y="3048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7772400" y="3048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733800" y="199738"/>
            <a:ext cx="175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עץ ירושה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4865042"/>
            <a:ext cx="784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ככל שיורדים למטה בעץ הירושה, נהיים יותר ספציפיים.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חץ למעלה 4"/>
          <p:cNvSpPr/>
          <p:nvPr/>
        </p:nvSpPr>
        <p:spPr>
          <a:xfrm flipV="1">
            <a:off x="3276600" y="1460788"/>
            <a:ext cx="228600" cy="29683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5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is-a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יחס הירושה מאופיין ע"י היחס </a:t>
            </a:r>
            <a:r>
              <a:rPr lang="en-US" altLang="he-IL" dirty="0" smtClean="0"/>
              <a:t>is-a</a:t>
            </a:r>
            <a:r>
              <a:rPr lang="he-IL" altLang="he-IL" dirty="0" smtClean="0"/>
              <a:t>.</a:t>
            </a:r>
          </a:p>
          <a:p>
            <a:r>
              <a:rPr lang="he-IL" altLang="he-IL" dirty="0" smtClean="0"/>
              <a:t>אם נוכל להגיד שמחלקה אחת היא </a:t>
            </a:r>
            <a:r>
              <a:rPr lang="he-IL" altLang="he-IL" b="1" dirty="0" smtClean="0"/>
              <a:t>סוג של</a:t>
            </a:r>
            <a:r>
              <a:rPr lang="he-IL" altLang="he-IL" dirty="0" smtClean="0"/>
              <a:t> מחלקה אחרת, זאת תהיה אינדיקציה טובה לכך שיש ירושה בין המחלקות.</a:t>
            </a:r>
          </a:p>
          <a:p>
            <a:r>
              <a:rPr lang="he-IL" altLang="he-IL" dirty="0" smtClean="0"/>
              <a:t>למשל, נוכל לומר ש- </a:t>
            </a:r>
            <a:r>
              <a:rPr lang="en-US" altLang="he-IL" dirty="0" smtClean="0"/>
              <a:t>Academic is-a Person</a:t>
            </a:r>
            <a:r>
              <a:rPr lang="he-IL" altLang="he-IL" dirty="0" smtClean="0"/>
              <a:t>.</a:t>
            </a:r>
          </a:p>
          <a:p>
            <a:r>
              <a:rPr lang="he-IL" altLang="he-IL" dirty="0" smtClean="0"/>
              <a:t>מצד שני, לא נוכל לומר ש- </a:t>
            </a:r>
            <a:r>
              <a:rPr lang="en-US" altLang="he-IL" dirty="0" smtClean="0"/>
              <a:t>Person is-a Academic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37259-C038-45C6-B993-F0B342D004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smtClean="0">
                <a:solidFill>
                  <a:schemeClr val="tx2"/>
                </a:solidFill>
              </a:rPr>
              <a:t>is-a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err="1" smtClean="0"/>
              <a:t>בהנתן</a:t>
            </a:r>
            <a:r>
              <a:rPr lang="he-IL" altLang="he-IL" dirty="0" smtClean="0"/>
              <a:t> המחלקה </a:t>
            </a:r>
            <a:r>
              <a:rPr lang="en-US" altLang="he-IL" dirty="0" smtClean="0"/>
              <a:t>Point</a:t>
            </a:r>
            <a:r>
              <a:rPr lang="he-IL" altLang="he-IL" dirty="0" smtClean="0"/>
              <a:t> שמייצגת נקודה במישור, ו-</a:t>
            </a:r>
            <a:r>
              <a:rPr lang="en-US" altLang="he-IL" dirty="0" smtClean="0"/>
              <a:t>Rectangle</a:t>
            </a:r>
            <a:r>
              <a:rPr lang="he-IL" altLang="he-IL" dirty="0" smtClean="0"/>
              <a:t> שמייצגת מלבן במישור.</a:t>
            </a:r>
          </a:p>
          <a:p>
            <a:r>
              <a:rPr lang="he-IL" altLang="he-IL" dirty="0" smtClean="0"/>
              <a:t>האם יש יחס ירושה בין המחלקות?</a:t>
            </a:r>
          </a:p>
          <a:p>
            <a:r>
              <a:rPr lang="he-IL" altLang="he-IL" dirty="0"/>
              <a:t> </a:t>
            </a:r>
            <a:r>
              <a:rPr lang="en-US" altLang="he-IL" dirty="0" smtClean="0"/>
              <a:t>Point is-a Rectangle</a:t>
            </a:r>
            <a:r>
              <a:rPr lang="he-IL" altLang="he-IL" dirty="0" smtClean="0"/>
              <a:t>?</a:t>
            </a:r>
          </a:p>
          <a:p>
            <a:r>
              <a:rPr lang="en-US" altLang="he-IL" dirty="0" smtClean="0"/>
              <a:t>Rectangle is-a Point</a:t>
            </a:r>
            <a:r>
              <a:rPr lang="he-IL" altLang="he-IL" dirty="0" smtClean="0"/>
              <a:t>?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shay.tavor@gmail.com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37259-C038-45C6-B993-F0B342D004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1950</TotalTime>
  <Words>1923</Words>
  <Application>Microsoft Office PowerPoint</Application>
  <PresentationFormat>‫הצגה על המסך (4:3)</PresentationFormat>
  <Paragraphs>586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template</vt:lpstr>
      <vt:lpstr>ירושה</vt:lpstr>
      <vt:lpstr>ירושה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is-a</vt:lpstr>
      <vt:lpstr>is-a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Object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super</vt:lpstr>
      <vt:lpstr>מצגת של PowerPoint‏</vt:lpstr>
      <vt:lpstr>מצגת של PowerPoint‏</vt:lpstr>
      <vt:lpstr>מצגת של PowerPoint‏</vt:lpstr>
      <vt:lpstr>Academic a = new Academic()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78</cp:revision>
  <cp:lastPrinted>1601-01-01T00:00:00Z</cp:lastPrinted>
  <dcterms:created xsi:type="dcterms:W3CDTF">1601-01-01T00:00:00Z</dcterms:created>
  <dcterms:modified xsi:type="dcterms:W3CDTF">2016-02-13T18:18:40Z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