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custDataLst>
    <p:tags r:id="rId22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6DF05EE7-BEE3-482C-A398-4DC2AA43988E}" type="datetimeFigureOut">
              <a:rPr lang="he-IL"/>
              <a:pPr>
                <a:defRPr/>
              </a:pPr>
              <a:t>כ"ה/כסלו/תשע"ז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9A13DDE3-2BA9-48F9-8DED-C20D4FD0D6A6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9EF54-C763-41CB-B87E-F8D020046CCA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7725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EEB52-E84C-4BD6-A78B-E0383CDBE2C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9729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3780F-3751-4122-B053-336482AC3C9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5197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10E52-E7D1-47EC-B66F-06934D448F6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6747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6160E-CAA1-48D4-9E89-8FFA4FCB481A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6055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5104-11B1-4D4D-B304-E09E0FA858AB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8673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DBB60-76FC-465A-BCB1-CF442B266DE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0678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5679F-8195-4257-9999-F947A33D9AED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0224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DE844-4482-454F-8951-CD96C600997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5952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104C8-854E-4BF3-9409-0B6F75F22BC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8106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18DD5-0E4A-46EB-A81C-73D3871C3B58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720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1DF39A5-294A-4E18-B7A8-DBCFBDC9109D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ctr" rtl="1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he-IL" dirty="0">
                <a:solidFill>
                  <a:schemeClr val="tx2"/>
                </a:solidFill>
              </a:rPr>
              <a:t>Lambda Expressions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שי תבור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www.shaytavor.com </a:t>
            </a:r>
          </a:p>
          <a:p>
            <a:pPr>
              <a:defRPr/>
            </a:pPr>
            <a:r>
              <a:rPr lang="en-US" dirty="0"/>
              <a:t>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FDD69F-CC76-4C81-9BEE-19CEB9822A6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844-4482-454F-8951-CD96C6009971}" type="slidenum">
              <a:rPr lang="he-IL" altLang="he-IL" smtClean="0"/>
              <a:pPr/>
              <a:t>10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381000" y="711232"/>
            <a:ext cx="83058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class Tester {</a:t>
            </a:r>
          </a:p>
          <a:p>
            <a:pPr algn="l" rtl="0"/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algn="l" rtl="0"/>
            <a:r>
              <a:rPr lang="en-US" sz="2000" dirty="0"/>
              <a:t>        </a:t>
            </a:r>
            <a:r>
              <a:rPr lang="en-US" sz="2000" dirty="0" err="1"/>
              <a:t>ListManipulations</a:t>
            </a:r>
            <a:r>
              <a:rPr lang="en-US" sz="2000" dirty="0"/>
              <a:t> list = new </a:t>
            </a:r>
            <a:r>
              <a:rPr lang="en-US" sz="2000" dirty="0" err="1"/>
              <a:t>ListManipulations</a:t>
            </a:r>
            <a:r>
              <a:rPr lang="en-US" sz="2000" dirty="0"/>
              <a:t>();</a:t>
            </a:r>
          </a:p>
          <a:p>
            <a:pPr algn="l" rtl="0"/>
            <a:r>
              <a:rPr lang="en-US" sz="2000" dirty="0"/>
              <a:t>        </a:t>
            </a:r>
          </a:p>
          <a:p>
            <a:pPr algn="l" rtl="0"/>
            <a:r>
              <a:rPr lang="en-US" sz="2000" dirty="0"/>
              <a:t>        </a:t>
            </a:r>
            <a:r>
              <a:rPr lang="en-US" sz="2000" dirty="0" err="1"/>
              <a:t>ArrayList</a:t>
            </a:r>
            <a:r>
              <a:rPr lang="en-US" sz="2000" dirty="0"/>
              <a:t>&lt;Integer&gt; a = </a:t>
            </a:r>
            <a:r>
              <a:rPr lang="en-US" sz="2000" dirty="0" err="1"/>
              <a:t>list.filter</a:t>
            </a:r>
            <a:r>
              <a:rPr lang="en-US" sz="2000" dirty="0"/>
              <a:t>(new </a:t>
            </a:r>
            <a:r>
              <a:rPr lang="en-US" sz="2000" dirty="0" err="1"/>
              <a:t>EvenCondition</a:t>
            </a:r>
            <a:r>
              <a:rPr lang="en-US" sz="2000" dirty="0"/>
              <a:t>());</a:t>
            </a:r>
          </a:p>
          <a:p>
            <a:pPr algn="l" rtl="0"/>
            <a:r>
              <a:rPr lang="en-US" sz="2000" dirty="0"/>
              <a:t>        </a:t>
            </a:r>
            <a:r>
              <a:rPr lang="en-US" sz="2000" dirty="0" err="1"/>
              <a:t>ArrayList</a:t>
            </a:r>
            <a:r>
              <a:rPr lang="en-US" sz="2000" dirty="0"/>
              <a:t>&lt;Integer&gt; b = </a:t>
            </a:r>
            <a:r>
              <a:rPr lang="en-US" sz="2000" dirty="0" err="1"/>
              <a:t>list.filter</a:t>
            </a:r>
            <a:r>
              <a:rPr lang="en-US" sz="2000" dirty="0"/>
              <a:t>(new </a:t>
            </a:r>
            <a:r>
              <a:rPr lang="en-US" sz="2000" dirty="0" err="1"/>
              <a:t>PositiveCondition</a:t>
            </a:r>
            <a:r>
              <a:rPr lang="en-US" sz="2000" dirty="0"/>
              <a:t>());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224037"/>
            <a:ext cx="8458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איך נפעיל את השיטה?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419600"/>
            <a:ext cx="8458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שימו לב שעכשיו הקוד מוגן מפני שינויים. תוספת של </a:t>
            </a:r>
            <a:r>
              <a:rPr lang="he-IL" sz="2000" dirty="0" err="1">
                <a:solidFill>
                  <a:schemeClr val="tx2"/>
                </a:solidFill>
              </a:rPr>
              <a:t>קרטריון</a:t>
            </a:r>
            <a:r>
              <a:rPr lang="he-IL" sz="2000" dirty="0">
                <a:solidFill>
                  <a:schemeClr val="tx2"/>
                </a:solidFill>
              </a:rPr>
              <a:t> חדש לא ישפיע בכלום על השיטה </a:t>
            </a:r>
            <a:r>
              <a:rPr lang="en-US" sz="2000" dirty="0">
                <a:solidFill>
                  <a:schemeClr val="tx2"/>
                </a:solidFill>
              </a:rPr>
              <a:t>filter</a:t>
            </a:r>
            <a:r>
              <a:rPr lang="he-IL" sz="2000" dirty="0">
                <a:solidFill>
                  <a:schemeClr val="tx2"/>
                </a:solidFill>
              </a:rPr>
              <a:t> או על קוד המחלקה, אלא רק יגרום לתוספת של מחלקות חדשות.</a:t>
            </a:r>
          </a:p>
        </p:txBody>
      </p:sp>
    </p:spTree>
    <p:extLst>
      <p:ext uri="{BB962C8B-B14F-4D97-AF65-F5344CB8AC3E}">
        <p14:creationId xmlns:p14="http://schemas.microsoft.com/office/powerpoint/2010/main" val="32473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844-4482-454F-8951-CD96C6009971}" type="slidenum">
              <a:rPr lang="he-IL" altLang="he-IL" smtClean="0"/>
              <a:pPr/>
              <a:t>11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381000" y="711232"/>
            <a:ext cx="8305800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class Tester {</a:t>
            </a:r>
          </a:p>
          <a:p>
            <a:pPr algn="l" rtl="0"/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algn="l" rtl="0"/>
            <a:r>
              <a:rPr lang="en-US" sz="2000" dirty="0"/>
              <a:t>        </a:t>
            </a:r>
            <a:r>
              <a:rPr lang="en-US" sz="2000" dirty="0" err="1"/>
              <a:t>ListManipulations</a:t>
            </a:r>
            <a:r>
              <a:rPr lang="en-US" sz="2000" dirty="0"/>
              <a:t> list = new </a:t>
            </a:r>
            <a:r>
              <a:rPr lang="en-US" sz="2000" dirty="0" err="1"/>
              <a:t>ListManipulations</a:t>
            </a:r>
            <a:r>
              <a:rPr lang="en-US" sz="2000" dirty="0"/>
              <a:t>();</a:t>
            </a:r>
          </a:p>
          <a:p>
            <a:pPr algn="l" rtl="0"/>
            <a:r>
              <a:rPr lang="en-US" sz="2000" dirty="0"/>
              <a:t>        </a:t>
            </a:r>
          </a:p>
          <a:p>
            <a:pPr algn="l" rtl="0"/>
            <a:r>
              <a:rPr lang="en-US" sz="2000" dirty="0"/>
              <a:t>        </a:t>
            </a:r>
            <a:r>
              <a:rPr lang="en-US" sz="2000" dirty="0" err="1"/>
              <a:t>ArrayList</a:t>
            </a:r>
            <a:r>
              <a:rPr lang="en-US" sz="2000" dirty="0"/>
              <a:t>&lt;Integer&gt; a = </a:t>
            </a:r>
            <a:r>
              <a:rPr lang="en-US" sz="2000" dirty="0" err="1"/>
              <a:t>list.filter</a:t>
            </a:r>
            <a:r>
              <a:rPr lang="en-US" sz="2000" dirty="0"/>
              <a:t>( new Condition() {</a:t>
            </a:r>
          </a:p>
          <a:p>
            <a:pPr algn="l" rtl="0"/>
            <a:r>
              <a:rPr lang="en-US" sz="2000" dirty="0"/>
              <a:t>            			public </a:t>
            </a:r>
            <a:r>
              <a:rPr lang="en-US" sz="2000" dirty="0" err="1"/>
              <a:t>boolean</a:t>
            </a:r>
            <a:r>
              <a:rPr lang="en-US" sz="2000" dirty="0"/>
              <a:t> test(</a:t>
            </a:r>
            <a:r>
              <a:rPr lang="en-US" sz="2000" dirty="0" err="1"/>
              <a:t>int</a:t>
            </a:r>
            <a:r>
              <a:rPr lang="en-US" sz="2000" dirty="0"/>
              <a:t> n) {</a:t>
            </a:r>
          </a:p>
          <a:p>
            <a:pPr algn="l" rtl="0"/>
            <a:r>
              <a:rPr lang="en-US" sz="2000" dirty="0"/>
              <a:t>                			return n == 0;</a:t>
            </a:r>
          </a:p>
          <a:p>
            <a:pPr algn="l" rtl="0"/>
            <a:r>
              <a:rPr lang="en-US" sz="2000" dirty="0"/>
              <a:t>            			}</a:t>
            </a:r>
          </a:p>
          <a:p>
            <a:pPr algn="l" rtl="0"/>
            <a:r>
              <a:rPr lang="en-US" sz="2000" dirty="0"/>
              <a:t>	});</a:t>
            </a:r>
          </a:p>
          <a:p>
            <a:pPr algn="l" rtl="0"/>
            <a:r>
              <a:rPr lang="en-US" sz="20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224037"/>
            <a:ext cx="8458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אפשר להשתמש גם במחלקה אנונימית במקום ליצור קובץ חדש של מחלקה:</a:t>
            </a:r>
          </a:p>
        </p:txBody>
      </p:sp>
    </p:spTree>
    <p:extLst>
      <p:ext uri="{BB962C8B-B14F-4D97-AF65-F5344CB8AC3E}">
        <p14:creationId xmlns:p14="http://schemas.microsoft.com/office/powerpoint/2010/main" val="4546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מאפייני הפתרונות הקיימים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הפתרונות הקיימים שומרים על עקרון ה-</a:t>
            </a:r>
            <a:r>
              <a:rPr lang="en-US" dirty="0"/>
              <a:t>OCP</a:t>
            </a:r>
            <a:r>
              <a:rPr lang="he-IL" dirty="0"/>
              <a:t>, מאפשרים תוספת ושינוי של תנאים בלי לשנות את הקוד ובאופן כללי עומדים בעקרונות נכונים של עיצוב מונחה עצמים.</a:t>
            </a:r>
          </a:p>
          <a:p>
            <a:r>
              <a:rPr lang="he-IL" dirty="0"/>
              <a:t>מצד שני, הפתרונות מחייבים כתיבה של כמות קוד גדולה, לפעמים בצורה לא פרופורציונלית לפונקציונליות.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0E52-E7D1-47EC-B66F-06934D448F61}" type="slidenum">
              <a:rPr lang="he-IL" altLang="he-IL" smtClean="0"/>
              <a:pPr/>
              <a:t>12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9138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ממשק פונקציונלי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החל מגרסה 8 של ג'אווה, נכנסה הגדרה חדשה לממשקים.</a:t>
            </a:r>
          </a:p>
          <a:p>
            <a:r>
              <a:rPr lang="he-IL" b="1" dirty="0"/>
              <a:t>ממשק פונקציונלי (</a:t>
            </a:r>
            <a:r>
              <a:rPr lang="en-US" b="1" dirty="0"/>
              <a:t>functional interface</a:t>
            </a:r>
            <a:r>
              <a:rPr lang="he-IL" b="1" dirty="0"/>
              <a:t>)</a:t>
            </a:r>
            <a:r>
              <a:rPr lang="he-IL" dirty="0"/>
              <a:t> – הוא ממשק שמכיל שיטה אבסטרקטית אחת בלבד.</a:t>
            </a:r>
          </a:p>
          <a:p>
            <a:r>
              <a:rPr lang="he-IL" dirty="0"/>
              <a:t>כיוון שהממשק מכיל רק שיטה אחת, ניתן לכתוב ביטויים שיממשו את הממשק בלי לכתוב את שמות השיטה והממשק, כי הקומפיילר יוכל להסיק אותם אוטומטית.</a:t>
            </a:r>
          </a:p>
          <a:p>
            <a:r>
              <a:rPr lang="he-IL" dirty="0"/>
              <a:t>ביטויים כאלה נקראים </a:t>
            </a:r>
            <a:r>
              <a:rPr lang="en-US" dirty="0"/>
              <a:t>Lambda Expressions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0E52-E7D1-47EC-B66F-06934D448F61}" type="slidenum">
              <a:rPr lang="he-IL" altLang="he-IL" smtClean="0"/>
              <a:pPr/>
              <a:t>13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6130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844-4482-454F-8951-CD96C6009971}" type="slidenum">
              <a:rPr lang="he-IL" altLang="he-IL" smtClean="0"/>
              <a:pPr/>
              <a:t>14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381000" y="711232"/>
            <a:ext cx="83058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class Tester {</a:t>
            </a:r>
          </a:p>
          <a:p>
            <a:pPr algn="l" rtl="0"/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algn="l" rtl="0"/>
            <a:r>
              <a:rPr lang="en-US" sz="2000" dirty="0"/>
              <a:t>        </a:t>
            </a:r>
            <a:r>
              <a:rPr lang="en-US" sz="2000" dirty="0" err="1"/>
              <a:t>ListManipulations</a:t>
            </a:r>
            <a:r>
              <a:rPr lang="en-US" sz="2000" dirty="0"/>
              <a:t> list = new </a:t>
            </a:r>
            <a:r>
              <a:rPr lang="en-US" sz="2000" dirty="0" err="1"/>
              <a:t>ListManipulations</a:t>
            </a:r>
            <a:r>
              <a:rPr lang="en-US" sz="2000" dirty="0"/>
              <a:t>();</a:t>
            </a:r>
          </a:p>
          <a:p>
            <a:pPr algn="l" rtl="0"/>
            <a:r>
              <a:rPr lang="en-US" sz="2000" dirty="0"/>
              <a:t>        </a:t>
            </a:r>
          </a:p>
          <a:p>
            <a:pPr algn="l" rtl="0"/>
            <a:r>
              <a:rPr lang="en-US" sz="2000" dirty="0"/>
              <a:t>        </a:t>
            </a:r>
            <a:r>
              <a:rPr lang="en-US" sz="2000" dirty="0" err="1"/>
              <a:t>ArrayList</a:t>
            </a:r>
            <a:r>
              <a:rPr lang="en-US" sz="2000" dirty="0"/>
              <a:t>&lt;Integer&gt; a = </a:t>
            </a:r>
            <a:r>
              <a:rPr lang="en-US" sz="2000" dirty="0" err="1"/>
              <a:t>list.filter</a:t>
            </a:r>
            <a:r>
              <a:rPr lang="en-US" sz="2000" dirty="0"/>
              <a:t>(n -&gt; n &gt; 0);</a:t>
            </a:r>
          </a:p>
          <a:p>
            <a:pPr algn="l" rtl="0"/>
            <a:r>
              <a:rPr lang="en-US" sz="20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224037"/>
            <a:ext cx="8458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כיוון שהממשק </a:t>
            </a:r>
            <a:r>
              <a:rPr lang="en-US" sz="2000" dirty="0">
                <a:solidFill>
                  <a:schemeClr val="tx2"/>
                </a:solidFill>
              </a:rPr>
              <a:t>Condition</a:t>
            </a:r>
            <a:r>
              <a:rPr lang="he-IL" sz="2000" dirty="0">
                <a:solidFill>
                  <a:schemeClr val="tx2"/>
                </a:solidFill>
              </a:rPr>
              <a:t> מכיל שיטה אחת, הוא מוגדר כממשק פונקציונלי, ולכן ניתן לממש אותו בצורת תחשיב למבדה: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44196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new Condition() {</a:t>
            </a:r>
          </a:p>
          <a:p>
            <a:pPr algn="l" rtl="0"/>
            <a:r>
              <a:rPr lang="en-US" sz="2000" dirty="0"/>
              <a:t>            	public </a:t>
            </a:r>
            <a:r>
              <a:rPr lang="en-US" sz="2000" dirty="0" err="1"/>
              <a:t>boolean</a:t>
            </a:r>
            <a:r>
              <a:rPr lang="en-US" sz="2000" dirty="0"/>
              <a:t> test(</a:t>
            </a:r>
            <a:r>
              <a:rPr lang="en-US" sz="2000" dirty="0" err="1"/>
              <a:t>int</a:t>
            </a:r>
            <a:r>
              <a:rPr lang="en-US" sz="2000" dirty="0"/>
              <a:t> n) {</a:t>
            </a:r>
          </a:p>
          <a:p>
            <a:pPr algn="l" rtl="0"/>
            <a:r>
              <a:rPr lang="en-US" sz="2000" dirty="0"/>
              <a:t>                	return n &gt; 0;</a:t>
            </a:r>
          </a:p>
          <a:p>
            <a:pPr algn="l" rtl="0"/>
            <a:r>
              <a:rPr lang="en-US" sz="2000" dirty="0"/>
              <a:t>            	}</a:t>
            </a:r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7" name="סוגר מסולסל ימני 6"/>
          <p:cNvSpPr/>
          <p:nvPr/>
        </p:nvSpPr>
        <p:spPr>
          <a:xfrm rot="5400000">
            <a:off x="4981555" y="1917649"/>
            <a:ext cx="190085" cy="100381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חץ: למטה 7"/>
          <p:cNvSpPr/>
          <p:nvPr/>
        </p:nvSpPr>
        <p:spPr>
          <a:xfrm>
            <a:off x="5000397" y="25908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79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844-4482-454F-8951-CD96C6009971}" type="slidenum">
              <a:rPr lang="he-IL" altLang="he-IL" smtClean="0"/>
              <a:pPr/>
              <a:t>15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1581374" y="152400"/>
            <a:ext cx="6172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err="1"/>
              <a:t>ArrayList</a:t>
            </a:r>
            <a:r>
              <a:rPr lang="en-US" sz="2400" dirty="0"/>
              <a:t>&lt;Integer&gt; a = </a:t>
            </a:r>
            <a:r>
              <a:rPr lang="en-US" sz="2400" dirty="0" err="1"/>
              <a:t>list.filter</a:t>
            </a:r>
            <a:r>
              <a:rPr lang="en-US" sz="2400" dirty="0"/>
              <a:t>(n -&gt; n &gt; 0);</a:t>
            </a:r>
            <a:endParaRPr lang="he-IL" sz="2400" dirty="0"/>
          </a:p>
        </p:txBody>
      </p:sp>
      <p:sp>
        <p:nvSpPr>
          <p:cNvPr id="5" name="סוגר מסולסל ימני 4"/>
          <p:cNvSpPr/>
          <p:nvPr/>
        </p:nvSpPr>
        <p:spPr>
          <a:xfrm rot="5400000">
            <a:off x="6439331" y="99508"/>
            <a:ext cx="266285" cy="129539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2188285" y="911726"/>
            <a:ext cx="6477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ביטוי למבדה – </a:t>
            </a:r>
            <a:r>
              <a:rPr lang="en-US" sz="2400" dirty="0">
                <a:solidFill>
                  <a:schemeClr val="tx2"/>
                </a:solidFill>
              </a:rPr>
              <a:t>lambda expression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494835"/>
            <a:ext cx="799831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הביטוי מממש שיטה ספציפית בממשק ספציפי.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1618" y="1956500"/>
            <a:ext cx="853171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הקומפיילר יודע לפי חתימת השיטה </a:t>
            </a:r>
            <a:r>
              <a:rPr lang="en-US" sz="2400" dirty="0"/>
              <a:t>filter</a:t>
            </a:r>
            <a:r>
              <a:rPr lang="he-IL" sz="2400" dirty="0"/>
              <a:t> שהפרמטר שאמור להתקבל הוא מסוג </a:t>
            </a:r>
            <a:r>
              <a:rPr lang="en-US" sz="2400" dirty="0"/>
              <a:t>Condition</a:t>
            </a:r>
            <a:r>
              <a:rPr lang="he-IL" sz="2400" dirty="0"/>
              <a:t> שהוא ממשק פונקציונלי, ולכן אין צורך לציין את שם הממשק.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5283" y="4016095"/>
            <a:ext cx="5663004" cy="193899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new Condition() {</a:t>
            </a:r>
          </a:p>
          <a:p>
            <a:pPr algn="l" rtl="0"/>
            <a:r>
              <a:rPr lang="en-US" sz="2400" dirty="0"/>
              <a:t>            	public </a:t>
            </a:r>
            <a:r>
              <a:rPr lang="en-US" sz="2400" dirty="0" err="1"/>
              <a:t>boolean</a:t>
            </a:r>
            <a:r>
              <a:rPr lang="en-US" sz="2400" dirty="0"/>
              <a:t> test(</a:t>
            </a:r>
            <a:r>
              <a:rPr lang="en-US" sz="2400" dirty="0" err="1"/>
              <a:t>int</a:t>
            </a:r>
            <a:r>
              <a:rPr lang="en-US" sz="2400" dirty="0"/>
              <a:t> n) {</a:t>
            </a:r>
          </a:p>
          <a:p>
            <a:pPr algn="l" rtl="0"/>
            <a:r>
              <a:rPr lang="en-US" sz="2400" dirty="0"/>
              <a:t>                		return n &gt; 0;</a:t>
            </a:r>
          </a:p>
          <a:p>
            <a:pPr algn="l" rtl="0"/>
            <a:r>
              <a:rPr lang="en-US" sz="2400" dirty="0"/>
              <a:t>            	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163925"/>
            <a:ext cx="853171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כיוון שבממשק יש רק שיטה אחת, גם אין צורך לציין את השם שלה.</a:t>
            </a:r>
          </a:p>
        </p:txBody>
      </p:sp>
      <p:cxnSp>
        <p:nvCxnSpPr>
          <p:cNvPr id="13" name="מחבר ישר 12"/>
          <p:cNvCxnSpPr/>
          <p:nvPr/>
        </p:nvCxnSpPr>
        <p:spPr>
          <a:xfrm>
            <a:off x="2595282" y="4267200"/>
            <a:ext cx="25101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>
            <a:off x="2595282" y="5791200"/>
            <a:ext cx="3765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/>
          <p:nvPr/>
        </p:nvCxnSpPr>
        <p:spPr>
          <a:xfrm>
            <a:off x="4487731" y="4648200"/>
            <a:ext cx="30560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/>
          <p:nvPr/>
        </p:nvCxnSpPr>
        <p:spPr>
          <a:xfrm>
            <a:off x="4343400" y="5410200"/>
            <a:ext cx="5701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85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ביטוי למבדה - תחביר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3999"/>
          </a:xfrm>
        </p:spPr>
        <p:txBody>
          <a:bodyPr/>
          <a:lstStyle/>
          <a:p>
            <a:r>
              <a:rPr lang="he-IL" dirty="0"/>
              <a:t>ביטוי למבדה מורכב מהדברים הבאים – </a:t>
            </a:r>
          </a:p>
          <a:p>
            <a:pPr lvl="1"/>
            <a:r>
              <a:rPr lang="he-IL" dirty="0"/>
              <a:t>רשימה של פרמטרים, מופרדים בפסיקים ומוקפים בסוגריים.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0E52-E7D1-47EC-B66F-06934D448F61}" type="slidenum">
              <a:rPr lang="he-IL" altLang="he-IL" smtClean="0"/>
              <a:pPr/>
              <a:t>16</a:t>
            </a:fld>
            <a:endParaRPr lang="en-US" altLang="he-IL"/>
          </a:p>
        </p:txBody>
      </p:sp>
      <p:sp>
        <p:nvSpPr>
          <p:cNvPr id="6" name="TextBox 5"/>
          <p:cNvSpPr txBox="1"/>
          <p:nvPr/>
        </p:nvSpPr>
        <p:spPr>
          <a:xfrm>
            <a:off x="685800" y="3124199"/>
            <a:ext cx="800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a, </a:t>
            </a:r>
            <a:r>
              <a:rPr lang="en-US" sz="2800" dirty="0" err="1"/>
              <a:t>int</a:t>
            </a:r>
            <a:r>
              <a:rPr lang="en-US" sz="2800" dirty="0"/>
              <a:t> b) -&gt; …..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23900" y="3752998"/>
            <a:ext cx="792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*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he-IL" sz="2400" dirty="0">
                <a:solidFill>
                  <a:schemeClr val="tx2"/>
                </a:solidFill>
              </a:rPr>
              <a:t>אפשר לוותר על טיפוסי הפרמטרים, הקומפיילר יסיק אותם לבד.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9866" y="4195042"/>
            <a:ext cx="800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(a, b) -&gt; …..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19866" y="4766527"/>
            <a:ext cx="7924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*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he-IL" sz="2400" dirty="0">
                <a:solidFill>
                  <a:schemeClr val="tx2"/>
                </a:solidFill>
              </a:rPr>
              <a:t>אם יש רק פרמטר אחד לשיטה, אפשר לוותר על הסוגריים.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5160306"/>
            <a:ext cx="3200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a -&gt; …..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92229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ביטוי למבדה - תחביר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3999"/>
          </a:xfrm>
        </p:spPr>
        <p:txBody>
          <a:bodyPr/>
          <a:lstStyle/>
          <a:p>
            <a:r>
              <a:rPr lang="he-IL" dirty="0"/>
              <a:t>ביטוי למבדה מורכב מהדברים הבאים – </a:t>
            </a:r>
          </a:p>
          <a:p>
            <a:pPr lvl="1"/>
            <a:r>
              <a:rPr lang="he-IL" dirty="0"/>
              <a:t>סימן "חץ".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0E52-E7D1-47EC-B66F-06934D448F61}" type="slidenum">
              <a:rPr lang="he-IL" altLang="he-IL" smtClean="0"/>
              <a:pPr/>
              <a:t>17</a:t>
            </a:fld>
            <a:endParaRPr lang="en-US" altLang="he-IL"/>
          </a:p>
        </p:txBody>
      </p:sp>
      <p:sp>
        <p:nvSpPr>
          <p:cNvPr id="6" name="TextBox 5"/>
          <p:cNvSpPr txBox="1"/>
          <p:nvPr/>
        </p:nvSpPr>
        <p:spPr>
          <a:xfrm>
            <a:off x="685800" y="3124199"/>
            <a:ext cx="800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a, </a:t>
            </a:r>
            <a:r>
              <a:rPr lang="en-US" sz="2800" dirty="0" err="1"/>
              <a:t>int</a:t>
            </a:r>
            <a:r>
              <a:rPr lang="en-US" sz="2800" dirty="0"/>
              <a:t> b) -&gt; …..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90531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ביטוי למבדה - תחביר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r>
              <a:rPr lang="he-IL" dirty="0"/>
              <a:t>ביטוי למבדה מורכב מהדברים הבאים – </a:t>
            </a:r>
          </a:p>
          <a:p>
            <a:pPr lvl="1"/>
            <a:r>
              <a:rPr lang="he-IL" dirty="0"/>
              <a:t>גוף הביטוי, שחייב להיות מורכב מביטוי יחיד שמוקף בסוגריים מסולסלים. בתוך הסוגריים ניתן לכתוב כמה פקודות שרוצים.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0E52-E7D1-47EC-B66F-06934D448F61}" type="slidenum">
              <a:rPr lang="he-IL" altLang="he-IL" smtClean="0"/>
              <a:pPr/>
              <a:t>18</a:t>
            </a:fld>
            <a:endParaRPr lang="en-US" altLang="he-IL"/>
          </a:p>
        </p:txBody>
      </p:sp>
      <p:sp>
        <p:nvSpPr>
          <p:cNvPr id="6" name="TextBox 5"/>
          <p:cNvSpPr txBox="1"/>
          <p:nvPr/>
        </p:nvSpPr>
        <p:spPr>
          <a:xfrm>
            <a:off x="685800" y="3041302"/>
            <a:ext cx="80010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a, </a:t>
            </a:r>
            <a:r>
              <a:rPr lang="en-US" sz="2800" dirty="0" err="1"/>
              <a:t>int</a:t>
            </a:r>
            <a:r>
              <a:rPr lang="en-US" sz="2800" dirty="0"/>
              <a:t> b) -&gt; { </a:t>
            </a:r>
            <a:r>
              <a:rPr lang="en-US" sz="2800" dirty="0" err="1"/>
              <a:t>int</a:t>
            </a:r>
            <a:r>
              <a:rPr lang="en-US" sz="2800" dirty="0"/>
              <a:t> res;</a:t>
            </a:r>
          </a:p>
          <a:p>
            <a:pPr algn="l" rtl="0"/>
            <a:r>
              <a:rPr lang="en-US" sz="2800" dirty="0"/>
              <a:t>			res = a + b;</a:t>
            </a:r>
          </a:p>
          <a:p>
            <a:pPr algn="l" rtl="0"/>
            <a:r>
              <a:rPr lang="en-US" sz="2800" dirty="0"/>
              <a:t>			return res; }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389542"/>
            <a:ext cx="859267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*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he-IL" sz="2400" dirty="0">
                <a:solidFill>
                  <a:schemeClr val="tx2"/>
                </a:solidFill>
              </a:rPr>
              <a:t>אם יש רק ביטוי אחד, אפשר לוותר על הסוגריים. שימו לב שהקומפיילר</a:t>
            </a:r>
          </a:p>
          <a:p>
            <a:r>
              <a:rPr lang="he-IL" sz="2400" dirty="0">
                <a:solidFill>
                  <a:schemeClr val="tx2"/>
                </a:solidFill>
              </a:rPr>
              <a:t>  מסיק לבד את משפט ה-</a:t>
            </a:r>
            <a:r>
              <a:rPr lang="en-US" sz="2400" dirty="0">
                <a:solidFill>
                  <a:schemeClr val="tx2"/>
                </a:solidFill>
              </a:rPr>
              <a:t>return</a:t>
            </a:r>
            <a:r>
              <a:rPr lang="he-IL" sz="2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5183784"/>
            <a:ext cx="800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a, </a:t>
            </a:r>
            <a:r>
              <a:rPr lang="en-US" sz="2800" dirty="0" err="1"/>
              <a:t>int</a:t>
            </a:r>
            <a:r>
              <a:rPr lang="en-US" sz="2800" dirty="0"/>
              <a:t> b) -&gt; a + b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29215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844-4482-454F-8951-CD96C6009971}" type="slidenum">
              <a:rPr lang="he-IL" altLang="he-IL" smtClean="0"/>
              <a:pPr/>
              <a:t>19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838200" y="304800"/>
            <a:ext cx="807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tx2"/>
                </a:solidFill>
              </a:rPr>
              <a:t>אפשר להגדיר משתנים מסוג למבדה: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864" y="990600"/>
            <a:ext cx="8229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interface </a:t>
            </a:r>
            <a:r>
              <a:rPr lang="en-US" sz="2400" dirty="0" err="1"/>
              <a:t>ArithmeticExp</a:t>
            </a:r>
            <a:r>
              <a:rPr lang="en-US" sz="2400" dirty="0"/>
              <a:t> {</a:t>
            </a:r>
          </a:p>
          <a:p>
            <a:pPr algn="l" rtl="0"/>
            <a:r>
              <a:rPr lang="en-US" sz="2400" dirty="0"/>
              <a:t>    public abstract </a:t>
            </a:r>
            <a:r>
              <a:rPr lang="en-US" sz="2400" dirty="0" err="1"/>
              <a:t>int</a:t>
            </a:r>
            <a:r>
              <a:rPr lang="en-US" sz="2400" dirty="0"/>
              <a:t> operation(</a:t>
            </a:r>
            <a:r>
              <a:rPr lang="en-US" sz="2400" dirty="0" err="1"/>
              <a:t>int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b);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7175" y="2415064"/>
            <a:ext cx="8229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static </a:t>
            </a:r>
            <a:r>
              <a:rPr lang="en-US" sz="2400" dirty="0" err="1"/>
              <a:t>int</a:t>
            </a:r>
            <a:r>
              <a:rPr lang="en-US" sz="2400" dirty="0"/>
              <a:t> calculate(</a:t>
            </a:r>
            <a:r>
              <a:rPr lang="en-US" sz="2400" dirty="0" err="1"/>
              <a:t>int</a:t>
            </a:r>
            <a:r>
              <a:rPr lang="en-US" sz="2400" dirty="0"/>
              <a:t> a, </a:t>
            </a:r>
            <a:r>
              <a:rPr lang="en-US" sz="2400" dirty="0" err="1"/>
              <a:t>int</a:t>
            </a:r>
            <a:r>
              <a:rPr lang="en-US" sz="2400" dirty="0"/>
              <a:t> b, </a:t>
            </a:r>
            <a:r>
              <a:rPr lang="en-US" sz="2400" dirty="0" err="1"/>
              <a:t>ArithmeticExp</a:t>
            </a:r>
            <a:r>
              <a:rPr lang="en-US" sz="2400" dirty="0"/>
              <a:t> op) {</a:t>
            </a:r>
          </a:p>
          <a:p>
            <a:pPr algn="l" rtl="0"/>
            <a:r>
              <a:rPr lang="en-US" sz="2400" dirty="0"/>
              <a:t>        return </a:t>
            </a:r>
            <a:r>
              <a:rPr lang="en-US" sz="2400" dirty="0" err="1"/>
              <a:t>op.operation</a:t>
            </a:r>
            <a:r>
              <a:rPr lang="en-US" sz="2400" dirty="0"/>
              <a:t>(a, b);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6417" y="3839528"/>
            <a:ext cx="82296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 rtl="0"/>
            <a:r>
              <a:rPr lang="en-US" sz="2400" dirty="0"/>
              <a:t>        </a:t>
            </a:r>
            <a:r>
              <a:rPr lang="en-US" sz="2400" dirty="0" err="1"/>
              <a:t>ArithmeticExp</a:t>
            </a:r>
            <a:r>
              <a:rPr lang="en-US" sz="2400" dirty="0"/>
              <a:t> add = (x, y) -&gt; x + y;</a:t>
            </a:r>
          </a:p>
          <a:p>
            <a:pPr algn="l" rtl="0"/>
            <a:r>
              <a:rPr lang="en-US" sz="2400" dirty="0"/>
              <a:t>        </a:t>
            </a:r>
            <a:r>
              <a:rPr lang="en-US" sz="2400" dirty="0" err="1"/>
              <a:t>ArithmeticExp</a:t>
            </a:r>
            <a:r>
              <a:rPr lang="en-US" sz="2400" dirty="0"/>
              <a:t> sub = (x, y) -&gt; x – y;</a:t>
            </a:r>
          </a:p>
          <a:p>
            <a:pPr algn="l" rtl="0"/>
            <a:r>
              <a:rPr lang="en-US" sz="2400" dirty="0"/>
              <a:t>        calculate(5, 6, add);</a:t>
            </a:r>
          </a:p>
          <a:p>
            <a:pPr algn="l" rtl="0"/>
            <a:r>
              <a:rPr lang="en-US" sz="2400" dirty="0"/>
              <a:t>        calculate(7, 3</a:t>
            </a:r>
            <a:r>
              <a:rPr lang="en-US" sz="2400"/>
              <a:t>, sub);</a:t>
            </a:r>
            <a:endParaRPr lang="en-US" sz="2400" dirty="0"/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8755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solidFill>
                  <a:schemeClr val="tx2"/>
                </a:solidFill>
              </a:rPr>
              <a:t>Lambda Expressions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dirty="0"/>
              <a:t>תחשיב למבדה הוא התוספת המשמעותית ביותר שהתווספה לשפה בגרסה 8.</a:t>
            </a:r>
          </a:p>
          <a:p>
            <a:r>
              <a:rPr lang="he-IL" altLang="he-IL" dirty="0"/>
              <a:t>התוספת מאפשרת להתייחס לפונקציות כאל פרמטרים, ובכך להקטין בצורה משמעותית את כמות הקוד הנדרשת לכתיבת אפליקציות בג'אווה, בלי לפגוע בעקרונות התכנון הנכון.</a:t>
            </a:r>
          </a:p>
          <a:p>
            <a:r>
              <a:rPr lang="he-IL" altLang="he-IL" dirty="0"/>
              <a:t>בנוסף, תחשיב למבדה נותן לשפה התנהגות </a:t>
            </a:r>
            <a:r>
              <a:rPr lang="he-IL" altLang="he-IL" b="1" dirty="0"/>
              <a:t>פונקציונלית</a:t>
            </a:r>
            <a:r>
              <a:rPr lang="he-IL" altLang="he-IL" dirty="0"/>
              <a:t>.</a:t>
            </a:r>
          </a:p>
          <a:p>
            <a:pPr lvl="1"/>
            <a:endParaRPr lang="en-US" alt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11F454-5DFE-4A02-A043-DD53B107FEF1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דוגמא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נניח שנרצה לכתוב מחלקה בשם </a:t>
            </a:r>
            <a:r>
              <a:rPr lang="en-US" dirty="0" err="1"/>
              <a:t>ListManipulations</a:t>
            </a:r>
            <a:r>
              <a:rPr lang="he-IL" dirty="0"/>
              <a:t>. המחלקה תכיל רשימה של מספרים (נניח מספרים שמייצגים נתון כלשהו, כמו גיל, או ציון).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0E52-E7D1-47EC-B66F-06934D448F61}" type="slidenum">
              <a:rPr lang="he-IL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7467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844-4482-454F-8951-CD96C6009971}" type="slidenum">
              <a:rPr lang="he-IL" altLang="he-IL" smtClean="0"/>
              <a:pPr/>
              <a:t>4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381000" y="304800"/>
            <a:ext cx="83058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class </a:t>
            </a:r>
            <a:r>
              <a:rPr lang="en-US" sz="2000" dirty="0" err="1"/>
              <a:t>ListManipulations</a:t>
            </a:r>
            <a:r>
              <a:rPr lang="en-US" sz="2000" dirty="0"/>
              <a:t> {</a:t>
            </a:r>
          </a:p>
          <a:p>
            <a:pPr algn="l" rtl="0"/>
            <a:r>
              <a:rPr lang="en-US" sz="2000" dirty="0"/>
              <a:t>    private </a:t>
            </a:r>
            <a:r>
              <a:rPr lang="en-US" sz="2000" dirty="0" err="1"/>
              <a:t>ArrayList</a:t>
            </a:r>
            <a:r>
              <a:rPr lang="en-US" sz="2000" dirty="0"/>
              <a:t>&lt;Integer&gt; numbers;</a:t>
            </a:r>
          </a:p>
          <a:p>
            <a:pPr algn="l" rtl="0"/>
            <a:r>
              <a:rPr lang="en-US" sz="2000" dirty="0"/>
              <a:t>    </a:t>
            </a:r>
          </a:p>
          <a:p>
            <a:pPr algn="l" rtl="0"/>
            <a:r>
              <a:rPr lang="en-US" sz="2000" dirty="0"/>
              <a:t>    public </a:t>
            </a:r>
            <a:r>
              <a:rPr lang="en-US" sz="2000" dirty="0" err="1"/>
              <a:t>ListManipulations</a:t>
            </a:r>
            <a:r>
              <a:rPr lang="en-US" sz="2000" dirty="0"/>
              <a:t>() {</a:t>
            </a:r>
          </a:p>
          <a:p>
            <a:pPr algn="l" rtl="0"/>
            <a:r>
              <a:rPr lang="en-US" sz="2000" dirty="0"/>
              <a:t>        numbers = new </a:t>
            </a:r>
            <a:r>
              <a:rPr lang="en-US" sz="2000" dirty="0" err="1"/>
              <a:t>ArrayList</a:t>
            </a:r>
            <a:r>
              <a:rPr lang="en-US" sz="2000" dirty="0"/>
              <a:t>&lt;&gt;();</a:t>
            </a:r>
          </a:p>
          <a:p>
            <a:pPr algn="l" rtl="0"/>
            <a:r>
              <a:rPr lang="en-US" sz="2000" dirty="0"/>
              <a:t>        for(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1; </a:t>
            </a:r>
            <a:r>
              <a:rPr lang="en-US" sz="2000" dirty="0" err="1"/>
              <a:t>i</a:t>
            </a:r>
            <a:r>
              <a:rPr lang="en-US" sz="2000" dirty="0"/>
              <a:t> &lt;= 20;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 algn="l" rtl="0"/>
            <a:r>
              <a:rPr lang="en-US" sz="2000" dirty="0"/>
              <a:t>            </a:t>
            </a:r>
            <a:r>
              <a:rPr lang="en-US" sz="2000" dirty="0" err="1"/>
              <a:t>numbers.add</a:t>
            </a:r>
            <a:r>
              <a:rPr lang="en-US" sz="2000" dirty="0"/>
              <a:t>((</a:t>
            </a:r>
            <a:r>
              <a:rPr lang="en-US" sz="2000" dirty="0" err="1"/>
              <a:t>int</a:t>
            </a:r>
            <a:r>
              <a:rPr lang="en-US" sz="2000" dirty="0"/>
              <a:t>)(</a:t>
            </a:r>
            <a:r>
              <a:rPr lang="en-US" sz="2000" dirty="0" err="1"/>
              <a:t>Math.random</a:t>
            </a:r>
            <a:r>
              <a:rPr lang="en-US" sz="2000" dirty="0"/>
              <a:t>() * 100) - 50);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429000"/>
            <a:ext cx="8458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נרצה לספק אפשרות לבצע "שאילתות"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he-IL" sz="2000" dirty="0">
                <a:solidFill>
                  <a:schemeClr val="tx2"/>
                </a:solidFill>
              </a:rPr>
              <a:t>על הרשימה, כמו 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861767"/>
            <a:ext cx="8458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- החזר את כל המספרים החיוביים מהרשימה.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771" y="4294534"/>
            <a:ext cx="8458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- החזר את כל המספרים הזוגיים מהרשימה.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771" y="4759958"/>
            <a:ext cx="8458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- החזר את כל המספרים שגדולים מ-10 ברשימה.</a:t>
            </a:r>
          </a:p>
        </p:txBody>
      </p:sp>
    </p:spTree>
    <p:extLst>
      <p:ext uri="{BB962C8B-B14F-4D97-AF65-F5344CB8AC3E}">
        <p14:creationId xmlns:p14="http://schemas.microsoft.com/office/powerpoint/2010/main" val="339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844-4482-454F-8951-CD96C6009971}" type="slidenum">
              <a:rPr lang="he-IL" altLang="he-IL" smtClean="0"/>
              <a:pPr/>
              <a:t>5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381000" y="711232"/>
            <a:ext cx="8305800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class </a:t>
            </a:r>
            <a:r>
              <a:rPr lang="en-US" sz="2000" dirty="0" err="1"/>
              <a:t>ListManipulations</a:t>
            </a:r>
            <a:r>
              <a:rPr lang="en-US" sz="2000" dirty="0"/>
              <a:t> {</a:t>
            </a:r>
          </a:p>
          <a:p>
            <a:pPr algn="l" rtl="0"/>
            <a:r>
              <a:rPr lang="en-US" sz="2000" dirty="0"/>
              <a:t>    private </a:t>
            </a:r>
            <a:r>
              <a:rPr lang="en-US" sz="2000" dirty="0" err="1"/>
              <a:t>ArrayList</a:t>
            </a:r>
            <a:r>
              <a:rPr lang="en-US" sz="2000" dirty="0"/>
              <a:t>&lt;Integer&gt; numbers;</a:t>
            </a:r>
          </a:p>
          <a:p>
            <a:pPr algn="l" rtl="0"/>
            <a:r>
              <a:rPr lang="en-US" sz="2000" dirty="0"/>
              <a:t>    </a:t>
            </a:r>
          </a:p>
          <a:p>
            <a:pPr algn="l" rtl="0"/>
            <a:r>
              <a:rPr lang="en-US" sz="2000" dirty="0"/>
              <a:t>    public </a:t>
            </a:r>
            <a:r>
              <a:rPr lang="en-US" sz="2000" dirty="0" err="1"/>
              <a:t>ArrayList</a:t>
            </a:r>
            <a:r>
              <a:rPr lang="en-US" sz="2000" dirty="0"/>
              <a:t>&lt;Integer&gt; </a:t>
            </a:r>
            <a:r>
              <a:rPr lang="en-US" sz="2000" dirty="0" err="1"/>
              <a:t>filterEven</a:t>
            </a:r>
            <a:r>
              <a:rPr lang="en-US" sz="2000" dirty="0"/>
              <a:t>() {</a:t>
            </a:r>
          </a:p>
          <a:p>
            <a:pPr algn="l" rtl="0"/>
            <a:r>
              <a:rPr lang="en-US" sz="2000" dirty="0"/>
              <a:t>       	</a:t>
            </a:r>
            <a:r>
              <a:rPr lang="en-US" sz="2000" dirty="0" err="1"/>
              <a:t>ArrayList</a:t>
            </a:r>
            <a:r>
              <a:rPr lang="en-US" sz="2000" dirty="0"/>
              <a:t>&lt;Integer&gt; res = new </a:t>
            </a:r>
            <a:r>
              <a:rPr lang="en-US" sz="2000" dirty="0" err="1"/>
              <a:t>ArrayList</a:t>
            </a:r>
            <a:r>
              <a:rPr lang="en-US" sz="2000" dirty="0"/>
              <a:t>&lt;&gt;();</a:t>
            </a:r>
          </a:p>
          <a:p>
            <a:pPr algn="l" rtl="0"/>
            <a:r>
              <a:rPr lang="en-US" sz="2000" dirty="0"/>
              <a:t>	for(Integer n : numbers)</a:t>
            </a:r>
          </a:p>
          <a:p>
            <a:pPr algn="l" rtl="0"/>
            <a:r>
              <a:rPr lang="en-US" sz="2000" dirty="0"/>
              <a:t>	   if(n % 2 == 0)</a:t>
            </a:r>
          </a:p>
          <a:p>
            <a:pPr algn="l" rtl="0"/>
            <a:r>
              <a:rPr lang="en-US" sz="2000" dirty="0"/>
              <a:t>		</a:t>
            </a:r>
            <a:r>
              <a:rPr lang="en-US" sz="2000" dirty="0" err="1"/>
              <a:t>res.add</a:t>
            </a:r>
            <a:r>
              <a:rPr lang="en-US" sz="2000" dirty="0"/>
              <a:t>(n);</a:t>
            </a:r>
          </a:p>
          <a:p>
            <a:pPr algn="l" rtl="0"/>
            <a:r>
              <a:rPr lang="en-US" sz="2000" dirty="0"/>
              <a:t>	return res;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    public </a:t>
            </a:r>
            <a:r>
              <a:rPr lang="en-US" sz="2000" dirty="0" err="1"/>
              <a:t>ArrayList</a:t>
            </a:r>
            <a:r>
              <a:rPr lang="en-US" sz="2000" dirty="0"/>
              <a:t>&lt;Integer&gt; </a:t>
            </a:r>
            <a:r>
              <a:rPr lang="en-US" sz="2000" dirty="0" err="1"/>
              <a:t>filterPositive</a:t>
            </a:r>
            <a:r>
              <a:rPr lang="en-US" sz="2000" dirty="0"/>
              <a:t>() {….}</a:t>
            </a:r>
          </a:p>
          <a:p>
            <a:pPr algn="l" rtl="0"/>
            <a:r>
              <a:rPr lang="en-US" sz="2000" dirty="0"/>
              <a:t>    public </a:t>
            </a:r>
            <a:r>
              <a:rPr lang="en-US" sz="2000" dirty="0" err="1"/>
              <a:t>ArrayList</a:t>
            </a:r>
            <a:r>
              <a:rPr lang="en-US" sz="2000" dirty="0"/>
              <a:t>&lt;Integer&gt; filterBiggerThan10() {….}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24037"/>
            <a:ext cx="8458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פתרון אפשרי (לא מוצלח) הוא לספק שיטה עבור כל שאילתה -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5289947"/>
            <a:ext cx="8458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מה הבעיה בפתרון הזה?</a:t>
            </a:r>
          </a:p>
        </p:txBody>
      </p:sp>
    </p:spTree>
    <p:extLst>
      <p:ext uri="{BB962C8B-B14F-4D97-AF65-F5344CB8AC3E}">
        <p14:creationId xmlns:p14="http://schemas.microsoft.com/office/powerpoint/2010/main" val="314320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Open-Close Principle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הפתרון מפר עקרון חשוב בתיכון מונחה עצמים שנקרא </a:t>
            </a:r>
            <a:r>
              <a:rPr lang="en-US" dirty="0"/>
              <a:t>Open-Close Principle</a:t>
            </a:r>
            <a:r>
              <a:rPr lang="he-IL" dirty="0"/>
              <a:t> (</a:t>
            </a:r>
            <a:r>
              <a:rPr lang="en-US" dirty="0"/>
              <a:t>OCP</a:t>
            </a:r>
            <a:r>
              <a:rPr lang="he-IL" dirty="0"/>
              <a:t>) – המחלקה תהיה פתוחה להרחבות וסגורה לשינויים.</a:t>
            </a:r>
          </a:p>
          <a:p>
            <a:r>
              <a:rPr lang="he-IL" dirty="0"/>
              <a:t>המשמעות – הוספת פונקציונליות ושינוי דרישות נעשים אך ורק דרך הרחבה (ירושה)</a:t>
            </a:r>
            <a:r>
              <a:rPr lang="en-US" dirty="0"/>
              <a:t> </a:t>
            </a:r>
            <a:r>
              <a:rPr lang="he-IL" dirty="0"/>
              <a:t>ולא דרך פתיחת הקוד ושינוי שלו.</a:t>
            </a:r>
          </a:p>
          <a:p>
            <a:r>
              <a:rPr lang="he-IL" dirty="0"/>
              <a:t>בפתרון שראינו, תוספת של עוד </a:t>
            </a:r>
            <a:r>
              <a:rPr lang="he-IL" dirty="0" err="1"/>
              <a:t>קרטריון</a:t>
            </a:r>
            <a:r>
              <a:rPr lang="he-IL" dirty="0"/>
              <a:t> לסינון המערך תגרום לתוספת של עוד שיטה למחלקה, כלומר שינוי ה-</a:t>
            </a:r>
            <a:r>
              <a:rPr lang="en-US" dirty="0"/>
              <a:t>API </a:t>
            </a:r>
            <a:r>
              <a:rPr lang="he-IL" dirty="0"/>
              <a:t> והקוד שלה, ופגיעה ב- </a:t>
            </a:r>
            <a:r>
              <a:rPr lang="en-US" dirty="0"/>
              <a:t>OCP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0E52-E7D1-47EC-B66F-06934D448F61}" type="slidenum">
              <a:rPr lang="he-IL" altLang="he-IL" smtClean="0"/>
              <a:pPr/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8029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הפתרון - אבסטרקציה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הפתרון הנהוג ב-</a:t>
            </a:r>
            <a:r>
              <a:rPr lang="en-US" dirty="0"/>
              <a:t>OOP</a:t>
            </a:r>
            <a:r>
              <a:rPr lang="he-IL" dirty="0"/>
              <a:t> הוא </a:t>
            </a:r>
            <a:r>
              <a:rPr lang="he-IL" dirty="0" err="1"/>
              <a:t>לכמס</a:t>
            </a:r>
            <a:r>
              <a:rPr lang="he-IL" dirty="0"/>
              <a:t> את מה שאמור להשתנות וכך להגן עליו מפני שינויי קוד.</a:t>
            </a:r>
          </a:p>
          <a:p>
            <a:r>
              <a:rPr lang="he-IL" dirty="0"/>
              <a:t>במקרה שלנו, </a:t>
            </a:r>
            <a:r>
              <a:rPr lang="he-IL" dirty="0" err="1"/>
              <a:t>הקרטריון</a:t>
            </a:r>
            <a:r>
              <a:rPr lang="he-IL" dirty="0"/>
              <a:t> לסינון המערך משתנה כל הזמן, ולכן נוכל להגדיר את </a:t>
            </a:r>
            <a:r>
              <a:rPr lang="he-IL" dirty="0" err="1"/>
              <a:t>הקרטריון</a:t>
            </a:r>
            <a:r>
              <a:rPr lang="he-IL" dirty="0"/>
              <a:t> עצמו כפרמטר.</a:t>
            </a:r>
          </a:p>
          <a:p>
            <a:r>
              <a:rPr lang="he-IL" dirty="0"/>
              <a:t>בג'אווה זה אומר שנגדיר את </a:t>
            </a:r>
            <a:r>
              <a:rPr lang="he-IL" dirty="0" err="1"/>
              <a:t>הקרטריון</a:t>
            </a:r>
            <a:r>
              <a:rPr lang="he-IL" dirty="0"/>
              <a:t> כמחלקה נפרדת: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0E52-E7D1-47EC-B66F-06934D448F61}" type="slidenum">
              <a:rPr lang="he-IL" altLang="he-IL" smtClean="0"/>
              <a:pPr/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9187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844-4482-454F-8951-CD96C6009971}" type="slidenum">
              <a:rPr lang="he-IL" altLang="he-IL" smtClean="0"/>
              <a:pPr/>
              <a:t>8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381000" y="304800"/>
            <a:ext cx="85344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interface Condition {</a:t>
            </a:r>
          </a:p>
          <a:p>
            <a:pPr algn="l" rtl="0"/>
            <a:r>
              <a:rPr lang="en-US" sz="2000" dirty="0"/>
              <a:t>    public abstract </a:t>
            </a:r>
            <a:r>
              <a:rPr lang="en-US" sz="2000" dirty="0" err="1"/>
              <a:t>boolean</a:t>
            </a:r>
            <a:r>
              <a:rPr lang="en-US" sz="2000" dirty="0"/>
              <a:t> test(</a:t>
            </a:r>
            <a:r>
              <a:rPr lang="en-US" sz="2000" dirty="0" err="1"/>
              <a:t>int</a:t>
            </a:r>
            <a:r>
              <a:rPr lang="en-US" sz="2000" dirty="0"/>
              <a:t> x);</a:t>
            </a:r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447800"/>
            <a:ext cx="8839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וכעת נוכל לכתוב מחלקה עבור כל סוג של בדיקה: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438400"/>
            <a:ext cx="81534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class </a:t>
            </a:r>
            <a:r>
              <a:rPr lang="en-US" sz="2000" dirty="0" err="1"/>
              <a:t>EvenCondition</a:t>
            </a:r>
            <a:r>
              <a:rPr lang="en-US" sz="2000" dirty="0"/>
              <a:t> implements Condition {</a:t>
            </a:r>
          </a:p>
          <a:p>
            <a:pPr algn="l" rtl="0"/>
            <a:r>
              <a:rPr lang="en-US" sz="2000" dirty="0"/>
              <a:t>    public </a:t>
            </a:r>
            <a:r>
              <a:rPr lang="en-US" sz="2000" dirty="0" err="1"/>
              <a:t>boolean</a:t>
            </a:r>
            <a:r>
              <a:rPr lang="en-US" sz="2000" dirty="0"/>
              <a:t> test(</a:t>
            </a:r>
            <a:r>
              <a:rPr lang="en-US" sz="2000" dirty="0" err="1"/>
              <a:t>int</a:t>
            </a:r>
            <a:r>
              <a:rPr lang="en-US" sz="2000" dirty="0"/>
              <a:t> x) {</a:t>
            </a:r>
          </a:p>
          <a:p>
            <a:pPr algn="l" rtl="0"/>
            <a:r>
              <a:rPr lang="en-US" sz="2000" dirty="0"/>
              <a:t>        return x % 2 == 0;</a:t>
            </a:r>
          </a:p>
          <a:p>
            <a:pPr algn="l" rtl="0"/>
            <a:r>
              <a:rPr lang="en-US" sz="2000" dirty="0"/>
              <a:t>    }</a:t>
            </a:r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66267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844-4482-454F-8951-CD96C6009971}" type="slidenum">
              <a:rPr lang="he-IL" altLang="he-IL" smtClean="0"/>
              <a:pPr/>
              <a:t>9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381000" y="711232"/>
            <a:ext cx="8305800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/>
              <a:t>public class </a:t>
            </a:r>
            <a:r>
              <a:rPr lang="en-US" sz="2000" dirty="0" err="1"/>
              <a:t>ListManipulations</a:t>
            </a:r>
            <a:r>
              <a:rPr lang="en-US" sz="2000" dirty="0"/>
              <a:t> {</a:t>
            </a:r>
          </a:p>
          <a:p>
            <a:pPr algn="l" rtl="0"/>
            <a:r>
              <a:rPr lang="en-US" sz="2000" dirty="0"/>
              <a:t>    private </a:t>
            </a:r>
            <a:r>
              <a:rPr lang="en-US" sz="2000" dirty="0" err="1"/>
              <a:t>ArrayList</a:t>
            </a:r>
            <a:r>
              <a:rPr lang="en-US" sz="2000" dirty="0"/>
              <a:t>&lt;Integer&gt; numbers;</a:t>
            </a:r>
          </a:p>
          <a:p>
            <a:pPr algn="l" rtl="0"/>
            <a:r>
              <a:rPr lang="en-US" sz="2000" dirty="0"/>
              <a:t>    </a:t>
            </a:r>
          </a:p>
          <a:p>
            <a:pPr algn="l" rtl="0"/>
            <a:r>
              <a:rPr lang="en-US" sz="2000" dirty="0"/>
              <a:t>     public </a:t>
            </a:r>
            <a:r>
              <a:rPr lang="en-US" sz="2000" dirty="0" err="1"/>
              <a:t>ArrayList</a:t>
            </a:r>
            <a:r>
              <a:rPr lang="en-US" sz="2000" dirty="0"/>
              <a:t>&lt;Integer&gt; filter(Condition con) {</a:t>
            </a:r>
          </a:p>
          <a:p>
            <a:pPr algn="l" rtl="0"/>
            <a:r>
              <a:rPr lang="en-US" sz="2000" dirty="0"/>
              <a:t>        </a:t>
            </a:r>
            <a:r>
              <a:rPr lang="en-US" sz="2000" dirty="0" err="1"/>
              <a:t>ArrayList</a:t>
            </a:r>
            <a:r>
              <a:rPr lang="en-US" sz="2000" dirty="0"/>
              <a:t>&lt;Integer&gt; res = new </a:t>
            </a:r>
            <a:r>
              <a:rPr lang="en-US" sz="2000" dirty="0" err="1"/>
              <a:t>ArrayList</a:t>
            </a:r>
            <a:r>
              <a:rPr lang="en-US" sz="2000" dirty="0"/>
              <a:t>&lt;&gt;();</a:t>
            </a:r>
          </a:p>
          <a:p>
            <a:pPr algn="l" rtl="0"/>
            <a:r>
              <a:rPr lang="en-US" sz="2000" dirty="0"/>
              <a:t>        for(Integer n : numbers)</a:t>
            </a:r>
          </a:p>
          <a:p>
            <a:pPr algn="l" rtl="0"/>
            <a:r>
              <a:rPr lang="en-US" sz="2000" dirty="0"/>
              <a:t>            if(</a:t>
            </a:r>
            <a:r>
              <a:rPr lang="en-US" sz="2000" dirty="0" err="1"/>
              <a:t>con.test</a:t>
            </a:r>
            <a:r>
              <a:rPr lang="en-US" sz="2000" dirty="0"/>
              <a:t>(n))</a:t>
            </a:r>
          </a:p>
          <a:p>
            <a:pPr algn="l" rtl="0"/>
            <a:r>
              <a:rPr lang="en-US" sz="2000" dirty="0"/>
              <a:t>                </a:t>
            </a:r>
            <a:r>
              <a:rPr lang="en-US" sz="2000" dirty="0" err="1"/>
              <a:t>res.add</a:t>
            </a:r>
            <a:r>
              <a:rPr lang="en-US" sz="2000" dirty="0"/>
              <a:t>(n);</a:t>
            </a:r>
          </a:p>
          <a:p>
            <a:pPr algn="l" rtl="0"/>
            <a:r>
              <a:rPr lang="en-US" sz="2000" dirty="0"/>
              <a:t>        return res;</a:t>
            </a:r>
          </a:p>
          <a:p>
            <a:pPr algn="l" rtl="0"/>
            <a:r>
              <a:rPr lang="en-US" sz="2000" dirty="0"/>
              <a:t>    }       	</a:t>
            </a:r>
          </a:p>
          <a:p>
            <a:pPr algn="l" rtl="0"/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24037"/>
            <a:ext cx="8458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כעת נצטרך לשנות את השיטה במחלקה </a:t>
            </a:r>
            <a:r>
              <a:rPr lang="en-US" sz="2000" dirty="0" err="1">
                <a:solidFill>
                  <a:schemeClr val="tx2"/>
                </a:solidFill>
              </a:rPr>
              <a:t>ListManipulations</a:t>
            </a:r>
            <a:r>
              <a:rPr lang="he-IL" sz="20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419600"/>
            <a:ext cx="8458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>
                <a:solidFill>
                  <a:schemeClr val="tx2"/>
                </a:solidFill>
              </a:rPr>
              <a:t>שימו לב שעכשיו הקוד מוגן מפני שינויים. תוספת של </a:t>
            </a:r>
            <a:r>
              <a:rPr lang="he-IL" sz="2000" dirty="0" err="1">
                <a:solidFill>
                  <a:schemeClr val="tx2"/>
                </a:solidFill>
              </a:rPr>
              <a:t>קרטריון</a:t>
            </a:r>
            <a:r>
              <a:rPr lang="he-IL" sz="2000" dirty="0">
                <a:solidFill>
                  <a:schemeClr val="tx2"/>
                </a:solidFill>
              </a:rPr>
              <a:t> חדש לא ישפיע בכלום על השיטה </a:t>
            </a:r>
            <a:r>
              <a:rPr lang="en-US" sz="2000" dirty="0">
                <a:solidFill>
                  <a:schemeClr val="tx2"/>
                </a:solidFill>
              </a:rPr>
              <a:t>filter</a:t>
            </a:r>
            <a:r>
              <a:rPr lang="he-IL" sz="2000" dirty="0">
                <a:solidFill>
                  <a:schemeClr val="tx2"/>
                </a:solidFill>
              </a:rPr>
              <a:t> או על קוד המחלקה, אלא רק יגרום לתוספת של מחלקות חדשות.</a:t>
            </a:r>
          </a:p>
        </p:txBody>
      </p:sp>
    </p:spTree>
    <p:extLst>
      <p:ext uri="{BB962C8B-B14F-4D97-AF65-F5344CB8AC3E}">
        <p14:creationId xmlns:p14="http://schemas.microsoft.com/office/powerpoint/2010/main" val="333502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3395</TotalTime>
  <Words>1386</Words>
  <Application>Microsoft Office PowerPoint</Application>
  <PresentationFormat>‫הצגה על המסך (4:3)</PresentationFormat>
  <Paragraphs>192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template</vt:lpstr>
      <vt:lpstr>Lambda Expressions</vt:lpstr>
      <vt:lpstr>Lambda Expressions</vt:lpstr>
      <vt:lpstr>דוגמא</vt:lpstr>
      <vt:lpstr>מצגת של PowerPoint‏</vt:lpstr>
      <vt:lpstr>מצגת של PowerPoint‏</vt:lpstr>
      <vt:lpstr>Open-Close Principle</vt:lpstr>
      <vt:lpstr>הפתרון - אבסטרקציה</vt:lpstr>
      <vt:lpstr>מצגת של PowerPoint‏</vt:lpstr>
      <vt:lpstr>מצגת של PowerPoint‏</vt:lpstr>
      <vt:lpstr>מצגת של PowerPoint‏</vt:lpstr>
      <vt:lpstr>מצגת של PowerPoint‏</vt:lpstr>
      <vt:lpstr>מאפייני הפתרונות הקיימים</vt:lpstr>
      <vt:lpstr>ממשק פונקציונלי</vt:lpstr>
      <vt:lpstr>מצגת של PowerPoint‏</vt:lpstr>
      <vt:lpstr>מצגת של PowerPoint‏</vt:lpstr>
      <vt:lpstr>ביטוי למבדה - תחביר</vt:lpstr>
      <vt:lpstr>ביטוי למבדה - תחביר</vt:lpstr>
      <vt:lpstr>ביטוי למבדה - תחביר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103</cp:revision>
  <cp:lastPrinted>1601-01-01T00:00:00Z</cp:lastPrinted>
  <dcterms:created xsi:type="dcterms:W3CDTF">1601-01-01T00:00:00Z</dcterms:created>
  <dcterms:modified xsi:type="dcterms:W3CDTF">2016-12-26T11:25:59Z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