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embeddedFontLst>
    <p:embeddedFont>
      <p:font typeface="Oswald Light"/>
      <p:regular r:id="rId80"/>
      <p:bold r:id="rId81"/>
    </p:embeddedFont>
    <p:embeddedFont>
      <p:font typeface="Average"/>
      <p:regular r:id="rId82"/>
    </p:embeddedFont>
    <p:embeddedFont>
      <p:font typeface="Oswald"/>
      <p:regular r:id="rId83"/>
      <p:bold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swald-bold.fntdata"/><Relationship Id="rId83" Type="http://schemas.openxmlformats.org/officeDocument/2006/relationships/font" Target="fonts/Oswald-regular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Light-regular.fntdata"/><Relationship Id="rId82" Type="http://schemas.openxmlformats.org/officeDocument/2006/relationships/font" Target="fonts/Average-regular.fntdata"/><Relationship Id="rId81" Type="http://schemas.openxmlformats.org/officeDocument/2006/relationships/font" Target="fonts/Oswal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648458557_4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648458557_4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63d4cbae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63d4cba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63d4cba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63d4cba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648458557_4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648458557_4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3d4cbae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63d4cbae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63d4cbaed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63d4cbaed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63d4cbae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63d4cbae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63d4cbaed_7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63d4cbaed_7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63d4cbaed_7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63d4cbaed_7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63d4cbaed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63d4cbaed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48458557_4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48458557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63d4cbaed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63d4cbaed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63d4cbaed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63d4cbaed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63d4cbaed_7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63d4cbaed_7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63d4cbaed_7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63d4cbaed_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63d4cbaed_7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63d4cbaed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63d4cbaed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63d4cbaed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63d4cbaed_7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63d4cbaed_7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64845855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64845855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648458557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648458557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648458557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d648458557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648458557_4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648458557_4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63d4cbaed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63d4cbaed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641403e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d641403e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641403e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641403e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648458557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648458557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d648458557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d648458557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64845855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64845855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d648458557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d648458557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648458557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d648458557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64845855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d64845855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648458557_4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d648458557_4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648458557_4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648458557_4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648458557_4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648458557_4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648458557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d648458557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648458557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d648458557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d645a9e9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d645a9e9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64dbc7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64dbc7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648458557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d64845855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645a9e9c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d645a9e9c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648458557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d64845855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648458557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648458557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d64845855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d64845855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39d709b8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639d709b8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648458557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d648458557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d648458557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d648458557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648458557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d648458557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d648458557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d648458557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d648458557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d648458557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d64845855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d64845855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d64845855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d64845855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d64845855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d64845855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d64845855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d64845855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d64845855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d64845855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63d4cbaed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63d4cbaed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d64845855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d64845855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d64845855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d64845855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d648458557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d648458557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d648458557_4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d648458557_4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d648458557_4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d648458557_4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d64845855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d64845855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d648458557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d648458557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d648458557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d648458557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d648458557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d648458557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d645a9e9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d645a9e9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639d709b8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639d709b8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d645a9e9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d645a9e9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d645a9e9c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d645a9e9c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d6484585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d6484585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d64845855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d64845855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d64dbc77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d64dbc77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63d4cbae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63d4cbae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648458557_4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648458557_4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Árvores Binárias de Busca e a Conjectura da Otimalidade Dinâmica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17600"/>
            <a:ext cx="8520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360">
                <a:latin typeface="Oswald"/>
                <a:ea typeface="Oswald"/>
                <a:cs typeface="Oswald"/>
                <a:sym typeface="Oswald"/>
              </a:rPr>
              <a:t>Bruno Armond Braga</a:t>
            </a:r>
            <a:endParaRPr sz="23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360">
                <a:latin typeface="Oswald"/>
                <a:ea typeface="Oswald"/>
                <a:cs typeface="Oswald"/>
                <a:sym typeface="Oswald"/>
              </a:rPr>
              <a:t>Orientadora: Profa. Dra. Cristina Gomes Fernandes</a:t>
            </a:r>
            <a:endParaRPr sz="236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Operação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22" title="splay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13" y="661263"/>
            <a:ext cx="316237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271700" y="2194250"/>
            <a:ext cx="1572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Operação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" name="Google Shape;167;p23" title="splay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13" y="661263"/>
            <a:ext cx="316237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3271700" y="2194250"/>
            <a:ext cx="1572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3488775" y="1319100"/>
            <a:ext cx="1030200" cy="185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Operação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271700" y="2194250"/>
            <a:ext cx="1572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 title="splay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300" y="672825"/>
            <a:ext cx="2661300" cy="314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Operação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71700" y="2194250"/>
            <a:ext cx="1572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5" title="splay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300" y="672825"/>
            <a:ext cx="2661300" cy="314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3495375" y="672825"/>
            <a:ext cx="1366500" cy="118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Operação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3271700" y="2194250"/>
            <a:ext cx="1572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 title="splay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75" y="672825"/>
            <a:ext cx="2661299" cy="2489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Conjectura da Otimalidade Dinâmica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51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Em 1985, Tarjan e Sleator conjecturam que a árvore splay é dinamicamente ótima.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conjectura está em aberto desde então. 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de sequências de acessos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8" name="Google Shape;208;p28" title="VGBusc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554" y="1462825"/>
            <a:ext cx="3666095" cy="30983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 rot="-5400000">
            <a:off x="1929250" y="2753217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007035" y="4561154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(3,1,4,2,5)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793750" y="2507875"/>
            <a:ext cx="136200" cy="228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451625" y="3795075"/>
            <a:ext cx="310800" cy="810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(3,1,4,2,5)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20" name="Google Shape;220;p29" title="VGBusc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554" y="1462825"/>
            <a:ext cx="3666095" cy="30983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de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sequências de acessos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 rot="-5400000">
            <a:off x="1929250" y="2753217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4007035" y="4561154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968075" y="2504975"/>
            <a:ext cx="85500" cy="222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3290950" y="3316800"/>
            <a:ext cx="310800" cy="1289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de 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sequências de acessos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 rot="-5400000">
            <a:off x="1929250" y="2753217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4007035" y="4561154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4" name="Google Shape;234;p30" title="VGBusc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554" y="1462825"/>
            <a:ext cx="3666095" cy="309832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(3,1,4,2,5)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1" title="busc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75"/>
            <a:ext cx="7796500" cy="30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Árvores binárias de busca (ABB)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Estruturas de dados que armazenam um conjunto de chaves em um universo estático 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chave de qualquer nó é maior que as chaves de todos os nós da subárvore esquerda desse nó e menor que as chaves de todos os nós na subárvore direita desse nó.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62" name="Google Shape;62;p14"/>
          <p:cNvCxnSpPr>
            <a:endCxn id="63" idx="3"/>
          </p:cNvCxnSpPr>
          <p:nvPr/>
        </p:nvCxnSpPr>
        <p:spPr>
          <a:xfrm flipH="1" rot="10800000">
            <a:off x="6949554" y="2253821"/>
            <a:ext cx="468000" cy="48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>
            <a:endCxn id="63" idx="5"/>
          </p:cNvCxnSpPr>
          <p:nvPr/>
        </p:nvCxnSpPr>
        <p:spPr>
          <a:xfrm rot="10800000">
            <a:off x="7962096" y="2253821"/>
            <a:ext cx="511500" cy="51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/>
          <p:nvPr/>
        </p:nvSpPr>
        <p:spPr>
          <a:xfrm>
            <a:off x="8062200" y="2475625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5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534675" y="2475625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2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304775" y="159650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4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6185791" y="3132946"/>
            <a:ext cx="468000" cy="48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7198334" y="3132946"/>
            <a:ext cx="511500" cy="51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7298438" y="335475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3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770913" y="335475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1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32"/>
          <p:cNvCxnSpPr/>
          <p:nvPr/>
        </p:nvCxnSpPr>
        <p:spPr>
          <a:xfrm>
            <a:off x="5125275" y="3699300"/>
            <a:ext cx="3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2"/>
          <p:cNvSpPr/>
          <p:nvPr/>
        </p:nvSpPr>
        <p:spPr>
          <a:xfrm>
            <a:off x="2306125" y="3837325"/>
            <a:ext cx="583800" cy="579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3117350" y="2618000"/>
            <a:ext cx="583800" cy="57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1900175" y="1394125"/>
            <a:ext cx="583800" cy="57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57" name="Google Shape;257;p32" title="busca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86"/>
            <a:ext cx="7796500" cy="30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3"/>
          <p:cNvCxnSpPr/>
          <p:nvPr/>
        </p:nvCxnSpPr>
        <p:spPr>
          <a:xfrm>
            <a:off x="5131250" y="3236650"/>
            <a:ext cx="3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3"/>
          <p:cNvSpPr/>
          <p:nvPr/>
        </p:nvSpPr>
        <p:spPr>
          <a:xfrm>
            <a:off x="681900" y="2618700"/>
            <a:ext cx="575100" cy="57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1900175" y="1394125"/>
            <a:ext cx="583800" cy="57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3" title="busca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86"/>
            <a:ext cx="7796500" cy="30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4"/>
          <p:cNvCxnSpPr/>
          <p:nvPr/>
        </p:nvCxnSpPr>
        <p:spPr>
          <a:xfrm>
            <a:off x="5131250" y="2774025"/>
            <a:ext cx="3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4"/>
          <p:cNvSpPr/>
          <p:nvPr/>
        </p:nvSpPr>
        <p:spPr>
          <a:xfrm>
            <a:off x="3127050" y="2620600"/>
            <a:ext cx="566700" cy="57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1900175" y="1394125"/>
            <a:ext cx="583800" cy="57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4" title="busca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86"/>
            <a:ext cx="7796500" cy="30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5"/>
          <p:cNvCxnSpPr/>
          <p:nvPr/>
        </p:nvCxnSpPr>
        <p:spPr>
          <a:xfrm>
            <a:off x="5131250" y="2774025"/>
            <a:ext cx="3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5"/>
          <p:cNvSpPr/>
          <p:nvPr/>
        </p:nvSpPr>
        <p:spPr>
          <a:xfrm>
            <a:off x="3127050" y="2620600"/>
            <a:ext cx="566700" cy="57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1900175" y="1394125"/>
            <a:ext cx="583800" cy="57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 flipH="1">
            <a:off x="1814675" y="2321875"/>
            <a:ext cx="754800" cy="499800"/>
          </a:xfrm>
          <a:prstGeom prst="curvedDownArrow">
            <a:avLst>
              <a:gd fmla="val 12202" name="adj1"/>
              <a:gd fmla="val 3006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5" title="busca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86"/>
            <a:ext cx="7796500" cy="30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2713050" y="1395000"/>
            <a:ext cx="583800" cy="579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1494925" y="2621625"/>
            <a:ext cx="5730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6"/>
          <p:cNvCxnSpPr/>
          <p:nvPr/>
        </p:nvCxnSpPr>
        <p:spPr>
          <a:xfrm>
            <a:off x="5131250" y="2774025"/>
            <a:ext cx="3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6" name="Google Shape;306;p36" title="busca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86"/>
            <a:ext cx="7796500" cy="30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37"/>
          <p:cNvCxnSpPr/>
          <p:nvPr/>
        </p:nvCxnSpPr>
        <p:spPr>
          <a:xfrm>
            <a:off x="5131250" y="2304600"/>
            <a:ext cx="3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2711325" y="1397500"/>
            <a:ext cx="583800" cy="57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1491475" y="2612400"/>
            <a:ext cx="583800" cy="579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7" title="busca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86"/>
            <a:ext cx="7796500" cy="30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38"/>
          <p:cNvCxnSpPr/>
          <p:nvPr/>
        </p:nvCxnSpPr>
        <p:spPr>
          <a:xfrm>
            <a:off x="5131250" y="1848750"/>
            <a:ext cx="3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Visão geométrica da execução de um algoritmo de busca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 rot="-5400000">
            <a:off x="4210000" y="2643142"/>
            <a:ext cx="1001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Buscas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6256310" y="4426129"/>
            <a:ext cx="102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Chaves</a:t>
            </a:r>
            <a:endParaRPr sz="24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2711325" y="1397500"/>
            <a:ext cx="583800" cy="57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3932750" y="2618700"/>
            <a:ext cx="583800" cy="572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8" title="busca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377686"/>
            <a:ext cx="7796500" cy="30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/>
          <p:nvPr/>
        </p:nvSpPr>
        <p:spPr>
          <a:xfrm>
            <a:off x="1107550" y="2972700"/>
            <a:ext cx="1027800" cy="29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 par de pontos (a,b) de um conjunto P é arboreamente satisfeito se: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38" name="Google Shape;338;p39" title="ASS2.png"/>
          <p:cNvPicPr preferRelativeResize="0"/>
          <p:nvPr/>
        </p:nvPicPr>
        <p:blipFill rotWithShape="1">
          <a:blip r:embed="rId3">
            <a:alphaModFix/>
          </a:blip>
          <a:srcRect b="0" l="0" r="58473" t="0"/>
          <a:stretch/>
        </p:blipFill>
        <p:spPr>
          <a:xfrm>
            <a:off x="717800" y="2608078"/>
            <a:ext cx="2339375" cy="1980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Conjunto de pontos arboreamente satisfeitos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473900" y="1830250"/>
            <a:ext cx="29019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e b estão na mesma linha horizontal.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1007650" y="287715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1802700" y="287715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/>
          <p:nvPr/>
        </p:nvSpPr>
        <p:spPr>
          <a:xfrm rot="5400000">
            <a:off x="3541550" y="3172050"/>
            <a:ext cx="1027800" cy="29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1107550" y="2972700"/>
            <a:ext cx="1027800" cy="29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 par de pontos (a,b) de um conjunto P é arboreamente satisfeito se: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51" name="Google Shape;351;p40" title="ASS2.png"/>
          <p:cNvPicPr preferRelativeResize="0"/>
          <p:nvPr/>
        </p:nvPicPr>
        <p:blipFill rotWithShape="1">
          <a:blip r:embed="rId3">
            <a:alphaModFix/>
          </a:blip>
          <a:srcRect b="0" l="0" r="58473" t="0"/>
          <a:stretch/>
        </p:blipFill>
        <p:spPr>
          <a:xfrm>
            <a:off x="717800" y="2608078"/>
            <a:ext cx="2339375" cy="198014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Conjunto de pontos arboreamente satisfeitos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73900" y="1830250"/>
            <a:ext cx="29019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e b estão na mesma linha horizontal.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1007650" y="287715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1802700" y="287715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3375800" y="1830250"/>
            <a:ext cx="2407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e b estão na mesma linha vertical.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57" name="Google Shape;357;p40" title="ASS2.png"/>
          <p:cNvPicPr preferRelativeResize="0"/>
          <p:nvPr/>
        </p:nvPicPr>
        <p:blipFill rotWithShape="1">
          <a:blip r:embed="rId3">
            <a:alphaModFix/>
          </a:blip>
          <a:srcRect b="0" l="0" r="58473" t="0"/>
          <a:stretch/>
        </p:blipFill>
        <p:spPr>
          <a:xfrm>
            <a:off x="3402312" y="2608078"/>
            <a:ext cx="2339375" cy="198014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/>
        </p:nvSpPr>
        <p:spPr>
          <a:xfrm>
            <a:off x="3823700" y="349630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3823700" y="2706525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/>
          <p:nvPr/>
        </p:nvSpPr>
        <p:spPr>
          <a:xfrm rot="5400000">
            <a:off x="7064950" y="2899475"/>
            <a:ext cx="953100" cy="837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 par de pontos (a,b) de um conjunto P é arboreamente satisfeito se: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67" name="Google Shape;367;p41" title="ASS2.png"/>
          <p:cNvPicPr preferRelativeResize="0"/>
          <p:nvPr/>
        </p:nvPicPr>
        <p:blipFill rotWithShape="1">
          <a:blip r:embed="rId3">
            <a:alphaModFix/>
          </a:blip>
          <a:srcRect b="0" l="0" r="58473" t="0"/>
          <a:stretch/>
        </p:blipFill>
        <p:spPr>
          <a:xfrm>
            <a:off x="6086800" y="2608078"/>
            <a:ext cx="2339375" cy="198014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/>
          <p:nvPr/>
        </p:nvSpPr>
        <p:spPr>
          <a:xfrm rot="5400000">
            <a:off x="3541550" y="3172050"/>
            <a:ext cx="1027800" cy="29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/>
          <p:nvPr/>
        </p:nvSpPr>
        <p:spPr>
          <a:xfrm>
            <a:off x="1107550" y="2972700"/>
            <a:ext cx="1027800" cy="29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1" title="ASS2.png"/>
          <p:cNvPicPr preferRelativeResize="0"/>
          <p:nvPr/>
        </p:nvPicPr>
        <p:blipFill rotWithShape="1">
          <a:blip r:embed="rId3">
            <a:alphaModFix/>
          </a:blip>
          <a:srcRect b="0" l="0" r="58473" t="0"/>
          <a:stretch/>
        </p:blipFill>
        <p:spPr>
          <a:xfrm>
            <a:off x="717800" y="2608078"/>
            <a:ext cx="2339375" cy="198014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Conjunto de pontos arboreamente satisfeitos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473900" y="1830250"/>
            <a:ext cx="29019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e b estão na mesma linha horizontal.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1007650" y="287715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1802700" y="287715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3375800" y="1830250"/>
            <a:ext cx="2407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e b estão na mesma linha vertical.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76" name="Google Shape;376;p41" title="ASS2.png"/>
          <p:cNvPicPr preferRelativeResize="0"/>
          <p:nvPr/>
        </p:nvPicPr>
        <p:blipFill rotWithShape="1">
          <a:blip r:embed="rId3">
            <a:alphaModFix/>
          </a:blip>
          <a:srcRect b="0" l="0" r="58473" t="0"/>
          <a:stretch/>
        </p:blipFill>
        <p:spPr>
          <a:xfrm>
            <a:off x="3402312" y="2608078"/>
            <a:ext cx="2339375" cy="198014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3823700" y="3496300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3823700" y="2706525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5971800" y="1499350"/>
            <a:ext cx="25842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se há algum outro ponto de P dentro do retângulo ortogonal que tem a e b como vértices.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7116100" y="2735363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1" name="Google Shape;381;p41"/>
          <p:cNvSpPr txBox="1"/>
          <p:nvPr/>
        </p:nvSpPr>
        <p:spPr>
          <a:xfrm>
            <a:off x="7536600" y="3445763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2" name="Google Shape;38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Árvores binárias de busca (ABB)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5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Estruturas de dados que armazenam um conjunto de chaves em um universo estático 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chave de qualquer nó é maior que as chaves de todos os nós da subárvore esquerda desse nó e menor que as chaves de todos os nós na subárvore direita desse nó.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78" name="Google Shape;78;p15"/>
          <p:cNvCxnSpPr>
            <a:endCxn id="79" idx="3"/>
          </p:cNvCxnSpPr>
          <p:nvPr/>
        </p:nvCxnSpPr>
        <p:spPr>
          <a:xfrm flipH="1" rot="10800000">
            <a:off x="6949554" y="2253821"/>
            <a:ext cx="468000" cy="48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endCxn id="79" idx="5"/>
          </p:cNvCxnSpPr>
          <p:nvPr/>
        </p:nvCxnSpPr>
        <p:spPr>
          <a:xfrm rot="10800000">
            <a:off x="7962096" y="2253821"/>
            <a:ext cx="511500" cy="51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/>
          <p:nvPr/>
        </p:nvSpPr>
        <p:spPr>
          <a:xfrm>
            <a:off x="8062200" y="2475625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5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534675" y="2475625"/>
            <a:ext cx="770100" cy="770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2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304775" y="159650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4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6185791" y="3132946"/>
            <a:ext cx="468000" cy="48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7198334" y="3132946"/>
            <a:ext cx="511500" cy="51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/>
          <p:nvPr/>
        </p:nvSpPr>
        <p:spPr>
          <a:xfrm>
            <a:off x="7298438" y="3354750"/>
            <a:ext cx="770100" cy="770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3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770913" y="3354750"/>
            <a:ext cx="770100" cy="770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1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/>
          <p:nvPr/>
        </p:nvSpPr>
        <p:spPr>
          <a:xfrm>
            <a:off x="4467175" y="2108800"/>
            <a:ext cx="1094100" cy="1435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Conjunto de pontos arboreamente </a:t>
            </a:r>
            <a:r>
              <a:rPr lang="pt-BR" u="sng">
                <a:latin typeface="Oswald"/>
                <a:ea typeface="Oswald"/>
                <a:cs typeface="Oswald"/>
                <a:sym typeface="Oswald"/>
              </a:rPr>
              <a:t>insatisfeitos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9" name="Google Shape;389;p42" title="ASS2.png"/>
          <p:cNvPicPr preferRelativeResize="0"/>
          <p:nvPr/>
        </p:nvPicPr>
        <p:blipFill rotWithShape="1">
          <a:blip r:embed="rId3">
            <a:alphaModFix/>
          </a:blip>
          <a:srcRect b="0" l="57540" r="0" t="0"/>
          <a:stretch/>
        </p:blipFill>
        <p:spPr>
          <a:xfrm>
            <a:off x="3080390" y="1639050"/>
            <a:ext cx="2983225" cy="24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2"/>
          <p:cNvSpPr txBox="1"/>
          <p:nvPr/>
        </p:nvSpPr>
        <p:spPr>
          <a:xfrm>
            <a:off x="4340250" y="3032588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5239100" y="2165763"/>
            <a:ext cx="46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/>
          <p:nvPr/>
        </p:nvSpPr>
        <p:spPr>
          <a:xfrm>
            <a:off x="627275" y="2177300"/>
            <a:ext cx="3341700" cy="12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Equivalência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Conjunto arboreamente satisfeito</a:t>
            </a:r>
            <a:endParaRPr sz="2200"/>
          </a:p>
        </p:txBody>
      </p:sp>
      <p:sp>
        <p:nvSpPr>
          <p:cNvPr id="400" name="Google Shape;400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Visão geométrica de algoritmos de busca</a:t>
            </a:r>
            <a:endParaRPr sz="2200"/>
          </a:p>
        </p:txBody>
      </p:sp>
      <p:sp>
        <p:nvSpPr>
          <p:cNvPr id="401" name="Google Shape;401;p43"/>
          <p:cNvSpPr/>
          <p:nvPr/>
        </p:nvSpPr>
        <p:spPr>
          <a:xfrm>
            <a:off x="4163100" y="2589450"/>
            <a:ext cx="9594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"/>
          <p:cNvSpPr/>
          <p:nvPr/>
        </p:nvSpPr>
        <p:spPr>
          <a:xfrm flipH="1">
            <a:off x="4163100" y="2841150"/>
            <a:ext cx="9594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3"/>
          <p:cNvSpPr/>
          <p:nvPr/>
        </p:nvSpPr>
        <p:spPr>
          <a:xfrm>
            <a:off x="5316625" y="2236375"/>
            <a:ext cx="3016200" cy="12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Há motivos para acreditar que computar OPT(X) seja NP-completo.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Para uma sequência de acessos X, </a:t>
            </a: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OPT(X)</a:t>
            </a: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é o tamanho do menor superconjunto </a:t>
            </a: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arboreamente satisfeito</a:t>
            </a: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da visão geométrica de X.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Caracterização do OPT(X)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1" name="Google Shape;41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7" name="Google Shape;4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3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3871075" y="3534325"/>
            <a:ext cx="1406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01" y="1017711"/>
            <a:ext cx="3108050" cy="3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6" name="Google Shape;42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32" name="Google Shape;4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3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/>
          <p:nvPr/>
        </p:nvSpPr>
        <p:spPr>
          <a:xfrm>
            <a:off x="5273600" y="3257150"/>
            <a:ext cx="560100" cy="295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97" y="1017725"/>
            <a:ext cx="3108025" cy="31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7" name="Google Shape;4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3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/>
          <p:nvPr/>
        </p:nvSpPr>
        <p:spPr>
          <a:xfrm>
            <a:off x="4147250" y="2975575"/>
            <a:ext cx="1126500" cy="295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55" name="Google Shape;455;p50" title="busca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3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62" name="Google Shape;4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3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Árvores binárias de busca (ABB)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5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Estruturas de dados que armazenam um conjunto de chaves em um universo estático 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chave de qualquer nó é maior que as chaves de todos os nós da subárvore esquerda desse nó e menor que as chaves de todos os nós na subárvore direita desse nó.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94" name="Google Shape;94;p16"/>
          <p:cNvCxnSpPr>
            <a:endCxn id="95" idx="3"/>
          </p:cNvCxnSpPr>
          <p:nvPr/>
        </p:nvCxnSpPr>
        <p:spPr>
          <a:xfrm flipH="1" rot="10800000">
            <a:off x="6949554" y="2253821"/>
            <a:ext cx="468000" cy="48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endCxn id="95" idx="5"/>
          </p:cNvCxnSpPr>
          <p:nvPr/>
        </p:nvCxnSpPr>
        <p:spPr>
          <a:xfrm rot="10800000">
            <a:off x="7962096" y="2253821"/>
            <a:ext cx="511500" cy="51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/>
          <p:nvPr/>
        </p:nvSpPr>
        <p:spPr>
          <a:xfrm>
            <a:off x="8062200" y="2475625"/>
            <a:ext cx="770100" cy="770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5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534675" y="2475625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2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304775" y="159650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4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6185791" y="3132946"/>
            <a:ext cx="468000" cy="48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rot="10800000">
            <a:off x="7198334" y="3132946"/>
            <a:ext cx="511500" cy="51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7298438" y="335475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3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770913" y="335475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1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/>
          <p:nvPr/>
        </p:nvSpPr>
        <p:spPr>
          <a:xfrm>
            <a:off x="3868700" y="2975575"/>
            <a:ext cx="278400" cy="572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0" name="Google Shape;4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3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7" name="Google Shape;4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2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Algoritmo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84" name="Google Shape;4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63" y="1017723"/>
            <a:ext cx="3108075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Acredita-se que o algoritmo guloso futurista tem custo OPT(X) + O(m), sendo X uma sequência de buscas e m o tamanho dessa sequência.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Esse algoritmo pode ser traduzido para um algoritmo de busca em ABBs.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1" name="Google Shape;49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Análise do guloso futurista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2" name="Google Shape;49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/>
          <p:nvPr>
            <p:ph idx="1" type="body"/>
          </p:nvPr>
        </p:nvSpPr>
        <p:spPr>
          <a:xfrm>
            <a:off x="311700" y="1366275"/>
            <a:ext cx="39999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Delimitação da alternância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98" name="Google Shape;49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Delimitações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9" name="Google Shape;499;p56"/>
          <p:cNvSpPr txBox="1"/>
          <p:nvPr>
            <p:ph idx="2" type="body"/>
          </p:nvPr>
        </p:nvSpPr>
        <p:spPr>
          <a:xfrm>
            <a:off x="4832400" y="1366375"/>
            <a:ext cx="39999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Delimitação do funil</a:t>
            </a:r>
            <a:endParaRPr sz="2000"/>
          </a:p>
        </p:txBody>
      </p:sp>
      <p:pic>
        <p:nvPicPr>
          <p:cNvPr id="500" name="Google Shape;500;p56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12" y="1891025"/>
            <a:ext cx="3414675" cy="2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6"/>
          <p:cNvSpPr/>
          <p:nvPr/>
        </p:nvSpPr>
        <p:spPr>
          <a:xfrm>
            <a:off x="7500922" y="2860188"/>
            <a:ext cx="444000" cy="1440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6"/>
          <p:cNvSpPr/>
          <p:nvPr/>
        </p:nvSpPr>
        <p:spPr>
          <a:xfrm>
            <a:off x="5718529" y="2378241"/>
            <a:ext cx="444000" cy="1926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56"/>
          <p:cNvCxnSpPr/>
          <p:nvPr/>
        </p:nvCxnSpPr>
        <p:spPr>
          <a:xfrm flipH="1" rot="10800000">
            <a:off x="6165991" y="2136581"/>
            <a:ext cx="893700" cy="24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6"/>
          <p:cNvCxnSpPr/>
          <p:nvPr/>
        </p:nvCxnSpPr>
        <p:spPr>
          <a:xfrm flipH="1">
            <a:off x="7053516" y="1893108"/>
            <a:ext cx="3300" cy="24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5" name="Google Shape;505;p56"/>
          <p:cNvSpPr/>
          <p:nvPr/>
        </p:nvSpPr>
        <p:spPr>
          <a:xfrm>
            <a:off x="7002568" y="2085731"/>
            <a:ext cx="103500" cy="108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56"/>
          <p:cNvCxnSpPr/>
          <p:nvPr/>
        </p:nvCxnSpPr>
        <p:spPr>
          <a:xfrm>
            <a:off x="6165991" y="2379581"/>
            <a:ext cx="1337100" cy="4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56"/>
          <p:cNvCxnSpPr/>
          <p:nvPr/>
        </p:nvCxnSpPr>
        <p:spPr>
          <a:xfrm flipH="1" rot="10800000">
            <a:off x="6609678" y="2860117"/>
            <a:ext cx="893400" cy="23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56"/>
          <p:cNvSpPr/>
          <p:nvPr/>
        </p:nvSpPr>
        <p:spPr>
          <a:xfrm>
            <a:off x="6162654" y="3098598"/>
            <a:ext cx="444000" cy="1207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56"/>
          <p:cNvCxnSpPr/>
          <p:nvPr/>
        </p:nvCxnSpPr>
        <p:spPr>
          <a:xfrm>
            <a:off x="6606779" y="3102308"/>
            <a:ext cx="669900" cy="72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56"/>
          <p:cNvSpPr/>
          <p:nvPr/>
        </p:nvSpPr>
        <p:spPr>
          <a:xfrm>
            <a:off x="7276743" y="3820586"/>
            <a:ext cx="221100" cy="480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6"/>
          <p:cNvSpPr/>
          <p:nvPr/>
        </p:nvSpPr>
        <p:spPr>
          <a:xfrm>
            <a:off x="6609182" y="4063833"/>
            <a:ext cx="221100" cy="243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56"/>
          <p:cNvCxnSpPr/>
          <p:nvPr/>
        </p:nvCxnSpPr>
        <p:spPr>
          <a:xfrm flipH="1" rot="10800000">
            <a:off x="6831836" y="3819902"/>
            <a:ext cx="444900" cy="24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3" name="Google Shape;51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162" y="1891088"/>
            <a:ext cx="2236373" cy="2415022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Light"/>
              <a:buChar char="-"/>
            </a:pPr>
            <a:r>
              <a:rPr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Fixe um ABB</a:t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Light"/>
              <a:buChar char="-"/>
            </a:pPr>
            <a:r>
              <a:rPr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O </a:t>
            </a:r>
            <a:r>
              <a:rPr i="1"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</a:t>
            </a:r>
            <a:r>
              <a:rPr i="1"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ilho preferido</a:t>
            </a:r>
            <a:r>
              <a:rPr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de um nó é o filho mais recentemente acessado deste nó.</a:t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Light"/>
              <a:buChar char="-"/>
            </a:pPr>
            <a:r>
              <a:rPr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delimitação da alternância diz que para qualquer árvore fixada, a somatória do número de vezes que cada nó altera seu filho preferido é uma delimitação inferior naquela sequência de acessos. </a:t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0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27" name="Google Shape;527;p58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</a:t>
            </a: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28" name="Google Shape;528;p58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0" name="Google Shape;53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0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36" name="Google Shape;536;p59"/>
          <p:cNvSpPr/>
          <p:nvPr/>
        </p:nvSpPr>
        <p:spPr>
          <a:xfrm>
            <a:off x="827850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9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38" name="Google Shape;5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Google Shape;539;p59"/>
          <p:cNvSpPr/>
          <p:nvPr/>
        </p:nvSpPr>
        <p:spPr>
          <a:xfrm>
            <a:off x="5214625" y="1017713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59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/>
          <p:nvPr/>
        </p:nvSpPr>
        <p:spPr>
          <a:xfrm>
            <a:off x="827850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0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48" name="Google Shape;548;p60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1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49" name="Google Shape;54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Google Shape;550;p60"/>
          <p:cNvSpPr/>
          <p:nvPr/>
        </p:nvSpPr>
        <p:spPr>
          <a:xfrm>
            <a:off x="3950063" y="2295213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0"/>
          <p:cNvSpPr/>
          <p:nvPr/>
        </p:nvSpPr>
        <p:spPr>
          <a:xfrm>
            <a:off x="4635625" y="17504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60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/>
          <p:nvPr/>
        </p:nvSpPr>
        <p:spPr>
          <a:xfrm>
            <a:off x="4635625" y="17504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1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2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60" name="Google Shape;560;p61"/>
          <p:cNvSpPr/>
          <p:nvPr/>
        </p:nvSpPr>
        <p:spPr>
          <a:xfrm>
            <a:off x="827850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1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62" name="Google Shape;56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Google Shape;563;p61"/>
          <p:cNvSpPr/>
          <p:nvPr/>
        </p:nvSpPr>
        <p:spPr>
          <a:xfrm>
            <a:off x="4533113" y="3572700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1"/>
          <p:cNvSpPr/>
          <p:nvPr/>
        </p:nvSpPr>
        <p:spPr>
          <a:xfrm>
            <a:off x="467187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61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ABBs como um modelo de computação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266050" y="2561288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2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 flipH="1">
            <a:off x="5962129" y="3218609"/>
            <a:ext cx="416700" cy="4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 flipH="1" rot="-5400000">
            <a:off x="6923254" y="3218609"/>
            <a:ext cx="416700" cy="4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09" idx="0"/>
          </p:cNvCxnSpPr>
          <p:nvPr/>
        </p:nvCxnSpPr>
        <p:spPr>
          <a:xfrm rot="10800000">
            <a:off x="6650800" y="2082188"/>
            <a:ext cx="300" cy="4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5241600" y="3653000"/>
            <a:ext cx="15276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Filho esquerdo</a:t>
            </a:r>
            <a:endParaRPr sz="20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914400" y="3653000"/>
            <a:ext cx="12984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Filho direito</a:t>
            </a:r>
            <a:endParaRPr sz="20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887300" y="1665500"/>
            <a:ext cx="1527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Nó pai</a:t>
            </a:r>
            <a:endParaRPr sz="20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flipH="1" rot="10800000">
            <a:off x="6769200" y="2406575"/>
            <a:ext cx="10749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/>
        </p:nvSpPr>
        <p:spPr>
          <a:xfrm>
            <a:off x="7348800" y="1998575"/>
            <a:ext cx="179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Chave associada</a:t>
            </a:r>
            <a:endParaRPr sz="20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38150"/>
            <a:ext cx="5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Neste</a:t>
            </a: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trabalho não são consideradas inserções nem remoções. Apenas buscas bem sucedidas que chamamos de acessos.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Buscas podem executar rotações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O custo de um acesso é o número de nós visitados.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2"/>
          <p:cNvSpPr/>
          <p:nvPr/>
        </p:nvSpPr>
        <p:spPr>
          <a:xfrm>
            <a:off x="1037775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2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2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73" name="Google Shape;573;p62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74" name="Google Shape;574;p62"/>
          <p:cNvSpPr/>
          <p:nvPr/>
        </p:nvSpPr>
        <p:spPr>
          <a:xfrm>
            <a:off x="5214625" y="1017713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2"/>
          <p:cNvSpPr/>
          <p:nvPr/>
        </p:nvSpPr>
        <p:spPr>
          <a:xfrm>
            <a:off x="4635625" y="17504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7" name="Google Shape;577;p62"/>
          <p:cNvSpPr/>
          <p:nvPr/>
        </p:nvSpPr>
        <p:spPr>
          <a:xfrm>
            <a:off x="467187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62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3"/>
          <p:cNvSpPr/>
          <p:nvPr/>
        </p:nvSpPr>
        <p:spPr>
          <a:xfrm>
            <a:off x="467187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3"/>
          <p:cNvSpPr/>
          <p:nvPr/>
        </p:nvSpPr>
        <p:spPr>
          <a:xfrm>
            <a:off x="1037775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3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7" name="Google Shape;587;p63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2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88" name="Google Shape;58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9" name="Google Shape;589;p63"/>
          <p:cNvSpPr/>
          <p:nvPr/>
        </p:nvSpPr>
        <p:spPr>
          <a:xfrm>
            <a:off x="3950063" y="2295213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3"/>
          <p:cNvSpPr/>
          <p:nvPr/>
        </p:nvSpPr>
        <p:spPr>
          <a:xfrm>
            <a:off x="4635625" y="17504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63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/>
          <p:nvPr/>
        </p:nvSpPr>
        <p:spPr>
          <a:xfrm>
            <a:off x="1037775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4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99" name="Google Shape;599;p64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3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00" name="Google Shape;60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1" name="Google Shape;601;p64"/>
          <p:cNvSpPr/>
          <p:nvPr/>
        </p:nvSpPr>
        <p:spPr>
          <a:xfrm>
            <a:off x="3255538" y="3572688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4"/>
          <p:cNvSpPr/>
          <p:nvPr/>
        </p:nvSpPr>
        <p:spPr>
          <a:xfrm>
            <a:off x="4635625" y="17504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4"/>
          <p:cNvSpPr/>
          <p:nvPr/>
        </p:nvSpPr>
        <p:spPr>
          <a:xfrm>
            <a:off x="366477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64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/>
          <p:nvPr/>
        </p:nvSpPr>
        <p:spPr>
          <a:xfrm>
            <a:off x="1270000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5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3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12" name="Google Shape;612;p65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13" name="Google Shape;613;p65"/>
          <p:cNvSpPr/>
          <p:nvPr/>
        </p:nvSpPr>
        <p:spPr>
          <a:xfrm>
            <a:off x="5214625" y="1017713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5"/>
          <p:cNvSpPr/>
          <p:nvPr/>
        </p:nvSpPr>
        <p:spPr>
          <a:xfrm>
            <a:off x="4635625" y="17504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6" name="Google Shape;616;p65"/>
          <p:cNvSpPr/>
          <p:nvPr/>
        </p:nvSpPr>
        <p:spPr>
          <a:xfrm>
            <a:off x="3661750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65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/>
          <p:nvPr/>
        </p:nvSpPr>
        <p:spPr>
          <a:xfrm>
            <a:off x="6485900" y="2295200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6"/>
          <p:cNvSpPr/>
          <p:nvPr/>
        </p:nvSpPr>
        <p:spPr>
          <a:xfrm>
            <a:off x="1270000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6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4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26" name="Google Shape;626;p66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(3, 1, 6)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27" name="Google Shape;627;p66"/>
          <p:cNvSpPr/>
          <p:nvPr/>
        </p:nvSpPr>
        <p:spPr>
          <a:xfrm>
            <a:off x="6283125" y="17612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da alternância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9" name="Google Shape;629;p66"/>
          <p:cNvSpPr/>
          <p:nvPr/>
        </p:nvSpPr>
        <p:spPr>
          <a:xfrm>
            <a:off x="3661750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66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/>
          <p:nvPr/>
        </p:nvSpPr>
        <p:spPr>
          <a:xfrm>
            <a:off x="827850" y="256020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p67"/>
          <p:cNvSpPr/>
          <p:nvPr/>
        </p:nvSpPr>
        <p:spPr>
          <a:xfrm>
            <a:off x="5214638" y="1017725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7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640" name="Google Shape;640;p67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7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0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42" name="Google Shape;64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/>
          <p:nvPr/>
        </p:nvSpPr>
        <p:spPr>
          <a:xfrm>
            <a:off x="1064850" y="255685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9" name="Google Shape;649;p68"/>
          <p:cNvSpPr/>
          <p:nvPr/>
        </p:nvSpPr>
        <p:spPr>
          <a:xfrm>
            <a:off x="3943163" y="2295213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8"/>
          <p:cNvSpPr/>
          <p:nvPr/>
        </p:nvSpPr>
        <p:spPr>
          <a:xfrm>
            <a:off x="4642875" y="17455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p68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8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53" name="Google Shape;653;p68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1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54" name="Google Shape;65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0" name="Google Shape;660;p69"/>
          <p:cNvSpPr/>
          <p:nvPr/>
        </p:nvSpPr>
        <p:spPr>
          <a:xfrm>
            <a:off x="6489288" y="2295200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9"/>
          <p:cNvSpPr/>
          <p:nvPr/>
        </p:nvSpPr>
        <p:spPr>
          <a:xfrm>
            <a:off x="6279200" y="1757725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9"/>
          <p:cNvSpPr/>
          <p:nvPr/>
        </p:nvSpPr>
        <p:spPr>
          <a:xfrm>
            <a:off x="1310475" y="255685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69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69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65" name="Google Shape;665;p69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2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66" name="Google Shape;66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2" name="Google Shape;672;p70"/>
          <p:cNvSpPr/>
          <p:nvPr/>
        </p:nvSpPr>
        <p:spPr>
          <a:xfrm>
            <a:off x="3255538" y="3572700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0"/>
          <p:cNvSpPr/>
          <p:nvPr/>
        </p:nvSpPr>
        <p:spPr>
          <a:xfrm>
            <a:off x="4634775" y="17532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0"/>
          <p:cNvSpPr/>
          <p:nvPr/>
        </p:nvSpPr>
        <p:spPr>
          <a:xfrm>
            <a:off x="1518600" y="2554275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0"/>
          <p:cNvSpPr/>
          <p:nvPr/>
        </p:nvSpPr>
        <p:spPr>
          <a:xfrm>
            <a:off x="3654950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0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677" name="Google Shape;677;p70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70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4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79" name="Google Shape;67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p71"/>
          <p:cNvSpPr/>
          <p:nvPr/>
        </p:nvSpPr>
        <p:spPr>
          <a:xfrm>
            <a:off x="5901863" y="3572700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1"/>
          <p:cNvSpPr/>
          <p:nvPr/>
        </p:nvSpPr>
        <p:spPr>
          <a:xfrm>
            <a:off x="6283675" y="17532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1"/>
          <p:cNvSpPr/>
          <p:nvPr/>
        </p:nvSpPr>
        <p:spPr>
          <a:xfrm>
            <a:off x="1759375" y="2549725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1"/>
          <p:cNvSpPr/>
          <p:nvPr/>
        </p:nvSpPr>
        <p:spPr>
          <a:xfrm>
            <a:off x="3654950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1"/>
          <p:cNvSpPr/>
          <p:nvPr/>
        </p:nvSpPr>
        <p:spPr>
          <a:xfrm>
            <a:off x="624737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1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691" name="Google Shape;691;p71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71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6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93" name="Google Shape;69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Otimalidade Dinâmica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grande pergunta desse trabalho é: existe alguma ABB que é assintoticamente tão boa quanto todas as outras para todas as sequências de busca?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Uma ABB é dinamicamente ótima se, para todas as sequências X, seu algoritmo de busca tem custo O(OPT(X)).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9" name="Google Shape;699;p72"/>
          <p:cNvSpPr/>
          <p:nvPr/>
        </p:nvSpPr>
        <p:spPr>
          <a:xfrm>
            <a:off x="4533138" y="3572700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72"/>
          <p:cNvSpPr/>
          <p:nvPr/>
        </p:nvSpPr>
        <p:spPr>
          <a:xfrm>
            <a:off x="4642275" y="17532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2"/>
          <p:cNvSpPr/>
          <p:nvPr/>
        </p:nvSpPr>
        <p:spPr>
          <a:xfrm>
            <a:off x="2000050" y="2552275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2"/>
          <p:cNvSpPr/>
          <p:nvPr/>
        </p:nvSpPr>
        <p:spPr>
          <a:xfrm>
            <a:off x="624287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2"/>
          <p:cNvSpPr/>
          <p:nvPr/>
        </p:nvSpPr>
        <p:spPr>
          <a:xfrm>
            <a:off x="467187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2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05" name="Google Shape;705;p72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8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06" name="Google Shape;706;p72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3" name="Google Shape;713;p73"/>
          <p:cNvSpPr/>
          <p:nvPr/>
        </p:nvSpPr>
        <p:spPr>
          <a:xfrm>
            <a:off x="7173713" y="3572700"/>
            <a:ext cx="721800" cy="727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6283125" y="176125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2218825" y="2555650"/>
            <a:ext cx="157500" cy="263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4666900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3"/>
          <p:cNvSpPr/>
          <p:nvPr/>
        </p:nvSpPr>
        <p:spPr>
          <a:xfrm>
            <a:off x="7253025" y="3019900"/>
            <a:ext cx="242700" cy="29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3"/>
          <p:cNvSpPr txBox="1"/>
          <p:nvPr>
            <p:ph idx="1" type="body"/>
          </p:nvPr>
        </p:nvSpPr>
        <p:spPr>
          <a:xfrm>
            <a:off x="311700" y="1223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19" name="Google Shape;719;p73"/>
          <p:cNvSpPr txBox="1"/>
          <p:nvPr>
            <p:ph idx="1" type="body"/>
          </p:nvPr>
        </p:nvSpPr>
        <p:spPr>
          <a:xfrm>
            <a:off x="311700" y="1646700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Alternâncias: 10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20" name="Google Shape;720;p73" title="altern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50" y="1017725"/>
            <a:ext cx="4639975" cy="3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Light"/>
              <a:buChar char="-"/>
            </a:pPr>
            <a:r>
              <a:rPr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Para cada ponto da visão geométrica de uma sequência de acessos, conte o número de alternâncias direita-esquerda dos pontos abaixo dele indo de cima para baixo, cujas coordenadas x se aproximam da coordenada x do ponto analisado.</a:t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Light"/>
              <a:buChar char="-"/>
            </a:pPr>
            <a:r>
              <a:rPr lang="pt-BR" sz="2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delimitação do funil diz que a somatória do número de alternâncias direita-esquerda de todos os ponto de um conjunto é uma delimitação inferior de custo para a sequência analisada.</a:t>
            </a:r>
            <a:endParaRPr sz="2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27" name="Google Shape;72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do funil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8" name="Google Shape;72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Google Shape;733;p75"/>
          <p:cNvCxnSpPr/>
          <p:nvPr/>
        </p:nvCxnSpPr>
        <p:spPr>
          <a:xfrm flipH="1">
            <a:off x="4862100" y="1020325"/>
            <a:ext cx="4200" cy="310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4" name="Google Shape;73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do funil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5" name="Google Shape;735;p75"/>
          <p:cNvSpPr/>
          <p:nvPr/>
        </p:nvSpPr>
        <p:spPr>
          <a:xfrm>
            <a:off x="4795175" y="1268225"/>
            <a:ext cx="135600" cy="13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1017725"/>
            <a:ext cx="2932148" cy="3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6"/>
          <p:cNvSpPr/>
          <p:nvPr/>
        </p:nvSpPr>
        <p:spPr>
          <a:xfrm>
            <a:off x="3111650" y="1644675"/>
            <a:ext cx="582300" cy="2478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3" name="Google Shape;743;p76"/>
          <p:cNvCxnSpPr/>
          <p:nvPr/>
        </p:nvCxnSpPr>
        <p:spPr>
          <a:xfrm flipH="1" rot="10800000">
            <a:off x="3698325" y="1333500"/>
            <a:ext cx="11718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do funil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45" name="Google Shape;745;p76"/>
          <p:cNvCxnSpPr/>
          <p:nvPr/>
        </p:nvCxnSpPr>
        <p:spPr>
          <a:xfrm flipH="1">
            <a:off x="4862100" y="1020325"/>
            <a:ext cx="4200" cy="310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6" name="Google Shape;746;p76"/>
          <p:cNvSpPr/>
          <p:nvPr/>
        </p:nvSpPr>
        <p:spPr>
          <a:xfrm>
            <a:off x="4795175" y="1268225"/>
            <a:ext cx="135600" cy="13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7" name="Google Shape;74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1017725"/>
            <a:ext cx="2932148" cy="3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7"/>
          <p:cNvSpPr/>
          <p:nvPr/>
        </p:nvSpPr>
        <p:spPr>
          <a:xfrm>
            <a:off x="5448575" y="2264925"/>
            <a:ext cx="582300" cy="1854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77"/>
          <p:cNvSpPr/>
          <p:nvPr/>
        </p:nvSpPr>
        <p:spPr>
          <a:xfrm>
            <a:off x="3111650" y="1644675"/>
            <a:ext cx="582300" cy="2478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77"/>
          <p:cNvCxnSpPr/>
          <p:nvPr/>
        </p:nvCxnSpPr>
        <p:spPr>
          <a:xfrm flipH="1" rot="10800000">
            <a:off x="3698325" y="1333500"/>
            <a:ext cx="11718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do funil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57" name="Google Shape;757;p77"/>
          <p:cNvCxnSpPr/>
          <p:nvPr/>
        </p:nvCxnSpPr>
        <p:spPr>
          <a:xfrm flipH="1">
            <a:off x="4862100" y="1020325"/>
            <a:ext cx="4200" cy="310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8" name="Google Shape;758;p77"/>
          <p:cNvSpPr/>
          <p:nvPr/>
        </p:nvSpPr>
        <p:spPr>
          <a:xfrm>
            <a:off x="4795175" y="1268225"/>
            <a:ext cx="135600" cy="13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9" name="Google Shape;759;p77"/>
          <p:cNvCxnSpPr/>
          <p:nvPr/>
        </p:nvCxnSpPr>
        <p:spPr>
          <a:xfrm>
            <a:off x="3698325" y="1646400"/>
            <a:ext cx="1753200" cy="61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0" name="Google Shape;76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1017725"/>
            <a:ext cx="2932148" cy="3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8"/>
          <p:cNvSpPr/>
          <p:nvPr/>
        </p:nvSpPr>
        <p:spPr>
          <a:xfrm>
            <a:off x="5448575" y="2264925"/>
            <a:ext cx="582300" cy="1854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8"/>
          <p:cNvSpPr/>
          <p:nvPr/>
        </p:nvSpPr>
        <p:spPr>
          <a:xfrm>
            <a:off x="3111650" y="1644675"/>
            <a:ext cx="582300" cy="2478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78"/>
          <p:cNvCxnSpPr/>
          <p:nvPr/>
        </p:nvCxnSpPr>
        <p:spPr>
          <a:xfrm flipH="1" rot="10800000">
            <a:off x="3698325" y="1333500"/>
            <a:ext cx="11718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do funil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70" name="Google Shape;770;p78"/>
          <p:cNvCxnSpPr/>
          <p:nvPr/>
        </p:nvCxnSpPr>
        <p:spPr>
          <a:xfrm flipH="1">
            <a:off x="4862100" y="1020325"/>
            <a:ext cx="4200" cy="310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71" name="Google Shape;771;p78"/>
          <p:cNvSpPr/>
          <p:nvPr/>
        </p:nvSpPr>
        <p:spPr>
          <a:xfrm>
            <a:off x="4795175" y="1268225"/>
            <a:ext cx="135600" cy="13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78"/>
          <p:cNvCxnSpPr/>
          <p:nvPr/>
        </p:nvCxnSpPr>
        <p:spPr>
          <a:xfrm>
            <a:off x="3698325" y="1646400"/>
            <a:ext cx="1753200" cy="61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78"/>
          <p:cNvCxnSpPr/>
          <p:nvPr/>
        </p:nvCxnSpPr>
        <p:spPr>
          <a:xfrm flipH="1" rot="10800000">
            <a:off x="4280050" y="2264875"/>
            <a:ext cx="1171200" cy="30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78"/>
          <p:cNvSpPr/>
          <p:nvPr/>
        </p:nvSpPr>
        <p:spPr>
          <a:xfrm>
            <a:off x="3693950" y="2571750"/>
            <a:ext cx="582300" cy="155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1017725"/>
            <a:ext cx="2932148" cy="3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9"/>
          <p:cNvSpPr/>
          <p:nvPr/>
        </p:nvSpPr>
        <p:spPr>
          <a:xfrm>
            <a:off x="5448575" y="2264925"/>
            <a:ext cx="582300" cy="1854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9"/>
          <p:cNvSpPr/>
          <p:nvPr/>
        </p:nvSpPr>
        <p:spPr>
          <a:xfrm>
            <a:off x="3111650" y="1644675"/>
            <a:ext cx="582300" cy="2478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3" name="Google Shape;783;p79"/>
          <p:cNvCxnSpPr/>
          <p:nvPr/>
        </p:nvCxnSpPr>
        <p:spPr>
          <a:xfrm flipH="1" rot="10800000">
            <a:off x="3698325" y="1333500"/>
            <a:ext cx="11718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do funil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85" name="Google Shape;785;p79"/>
          <p:cNvCxnSpPr/>
          <p:nvPr/>
        </p:nvCxnSpPr>
        <p:spPr>
          <a:xfrm flipH="1">
            <a:off x="4862100" y="1020325"/>
            <a:ext cx="4200" cy="310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6" name="Google Shape;786;p79"/>
          <p:cNvSpPr/>
          <p:nvPr/>
        </p:nvSpPr>
        <p:spPr>
          <a:xfrm>
            <a:off x="4795175" y="1268225"/>
            <a:ext cx="135600" cy="13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7" name="Google Shape;787;p79"/>
          <p:cNvCxnSpPr/>
          <p:nvPr/>
        </p:nvCxnSpPr>
        <p:spPr>
          <a:xfrm>
            <a:off x="3698325" y="1646400"/>
            <a:ext cx="1753200" cy="61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79"/>
          <p:cNvCxnSpPr/>
          <p:nvPr/>
        </p:nvCxnSpPr>
        <p:spPr>
          <a:xfrm flipH="1" rot="10800000">
            <a:off x="4280050" y="2264875"/>
            <a:ext cx="1171200" cy="30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79"/>
          <p:cNvSpPr/>
          <p:nvPr/>
        </p:nvSpPr>
        <p:spPr>
          <a:xfrm>
            <a:off x="3693950" y="2571750"/>
            <a:ext cx="582300" cy="155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0" name="Google Shape;790;p79"/>
          <p:cNvCxnSpPr/>
          <p:nvPr/>
        </p:nvCxnSpPr>
        <p:spPr>
          <a:xfrm>
            <a:off x="4276250" y="2576525"/>
            <a:ext cx="878400" cy="92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79"/>
          <p:cNvSpPr/>
          <p:nvPr/>
        </p:nvSpPr>
        <p:spPr>
          <a:xfrm>
            <a:off x="5154650" y="3500925"/>
            <a:ext cx="289800" cy="618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1017725"/>
            <a:ext cx="2932148" cy="3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0"/>
          <p:cNvSpPr/>
          <p:nvPr/>
        </p:nvSpPr>
        <p:spPr>
          <a:xfrm>
            <a:off x="5448575" y="2264925"/>
            <a:ext cx="582300" cy="1854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0"/>
          <p:cNvSpPr/>
          <p:nvPr/>
        </p:nvSpPr>
        <p:spPr>
          <a:xfrm>
            <a:off x="3111650" y="1644675"/>
            <a:ext cx="582300" cy="2478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0" name="Google Shape;800;p80"/>
          <p:cNvCxnSpPr/>
          <p:nvPr/>
        </p:nvCxnSpPr>
        <p:spPr>
          <a:xfrm flipH="1" rot="10800000">
            <a:off x="3698325" y="1333500"/>
            <a:ext cx="11718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Delimitação do funil de Wilber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02" name="Google Shape;802;p80"/>
          <p:cNvCxnSpPr/>
          <p:nvPr/>
        </p:nvCxnSpPr>
        <p:spPr>
          <a:xfrm flipH="1">
            <a:off x="4862100" y="1020325"/>
            <a:ext cx="4200" cy="310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3" name="Google Shape;803;p80"/>
          <p:cNvSpPr/>
          <p:nvPr/>
        </p:nvSpPr>
        <p:spPr>
          <a:xfrm>
            <a:off x="4795175" y="1268225"/>
            <a:ext cx="135600" cy="13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80"/>
          <p:cNvCxnSpPr/>
          <p:nvPr/>
        </p:nvCxnSpPr>
        <p:spPr>
          <a:xfrm>
            <a:off x="3698325" y="1646400"/>
            <a:ext cx="1753200" cy="61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80"/>
          <p:cNvCxnSpPr/>
          <p:nvPr/>
        </p:nvCxnSpPr>
        <p:spPr>
          <a:xfrm flipH="1" rot="10800000">
            <a:off x="4280050" y="2264875"/>
            <a:ext cx="1171200" cy="30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80"/>
          <p:cNvSpPr/>
          <p:nvPr/>
        </p:nvSpPr>
        <p:spPr>
          <a:xfrm>
            <a:off x="3693950" y="2571750"/>
            <a:ext cx="582300" cy="155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80"/>
          <p:cNvCxnSpPr/>
          <p:nvPr/>
        </p:nvCxnSpPr>
        <p:spPr>
          <a:xfrm>
            <a:off x="4276250" y="2576525"/>
            <a:ext cx="878400" cy="92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80"/>
          <p:cNvSpPr/>
          <p:nvPr/>
        </p:nvSpPr>
        <p:spPr>
          <a:xfrm>
            <a:off x="5154650" y="3500925"/>
            <a:ext cx="289800" cy="618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0"/>
          <p:cNvSpPr/>
          <p:nvPr/>
        </p:nvSpPr>
        <p:spPr>
          <a:xfrm>
            <a:off x="4279400" y="3813975"/>
            <a:ext cx="289800" cy="31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80"/>
          <p:cNvCxnSpPr/>
          <p:nvPr/>
        </p:nvCxnSpPr>
        <p:spPr>
          <a:xfrm flipH="1" rot="10800000">
            <a:off x="4571325" y="3500050"/>
            <a:ext cx="583200" cy="31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1" name="Google Shape;81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1017725"/>
            <a:ext cx="2932148" cy="31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14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001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111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18" name="Google Shape;81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9" name="Google Shape;819;p81"/>
          <p:cNvSpPr txBox="1"/>
          <p:nvPr>
            <p:ph idx="1" type="body"/>
          </p:nvPr>
        </p:nvSpPr>
        <p:spPr>
          <a:xfrm>
            <a:off x="1739700" y="1152475"/>
            <a:ext cx="14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2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3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4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5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6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7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0" name="Google Shape;82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Árvore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5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árvore splay é uma ABB que segue a heurística “move to front”.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rotina splay é acionada após cada operação para garantir que o nó mais profundo vis</a:t>
            </a: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itado seja movido para a raiz.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Char char="-"/>
            </a:pPr>
            <a:r>
              <a:rPr lang="pt-BR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 operação splay consiste em sucessivas rotações até o nó desejado estar na raiz. 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33" name="Google Shape;133;p19"/>
          <p:cNvCxnSpPr>
            <a:endCxn id="134" idx="3"/>
          </p:cNvCxnSpPr>
          <p:nvPr/>
        </p:nvCxnSpPr>
        <p:spPr>
          <a:xfrm flipH="1" rot="10800000">
            <a:off x="6599054" y="2253821"/>
            <a:ext cx="468000" cy="48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>
            <a:endCxn id="134" idx="5"/>
          </p:cNvCxnSpPr>
          <p:nvPr/>
        </p:nvCxnSpPr>
        <p:spPr>
          <a:xfrm rot="10800000">
            <a:off x="7611596" y="2253821"/>
            <a:ext cx="511500" cy="51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/>
          <p:nvPr/>
        </p:nvSpPr>
        <p:spPr>
          <a:xfrm>
            <a:off x="7711700" y="2475625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3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184175" y="2475625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1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6954275" y="1596500"/>
            <a:ext cx="770100" cy="7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verage"/>
                <a:ea typeface="Average"/>
                <a:cs typeface="Average"/>
                <a:sym typeface="Average"/>
              </a:rPr>
              <a:t>2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1152475"/>
            <a:ext cx="9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001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010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011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100  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101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111   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6" name="Google Shape;82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7" name="Google Shape;827;p82"/>
          <p:cNvSpPr/>
          <p:nvPr/>
        </p:nvSpPr>
        <p:spPr>
          <a:xfrm>
            <a:off x="1605875" y="2280450"/>
            <a:ext cx="960300" cy="29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2"/>
          <p:cNvSpPr txBox="1"/>
          <p:nvPr>
            <p:ph idx="1" type="body"/>
          </p:nvPr>
        </p:nvSpPr>
        <p:spPr>
          <a:xfrm>
            <a:off x="3132650" y="1152475"/>
            <a:ext cx="9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010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110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001  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101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111   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9" name="Google Shape;82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1152475"/>
            <a:ext cx="9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001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010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011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100  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101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111   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35" name="Google Shape;835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6" name="Google Shape;836;p83"/>
          <p:cNvSpPr/>
          <p:nvPr/>
        </p:nvSpPr>
        <p:spPr>
          <a:xfrm>
            <a:off x="1605875" y="2280450"/>
            <a:ext cx="960300" cy="29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83"/>
          <p:cNvSpPr txBox="1"/>
          <p:nvPr>
            <p:ph idx="1" type="body"/>
          </p:nvPr>
        </p:nvSpPr>
        <p:spPr>
          <a:xfrm>
            <a:off x="3132650" y="1152475"/>
            <a:ext cx="9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010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110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001  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101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111   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38" name="Google Shape;838;p83"/>
          <p:cNvSpPr txBox="1"/>
          <p:nvPr>
            <p:ph idx="1" type="body"/>
          </p:nvPr>
        </p:nvSpPr>
        <p:spPr>
          <a:xfrm>
            <a:off x="4092950" y="1152475"/>
            <a:ext cx="14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4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2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6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5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3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7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39" name="Google Shape;83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idx="1" type="body"/>
          </p:nvPr>
        </p:nvSpPr>
        <p:spPr>
          <a:xfrm>
            <a:off x="311700" y="1152475"/>
            <a:ext cx="9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001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010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011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100  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101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111   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45" name="Google Shape;845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6" name="Google Shape;846;p84"/>
          <p:cNvSpPr/>
          <p:nvPr/>
        </p:nvSpPr>
        <p:spPr>
          <a:xfrm>
            <a:off x="1605875" y="2280450"/>
            <a:ext cx="960300" cy="29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4"/>
          <p:cNvSpPr txBox="1"/>
          <p:nvPr>
            <p:ph idx="1" type="body"/>
          </p:nvPr>
        </p:nvSpPr>
        <p:spPr>
          <a:xfrm>
            <a:off x="3132650" y="1152475"/>
            <a:ext cx="9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100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010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110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001    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101  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011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111   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48" name="Google Shape;848;p84"/>
          <p:cNvSpPr txBox="1"/>
          <p:nvPr>
            <p:ph idx="1" type="body"/>
          </p:nvPr>
        </p:nvSpPr>
        <p:spPr>
          <a:xfrm>
            <a:off x="4092950" y="1152475"/>
            <a:ext cx="14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4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2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6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1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5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3</a:t>
            </a:r>
            <a:b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= 7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49" name="Google Shape;849;p84"/>
          <p:cNvSpPr txBox="1"/>
          <p:nvPr>
            <p:ph idx="1" type="body"/>
          </p:nvPr>
        </p:nvSpPr>
        <p:spPr>
          <a:xfrm>
            <a:off x="5227125" y="1152325"/>
            <a:ext cx="3007200" cy="3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X = (4, 2, 6, 1, 5, 3, 7)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50" name="Google Shape;85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Light"/>
              <a:buChar char="-"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Essa permutação não utiliza nenhum filho preferido na ABB completa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Light"/>
              <a:buChar char="-"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Custo Θ(n log n).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Light"/>
              <a:buChar char="-"/>
            </a:pP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Sequência de busca é cara para </a:t>
            </a:r>
            <a:r>
              <a:rPr lang="pt-BR" sz="2200" u="sng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todas</a:t>
            </a:r>
            <a:r>
              <a:rPr lang="pt-BR" sz="22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as ABBs do modelo de computação adotado.</a:t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56" name="Google Shape;85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Sequência bit-reversa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7" name="Google Shape;85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Obrigado pela atenção!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3" name="Google Shape;863;p86"/>
          <p:cNvSpPr txBox="1"/>
          <p:nvPr>
            <p:ph idx="1" type="subTitle"/>
          </p:nvPr>
        </p:nvSpPr>
        <p:spPr>
          <a:xfrm>
            <a:off x="311700" y="3834525"/>
            <a:ext cx="85206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460">
                <a:latin typeface="Oswald Light"/>
                <a:ea typeface="Oswald Light"/>
                <a:cs typeface="Oswald Light"/>
                <a:sym typeface="Oswald Light"/>
              </a:rPr>
              <a:t>Perguntas?</a:t>
            </a:r>
            <a:endParaRPr sz="246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46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460">
                <a:latin typeface="Oswald Light"/>
                <a:ea typeface="Oswald Light"/>
                <a:cs typeface="Oswald Light"/>
                <a:sym typeface="Oswald Light"/>
              </a:rPr>
              <a:t>https://www.linux.ime.usp.br/~brunobraga/mac0499/</a:t>
            </a:r>
            <a:endParaRPr sz="246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Operação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20" title="splay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363" y="661263"/>
            <a:ext cx="217728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Operação Splay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1" name="Google Shape;151;p21" title="splay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363" y="661263"/>
            <a:ext cx="217728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3483375" y="2635925"/>
            <a:ext cx="1522800" cy="184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