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4"/>
  </p:notesMasterIdLst>
  <p:sldIdLst>
    <p:sldId id="256" r:id="rId2"/>
    <p:sldId id="257" r:id="rId3"/>
    <p:sldId id="302" r:id="rId4"/>
    <p:sldId id="258" r:id="rId5"/>
    <p:sldId id="297" r:id="rId6"/>
    <p:sldId id="298" r:id="rId7"/>
    <p:sldId id="303" r:id="rId8"/>
    <p:sldId id="304" r:id="rId9"/>
    <p:sldId id="307" r:id="rId10"/>
    <p:sldId id="305" r:id="rId11"/>
    <p:sldId id="306" r:id="rId12"/>
    <p:sldId id="277" r:id="rId13"/>
  </p:sldIdLst>
  <p:sldSz cx="9144000" cy="5143500" type="screen16x9"/>
  <p:notesSz cx="6858000" cy="9144000"/>
  <p:embeddedFontLst>
    <p:embeddedFont>
      <p:font typeface="Advent Pro SemiBold" panose="020B0604020202020204" charset="0"/>
      <p:regular r:id="rId15"/>
      <p:bold r:id="rId16"/>
    </p:embeddedFont>
    <p:embeddedFont>
      <p:font typeface="Fira Sans Extra Condensed Medium" panose="020B0604020202020204" charset="0"/>
      <p:regular r:id="rId17"/>
      <p:bold r:id="rId18"/>
      <p:italic r:id="rId19"/>
      <p:boldItalic r:id="rId20"/>
    </p:embeddedFont>
    <p:embeddedFont>
      <p:font typeface="Livvic Light" pitchFamily="2" charset="0"/>
      <p:regular r:id="rId21"/>
      <p:italic r:id="rId22"/>
    </p:embeddedFont>
    <p:embeddedFont>
      <p:font typeface="Maven Pro" panose="020B0604020202020204" charset="0"/>
      <p:regular r:id="rId23"/>
      <p:bold r:id="rId24"/>
    </p:embeddedFont>
    <p:embeddedFont>
      <p:font typeface="Nunito Light" pitchFamily="2" charset="0"/>
      <p:regular r:id="rId25"/>
      <p:italic r:id="rId26"/>
    </p:embeddedFont>
    <p:embeddedFont>
      <p:font typeface="Share Tech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95C0CB-7BB3-466F-BDC2-D414A73F4AEE}">
  <a:tblStyle styleId="{5B95C0CB-7BB3-466F-BDC2-D414A73F4A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375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227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581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9" r:id="rId4"/>
    <p:sldLayoutId id="2147483666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42" y="2745216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Programação Distribuída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2023/2024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Licenciatura Engenharia Informática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Trabalho Prático Meta1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8">
            <a:extLst>
              <a:ext uri="{FF2B5EF4-FFF2-40B4-BE49-F238E27FC236}">
                <a16:creationId xmlns:a16="http://schemas.microsoft.com/office/drawing/2014/main" id="{0638F882-81A4-1878-6604-4FAEBD9BB362}"/>
              </a:ext>
            </a:extLst>
          </p:cNvPr>
          <p:cNvSpPr txBox="1">
            <a:spLocks/>
          </p:cNvSpPr>
          <p:nvPr/>
        </p:nvSpPr>
        <p:spPr>
          <a:xfrm>
            <a:off x="400852" y="99109"/>
            <a:ext cx="7808896" cy="70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PT" dirty="0"/>
              <a:t>Manual de Utilizador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07FD4E-CB6A-2EEA-C4CB-8192FBF25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89" y="769357"/>
            <a:ext cx="22574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C451C937-523D-73E5-6033-F11F173D8674}"/>
              </a:ext>
            </a:extLst>
          </p:cNvPr>
          <p:cNvSpPr txBox="1"/>
          <p:nvPr/>
        </p:nvSpPr>
        <p:spPr>
          <a:xfrm>
            <a:off x="1153146" y="1931407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</a:rPr>
              <a:t>Img. 4 –Menu Principal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34C7408-8671-58E3-7E57-C70C560B5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91517"/>
            <a:ext cx="3766276" cy="299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5F79A49D-C42B-4C68-E877-ED8ED5DB1EE3}"/>
              </a:ext>
            </a:extLst>
          </p:cNvPr>
          <p:cNvSpPr txBox="1"/>
          <p:nvPr/>
        </p:nvSpPr>
        <p:spPr>
          <a:xfrm>
            <a:off x="5519346" y="3978667"/>
            <a:ext cx="1963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</a:rPr>
              <a:t>Img. 6 –Menu do Administrador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A07941F-F683-F374-0588-55CCFB07A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25" y="2578536"/>
            <a:ext cx="23431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A69AB9-8688-F6D6-0667-06208CD5C72A}"/>
              </a:ext>
            </a:extLst>
          </p:cNvPr>
          <p:cNvSpPr txBox="1"/>
          <p:nvPr/>
        </p:nvSpPr>
        <p:spPr>
          <a:xfrm>
            <a:off x="1069790" y="4140423"/>
            <a:ext cx="1572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</a:rPr>
              <a:t>Img. 5 –Menu do Cliente</a:t>
            </a:r>
          </a:p>
        </p:txBody>
      </p:sp>
    </p:spTree>
    <p:extLst>
      <p:ext uri="{BB962C8B-B14F-4D97-AF65-F5344CB8AC3E}">
        <p14:creationId xmlns:p14="http://schemas.microsoft.com/office/powerpoint/2010/main" val="339632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8">
            <a:extLst>
              <a:ext uri="{FF2B5EF4-FFF2-40B4-BE49-F238E27FC236}">
                <a16:creationId xmlns:a16="http://schemas.microsoft.com/office/drawing/2014/main" id="{0638F882-81A4-1878-6604-4FAEBD9BB362}"/>
              </a:ext>
            </a:extLst>
          </p:cNvPr>
          <p:cNvSpPr txBox="1">
            <a:spLocks/>
          </p:cNvSpPr>
          <p:nvPr/>
        </p:nvSpPr>
        <p:spPr>
          <a:xfrm>
            <a:off x="400852" y="99109"/>
            <a:ext cx="7808896" cy="70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PT" dirty="0"/>
              <a:t>Manual de Utilizador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451C937-523D-73E5-6033-F11F173D8674}"/>
              </a:ext>
            </a:extLst>
          </p:cNvPr>
          <p:cNvSpPr txBox="1"/>
          <p:nvPr/>
        </p:nvSpPr>
        <p:spPr>
          <a:xfrm>
            <a:off x="1224012" y="2220045"/>
            <a:ext cx="1963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</a:rPr>
              <a:t>Img. 7 – Registar um novo </a:t>
            </a:r>
            <a:r>
              <a:rPr lang="pt-PT" sz="1000" dirty="0" err="1">
                <a:solidFill>
                  <a:schemeClr val="bg1"/>
                </a:solidFill>
              </a:rPr>
              <a:t>user</a:t>
            </a:r>
            <a:endParaRPr lang="pt-PT" sz="1000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A69AB9-8688-F6D6-0667-06208CD5C72A}"/>
              </a:ext>
            </a:extLst>
          </p:cNvPr>
          <p:cNvSpPr txBox="1"/>
          <p:nvPr/>
        </p:nvSpPr>
        <p:spPr>
          <a:xfrm>
            <a:off x="6215160" y="2220045"/>
            <a:ext cx="1875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</a:rPr>
              <a:t>Img. 8 – Autenticação do </a:t>
            </a:r>
            <a:r>
              <a:rPr lang="pt-PT" sz="1000" dirty="0" err="1">
                <a:solidFill>
                  <a:schemeClr val="bg1"/>
                </a:solidFill>
              </a:rPr>
              <a:t>user</a:t>
            </a:r>
            <a:endParaRPr lang="pt-PT" sz="1000" dirty="0">
              <a:solidFill>
                <a:schemeClr val="bg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69D01BA-32DE-DB72-A5AF-9645FBEA9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66" y="980074"/>
            <a:ext cx="3866589" cy="115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A2BCEC-4618-52A3-42BB-C83453E67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824" y="1128371"/>
            <a:ext cx="3474508" cy="100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D62A090-2C3E-FDDA-C477-8B5ABB3C9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05556"/>
            <a:ext cx="53911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B3C051C-FDFF-BFFB-1ACD-CBEE3FE258A4}"/>
              </a:ext>
            </a:extLst>
          </p:cNvPr>
          <p:cNvSpPr txBox="1"/>
          <p:nvPr/>
        </p:nvSpPr>
        <p:spPr>
          <a:xfrm>
            <a:off x="1489722" y="3333877"/>
            <a:ext cx="1968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</a:rPr>
              <a:t>Img. 9– Detalhes de um Evento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B1FE1D9-C8F0-1CC9-1881-90780E8C9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160" y="3044074"/>
            <a:ext cx="24860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A3E1418-CD9F-6604-10FF-63583426569E}"/>
              </a:ext>
            </a:extLst>
          </p:cNvPr>
          <p:cNvSpPr txBox="1"/>
          <p:nvPr/>
        </p:nvSpPr>
        <p:spPr>
          <a:xfrm>
            <a:off x="6141145" y="3372395"/>
            <a:ext cx="2704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</a:rPr>
              <a:t>Img. 10 – Caso nenhum evento corresponda</a:t>
            </a:r>
          </a:p>
        </p:txBody>
      </p:sp>
    </p:spTree>
    <p:extLst>
      <p:ext uri="{BB962C8B-B14F-4D97-AF65-F5344CB8AC3E}">
        <p14:creationId xmlns:p14="http://schemas.microsoft.com/office/powerpoint/2010/main" val="163051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Autores</a:t>
            </a:r>
            <a:endParaRPr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8C33CB0-8511-672D-73B8-15C495492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306" y="2199025"/>
            <a:ext cx="4916220" cy="1296300"/>
          </a:xfrm>
        </p:spPr>
        <p:txBody>
          <a:bodyPr/>
          <a:lstStyle/>
          <a:p>
            <a:pPr marL="152400" indent="0">
              <a:buNone/>
            </a:pP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José Diogo Cadete de Carvalho – 2019111914</a:t>
            </a:r>
          </a:p>
          <a:p>
            <a:pPr marL="152400" indent="0">
              <a:buNone/>
            </a:pP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Bruno André Rodrigues Cancela – 2020131288</a:t>
            </a:r>
          </a:p>
          <a:p>
            <a:pPr marL="152400" indent="0">
              <a:buNone/>
            </a:pP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Rodrigo Miguel Coelho Carvalho - 2020145787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4"/>
            <a:ext cx="7866900" cy="3092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 dirty="0"/>
              <a:t>	Este trabalho tem como objetivo o desenvolvimento de um sistema de registo de presenças, construído com base nos conceitos abordados na cadeira de Programação </a:t>
            </a:r>
            <a:r>
              <a:rPr lang="pt-PT" dirty="0" err="1"/>
              <a:t>Distribuida</a:t>
            </a:r>
            <a:r>
              <a:rPr lang="pt-PT" dirty="0"/>
              <a:t> e utilizando linguagem Java.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 dirty="0"/>
              <a:t>	O sistema é formado por 3 componentes principais, o cliente que é a interface, o servidor principal, que é responsável pela lógica e o servidor backup que assegura uma cópia de segurança dos dados. Ambos os servidores operam com uma base de dados </a:t>
            </a:r>
            <a:r>
              <a:rPr lang="pt-PT" dirty="0" err="1"/>
              <a:t>SQLite</a:t>
            </a:r>
            <a:r>
              <a:rPr lang="pt-PT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 dirty="0"/>
              <a:t>	O objetivo principal do sistema é facilitar a criação e gestão de eventos, permitindo que qualquer pessoa possa instalar e configurar o sistema. Com a utilização do sistema é possível aos clientes registar as suas presenças em eventos criados pelo administrador.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 do Trabalho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Físico</a:t>
            </a: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C5B62D-314A-7A8A-7C16-3A437B214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390" y="989475"/>
            <a:ext cx="524849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2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589567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Funcionalidades Implementadas</a:t>
            </a:r>
            <a:endParaRPr dirty="0"/>
          </a:p>
        </p:txBody>
      </p:sp>
      <p:sp>
        <p:nvSpPr>
          <p:cNvPr id="21" name="Google Shape;465;p26">
            <a:extLst>
              <a:ext uri="{FF2B5EF4-FFF2-40B4-BE49-F238E27FC236}">
                <a16:creationId xmlns:a16="http://schemas.microsoft.com/office/drawing/2014/main" id="{C56D0697-DF9D-885A-935B-018628DCE0D3}"/>
              </a:ext>
            </a:extLst>
          </p:cNvPr>
          <p:cNvSpPr txBox="1">
            <a:spLocks/>
          </p:cNvSpPr>
          <p:nvPr/>
        </p:nvSpPr>
        <p:spPr>
          <a:xfrm>
            <a:off x="181494" y="1139724"/>
            <a:ext cx="8220435" cy="3801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</a:pPr>
            <a:r>
              <a:rPr lang="pt-PT" dirty="0"/>
              <a:t>	Foram pedidas diversas funcionalidades, das quais nós conseguimos implementar maior parte.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</a:pPr>
            <a:r>
              <a:rPr lang="pt-PT" dirty="0"/>
              <a:t>	Em relação ao servidor implementa-mos as seguintes funcionalidades:</a:t>
            </a:r>
          </a:p>
          <a:p>
            <a:pPr marL="1200150" lvl="2" indent="-285750">
              <a:spcBef>
                <a:spcPts val="1600"/>
              </a:spcBef>
              <a:spcAft>
                <a:spcPts val="1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chemeClr val="bg1"/>
                </a:solidFill>
              </a:rPr>
              <a:t>O servidor aprende a existência dos restantes a partir de </a:t>
            </a:r>
            <a:r>
              <a:rPr lang="pt-PT" sz="1200" dirty="0" err="1">
                <a:solidFill>
                  <a:schemeClr val="bg1"/>
                </a:solidFill>
              </a:rPr>
              <a:t>heartbeats</a:t>
            </a:r>
            <a:r>
              <a:rPr lang="pt-PT" sz="1200" dirty="0">
                <a:solidFill>
                  <a:schemeClr val="bg1"/>
                </a:solidFill>
              </a:rPr>
              <a:t> via </a:t>
            </a:r>
            <a:r>
              <a:rPr lang="pt-PT" sz="1200" dirty="0" err="1">
                <a:solidFill>
                  <a:schemeClr val="bg1"/>
                </a:solidFill>
              </a:rPr>
              <a:t>multicast</a:t>
            </a:r>
            <a:r>
              <a:rPr lang="pt-PT" sz="1200" dirty="0">
                <a:solidFill>
                  <a:schemeClr val="bg1"/>
                </a:solidFill>
              </a:rPr>
              <a:t> e faz a gestão adequada da lista de servidores;</a:t>
            </a:r>
          </a:p>
          <a:p>
            <a:pPr marL="1200150" lvl="2" indent="-285750">
              <a:spcBef>
                <a:spcPts val="1600"/>
              </a:spcBef>
              <a:spcAft>
                <a:spcPts val="1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chemeClr val="bg1"/>
                </a:solidFill>
              </a:rPr>
              <a:t>O servidor cria uma base de dados vazia no arranque quando não existe uma criada localmente, e quando existe uma criada localmente previamente ele consegue aceder ao seu conteúdo, e fornece uma lista atualizada de servidores aos clientes;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589567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Funcionalidades Implementadas</a:t>
            </a:r>
            <a:endParaRPr dirty="0"/>
          </a:p>
        </p:txBody>
      </p:sp>
      <p:sp>
        <p:nvSpPr>
          <p:cNvPr id="21" name="Google Shape;465;p26">
            <a:extLst>
              <a:ext uri="{FF2B5EF4-FFF2-40B4-BE49-F238E27FC236}">
                <a16:creationId xmlns:a16="http://schemas.microsoft.com/office/drawing/2014/main" id="{C56D0697-DF9D-885A-935B-018628DCE0D3}"/>
              </a:ext>
            </a:extLst>
          </p:cNvPr>
          <p:cNvSpPr txBox="1">
            <a:spLocks/>
          </p:cNvSpPr>
          <p:nvPr/>
        </p:nvSpPr>
        <p:spPr>
          <a:xfrm>
            <a:off x="243840" y="1063524"/>
            <a:ext cx="8220435" cy="3801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l" fontAlgn="base"/>
            <a:r>
              <a:rPr lang="pt-PT" dirty="0">
                <a:latin typeface="Maven Pro" panose="020B0604020202020204" charset="0"/>
              </a:rPr>
              <a:t>	</a:t>
            </a:r>
          </a:p>
          <a:p>
            <a:pPr marL="114300" indent="0" algn="l" fontAlgn="base"/>
            <a:r>
              <a:rPr lang="pt-PT" dirty="0">
                <a:solidFill>
                  <a:srgbClr val="DBDEE1"/>
                </a:solidFill>
                <a:latin typeface="Maven Pro" panose="020B0604020202020204" charset="0"/>
              </a:rPr>
              <a:t>	</a:t>
            </a:r>
            <a:r>
              <a:rPr lang="pt-PT" sz="1800" b="0" i="0" dirty="0">
                <a:solidFill>
                  <a:srgbClr val="DBDEE1"/>
                </a:solidFill>
                <a:effectLst/>
                <a:latin typeface="Maven Pro" panose="020B0604020202020204" charset="0"/>
              </a:rPr>
              <a:t>Os clientes: </a:t>
            </a:r>
            <a:endParaRPr lang="pt-PT" b="0" i="0" dirty="0">
              <a:solidFill>
                <a:srgbClr val="DBDEE1"/>
              </a:solidFill>
              <a:effectLst/>
              <a:latin typeface="Maven Pro" panose="020B0604020202020204" charset="0"/>
            </a:endParaRPr>
          </a:p>
          <a:p>
            <a:pPr marL="114300" indent="0" algn="l" fontAlgn="base">
              <a:buClr>
                <a:schemeClr val="bg1"/>
              </a:buClr>
            </a:pPr>
            <a:endParaRPr lang="pt-PT" dirty="0">
              <a:solidFill>
                <a:srgbClr val="DBDEE1"/>
              </a:solidFill>
              <a:latin typeface="Maven Pro" panose="020B0604020202020204" charset="0"/>
            </a:endParaRPr>
          </a:p>
          <a:p>
            <a:pPr marL="857250" lvl="1" indent="-285750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050" b="0" i="0" dirty="0">
                <a:solidFill>
                  <a:srgbClr val="DBDEE1"/>
                </a:solidFill>
                <a:effectLst/>
                <a:latin typeface="Maven Pro" panose="020B0604020202020204" charset="0"/>
              </a:rPr>
              <a:t>Os utilizadores conseguem registar-se e autenticar-se, mas não nos foi possível implementar o </a:t>
            </a:r>
            <a:r>
              <a:rPr lang="pt-PT" sz="1050" b="0" i="0" dirty="0" err="1">
                <a:solidFill>
                  <a:srgbClr val="DBDEE1"/>
                </a:solidFill>
                <a:effectLst/>
                <a:latin typeface="Maven Pro" panose="020B0604020202020204" charset="0"/>
              </a:rPr>
              <a:t>timeout</a:t>
            </a:r>
            <a:r>
              <a:rPr lang="pt-PT" sz="1050" b="0" i="0" dirty="0">
                <a:solidFill>
                  <a:srgbClr val="DBDEE1"/>
                </a:solidFill>
                <a:effectLst/>
                <a:latin typeface="Maven Pro" panose="020B0604020202020204" charset="0"/>
              </a:rPr>
              <a:t> de 10 segundos para inserir as credenciais que era pedido no enunciado.</a:t>
            </a:r>
          </a:p>
          <a:p>
            <a:pPr marL="114300" indent="0" algn="l" fontAlgn="base"/>
            <a:endParaRPr lang="pt-PT" sz="1600" dirty="0">
              <a:solidFill>
                <a:srgbClr val="DBDEE1"/>
              </a:solidFill>
              <a:latin typeface="Maven Pro" panose="020B0604020202020204" charset="0"/>
            </a:endParaRPr>
          </a:p>
          <a:p>
            <a:pPr marL="857250" lvl="1" indent="-285750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050" b="0" i="0" dirty="0">
                <a:solidFill>
                  <a:srgbClr val="DBDEE1"/>
                </a:solidFill>
                <a:effectLst/>
                <a:latin typeface="Maven Pro" panose="020B0604020202020204" charset="0"/>
              </a:rPr>
              <a:t>Conseguem submeter um código associado a um evento para efeitos de registo (apesar desta implementação não estar a completa está parcialmente pois eles conseguem submeter mas não conseguem verificar se estão noutro evento);</a:t>
            </a:r>
          </a:p>
          <a:p>
            <a:pPr marL="114300" indent="0">
              <a:buClr>
                <a:schemeClr val="bg1"/>
              </a:buClr>
            </a:pPr>
            <a:r>
              <a:rPr lang="pt-PT" sz="1600" b="0" i="0" dirty="0">
                <a:solidFill>
                  <a:srgbClr val="DBDEE1"/>
                </a:solidFill>
                <a:effectLst/>
                <a:latin typeface="Maven Pro" panose="020B0604020202020204" charset="0"/>
              </a:rPr>
              <a:t>		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050" b="0" i="0" dirty="0">
                <a:solidFill>
                  <a:srgbClr val="DBDEE1"/>
                </a:solidFill>
                <a:effectLst/>
                <a:latin typeface="Maven Pro" panose="020B0604020202020204" charset="0"/>
              </a:rPr>
              <a:t>Consulta de presenças com ou sem filtro (período, nome do evento);</a:t>
            </a:r>
            <a:br>
              <a:rPr lang="pt-PT" sz="1050" dirty="0">
                <a:latin typeface="Maven Pro" panose="020B0604020202020204" charset="0"/>
              </a:rPr>
            </a:br>
            <a:r>
              <a:rPr lang="pt-PT" sz="1050" dirty="0">
                <a:latin typeface="Maven Pro" panose="020B0604020202020204" charset="0"/>
              </a:rPr>
              <a:t>	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050" dirty="0">
                <a:solidFill>
                  <a:srgbClr val="DBDEE1"/>
                </a:solidFill>
                <a:latin typeface="Maven Pro" panose="020B0604020202020204" charset="0"/>
              </a:rPr>
              <a:t>C</a:t>
            </a:r>
            <a:r>
              <a:rPr lang="pt-PT" sz="1050" b="0" i="0" dirty="0">
                <a:solidFill>
                  <a:srgbClr val="DBDEE1"/>
                </a:solidFill>
                <a:effectLst/>
                <a:latin typeface="Maven Pro" panose="020B0604020202020204" charset="0"/>
              </a:rPr>
              <a:t>riação de um ficheiro </a:t>
            </a:r>
            <a:r>
              <a:rPr lang="pt-PT" sz="1050" b="0" i="0" dirty="0" err="1">
                <a:solidFill>
                  <a:srgbClr val="DBDEE1"/>
                </a:solidFill>
                <a:effectLst/>
                <a:latin typeface="Maven Pro" panose="020B0604020202020204" charset="0"/>
              </a:rPr>
              <a:t>csv</a:t>
            </a:r>
            <a:r>
              <a:rPr lang="pt-PT" sz="1050" b="0" i="0" dirty="0">
                <a:solidFill>
                  <a:srgbClr val="DBDEE1"/>
                </a:solidFill>
                <a:effectLst/>
                <a:latin typeface="Maven Pro" panose="020B0604020202020204" charset="0"/>
              </a:rPr>
              <a:t>;</a:t>
            </a:r>
            <a:br>
              <a:rPr lang="pt-PT" sz="1050" dirty="0">
                <a:latin typeface="Maven Pro" panose="020B0604020202020204" charset="0"/>
              </a:rPr>
            </a:br>
            <a:endParaRPr lang="pt-PT" sz="1050" dirty="0">
              <a:latin typeface="Maven Pro" panose="020B0604020202020204" charset="0"/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050" dirty="0" err="1">
                <a:solidFill>
                  <a:srgbClr val="DBDEE1"/>
                </a:solidFill>
                <a:latin typeface="Maven Pro" panose="020B0604020202020204" charset="0"/>
              </a:rPr>
              <a:t>L</a:t>
            </a:r>
            <a:r>
              <a:rPr lang="pt-PT" sz="1050" b="0" i="0" dirty="0" err="1">
                <a:solidFill>
                  <a:srgbClr val="DBDEE1"/>
                </a:solidFill>
                <a:effectLst/>
                <a:latin typeface="Maven Pro" panose="020B0604020202020204" charset="0"/>
              </a:rPr>
              <a:t>ogout</a:t>
            </a:r>
            <a:r>
              <a:rPr lang="pt-PT" sz="1050" b="0" i="0" dirty="0">
                <a:solidFill>
                  <a:srgbClr val="DBDEE1"/>
                </a:solidFill>
                <a:effectLst/>
                <a:latin typeface="Maven Pro" panose="020B0604020202020204" charset="0"/>
              </a:rPr>
              <a:t> ele sai da aplicação mas não fecha as ligação corretamente;</a:t>
            </a:r>
            <a:endParaRPr lang="pt-PT" sz="9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1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589567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Funcionalidades Implementadas</a:t>
            </a:r>
            <a:endParaRPr dirty="0"/>
          </a:p>
        </p:txBody>
      </p:sp>
      <p:sp>
        <p:nvSpPr>
          <p:cNvPr id="21" name="Google Shape;465;p26">
            <a:extLst>
              <a:ext uri="{FF2B5EF4-FFF2-40B4-BE49-F238E27FC236}">
                <a16:creationId xmlns:a16="http://schemas.microsoft.com/office/drawing/2014/main" id="{C56D0697-DF9D-885A-935B-018628DCE0D3}"/>
              </a:ext>
            </a:extLst>
          </p:cNvPr>
          <p:cNvSpPr txBox="1">
            <a:spLocks/>
          </p:cNvSpPr>
          <p:nvPr/>
        </p:nvSpPr>
        <p:spPr>
          <a:xfrm>
            <a:off x="243840" y="930742"/>
            <a:ext cx="8220435" cy="3801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</a:pPr>
            <a:r>
              <a:rPr lang="pt-PT" dirty="0"/>
              <a:t>	Em relação ao administrador implementamos quase todas as funcionalidades pedidas no enunciado, sendo o administrador capaz de:</a:t>
            </a:r>
          </a:p>
          <a:p>
            <a:pPr marL="742950" lvl="1" indent="-285750">
              <a:spcBef>
                <a:spcPts val="160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1"/>
                </a:solidFill>
              </a:rPr>
              <a:t>Criar um evento onde é pedido ao utilizador o nome do evento, o local onde se irá realizar, a data, e a hora de início e fim do mesmo;</a:t>
            </a:r>
          </a:p>
          <a:p>
            <a:pPr marL="742950" lvl="1" indent="-285750">
              <a:spcBef>
                <a:spcPts val="160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1"/>
                </a:solidFill>
              </a:rPr>
              <a:t>Editar um evento existente na base de dados permitindo alterar todos os seus dados, caso não exista qualquer presença nesse evento;</a:t>
            </a:r>
          </a:p>
          <a:p>
            <a:pPr marL="742950" lvl="1" indent="-285750">
              <a:spcBef>
                <a:spcPts val="160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1"/>
                </a:solidFill>
              </a:rPr>
              <a:t>Remover um evento existente na base de dados , caso não exista qualquer presença nesse evento;</a:t>
            </a:r>
          </a:p>
          <a:p>
            <a:pPr marL="742950" lvl="1" indent="-285750">
              <a:spcBef>
                <a:spcPts val="160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1"/>
                </a:solidFill>
              </a:rPr>
              <a:t>Consultar todos os eventos existentes na base de dados podendo ser a partir do nome ou listar todos;</a:t>
            </a:r>
          </a:p>
        </p:txBody>
      </p:sp>
    </p:spTree>
    <p:extLst>
      <p:ext uri="{BB962C8B-B14F-4D97-AF65-F5344CB8AC3E}">
        <p14:creationId xmlns:p14="http://schemas.microsoft.com/office/powerpoint/2010/main" val="6932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2CA99EA5-7678-FDEA-89B4-AB1363AD1A9C}"/>
              </a:ext>
            </a:extLst>
          </p:cNvPr>
          <p:cNvSpPr txBox="1"/>
          <p:nvPr/>
        </p:nvSpPr>
        <p:spPr>
          <a:xfrm>
            <a:off x="605790" y="1270675"/>
            <a:ext cx="8191499" cy="3067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2" indent="-285750">
              <a:spcBef>
                <a:spcPts val="160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Gerir código para um evento existente permitindo ao sistema atribuir um código com um limite de tempo a um certo evento;</a:t>
            </a:r>
          </a:p>
          <a:p>
            <a:pPr marL="285750" lvl="4" indent="-285750">
              <a:spcBef>
                <a:spcPts val="160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Consultar presenças num certo evento procurando o nome do evento e mostrar que utilizadores estão nesse evento;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Consultar os eventos em que um utilizador está a partir do seu email;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Eliminar as presenças, podendo eliminar um utilizador especifico ou todos;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Inserir presenças em qualquer evento existente pedindo o nome do evento e o email do utilizador que quer adicionar;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000" dirty="0" err="1">
                <a:solidFill>
                  <a:schemeClr val="bg1"/>
                </a:solidFill>
                <a:latin typeface="Maven Pro" panose="020B0604020202020204" charset="0"/>
              </a:rPr>
              <a:t>Logout</a:t>
            </a:r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 que sai do menu do administrador mas não desconecta o mesmo;</a:t>
            </a:r>
          </a:p>
        </p:txBody>
      </p:sp>
      <p:sp>
        <p:nvSpPr>
          <p:cNvPr id="15" name="Título 8">
            <a:extLst>
              <a:ext uri="{FF2B5EF4-FFF2-40B4-BE49-F238E27FC236}">
                <a16:creationId xmlns:a16="http://schemas.microsoft.com/office/drawing/2014/main" id="{5E0FD9FB-1B2E-339A-52DC-07D510D45A9C}"/>
              </a:ext>
            </a:extLst>
          </p:cNvPr>
          <p:cNvSpPr txBox="1">
            <a:spLocks/>
          </p:cNvSpPr>
          <p:nvPr/>
        </p:nvSpPr>
        <p:spPr>
          <a:xfrm>
            <a:off x="667552" y="0"/>
            <a:ext cx="7808896" cy="70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PT"/>
              <a:t>Funcionalidades Implementadas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40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7F68FD6-4190-2389-3C7D-22C766FB897A}"/>
              </a:ext>
            </a:extLst>
          </p:cNvPr>
          <p:cNvSpPr>
            <a:spLocks noGrp="1"/>
          </p:cNvSpPr>
          <p:nvPr>
            <p:ph type="ctrTitle" idx="7"/>
          </p:nvPr>
        </p:nvSpPr>
        <p:spPr>
          <a:xfrm>
            <a:off x="667552" y="0"/>
            <a:ext cx="7808896" cy="700941"/>
          </a:xfrm>
        </p:spPr>
        <p:txBody>
          <a:bodyPr/>
          <a:lstStyle/>
          <a:p>
            <a:r>
              <a:rPr lang="pt-PT" dirty="0"/>
              <a:t>Funcionalidades Implementadas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218CA7D-B68B-1A78-24EF-BC70EF1E66BD}"/>
              </a:ext>
            </a:extLst>
          </p:cNvPr>
          <p:cNvSpPr txBox="1"/>
          <p:nvPr/>
        </p:nvSpPr>
        <p:spPr>
          <a:xfrm>
            <a:off x="606592" y="1002089"/>
            <a:ext cx="7808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SERVIDOR BACKUP: </a:t>
            </a:r>
          </a:p>
          <a:p>
            <a:endParaRPr lang="pt-PT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2857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0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O servidor de backup é configurado no mesmo segmento de rede que o servidor principal, formando um cluster. </a:t>
            </a:r>
          </a:p>
          <a:p>
            <a:pPr>
              <a:buClr>
                <a:schemeClr val="bg1"/>
              </a:buClr>
            </a:pPr>
            <a:endParaRPr lang="pt-PT" sz="10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0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Inicializa com o caminho de uma diretoria para armazenar uma réplica da base de dados do servidor principal;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PT" sz="10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T</a:t>
            </a:r>
            <a:r>
              <a:rPr lang="pt-PT" sz="10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ermina se a diretoria não estiver vazia. </a:t>
            </a:r>
          </a:p>
          <a:p>
            <a:pPr>
              <a:buClr>
                <a:schemeClr val="bg1"/>
              </a:buClr>
            </a:pPr>
            <a:endParaRPr lang="pt-PT" sz="10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0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 Mantém-se à escuta de </a:t>
            </a:r>
            <a:r>
              <a:rPr lang="pt-PT" sz="1000" b="0" i="0" dirty="0" err="1">
                <a:solidFill>
                  <a:schemeClr val="bg1"/>
                </a:solidFill>
                <a:effectLst/>
                <a:latin typeface="Maven Pro" panose="020B0604020202020204" charset="0"/>
              </a:rPr>
              <a:t>heartbeats</a:t>
            </a:r>
            <a:r>
              <a:rPr lang="pt-PT" sz="10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 do servidor principal pelo porto 4444 e endereço de </a:t>
            </a:r>
            <a:r>
              <a:rPr lang="pt-PT" sz="1000" b="0" i="0" dirty="0" err="1">
                <a:solidFill>
                  <a:schemeClr val="bg1"/>
                </a:solidFill>
                <a:effectLst/>
                <a:latin typeface="Maven Pro" panose="020B0604020202020204" charset="0"/>
              </a:rPr>
              <a:t>multicast</a:t>
            </a:r>
            <a:r>
              <a:rPr lang="pt-PT" sz="10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 230.44.44.44; </a:t>
            </a:r>
          </a:p>
          <a:p>
            <a:pPr>
              <a:buClr>
                <a:schemeClr val="bg1"/>
              </a:buClr>
            </a:pPr>
            <a:endParaRPr lang="pt-PT" sz="10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000" dirty="0">
                <a:solidFill>
                  <a:schemeClr val="bg1"/>
                </a:solidFill>
                <a:latin typeface="Maven Pro" panose="020B0604020202020204" charset="0"/>
              </a:rPr>
              <a:t>F</a:t>
            </a:r>
            <a:r>
              <a:rPr lang="pt-PT" sz="10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inaliza se não receber </a:t>
            </a:r>
            <a:r>
              <a:rPr lang="pt-PT" sz="1000" b="0" i="0" dirty="0" err="1">
                <a:solidFill>
                  <a:schemeClr val="bg1"/>
                </a:solidFill>
                <a:effectLst/>
                <a:latin typeface="Maven Pro" panose="020B0604020202020204" charset="0"/>
              </a:rPr>
              <a:t>heartbeats</a:t>
            </a:r>
            <a:r>
              <a:rPr lang="pt-PT" sz="10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 por 30 segundos. </a:t>
            </a:r>
          </a:p>
          <a:p>
            <a:pPr>
              <a:buClr>
                <a:schemeClr val="bg1"/>
              </a:buClr>
            </a:pPr>
            <a:endParaRPr lang="pt-PT" sz="10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0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No arranque, adquire uma cópia integral da base de dados do servidor principal, assegurando que nenhuma alteração ocorre durante a transferência. </a:t>
            </a:r>
          </a:p>
          <a:p>
            <a:pPr>
              <a:buClr>
                <a:schemeClr val="bg1"/>
              </a:buClr>
            </a:pPr>
            <a:endParaRPr lang="pt-PT" sz="1000" b="0" i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0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Após a inicialização, regista um serviço RMI no servidor principal para </a:t>
            </a:r>
            <a:r>
              <a:rPr lang="pt-PT" sz="1000" b="0" i="0" dirty="0" err="1">
                <a:solidFill>
                  <a:schemeClr val="bg1"/>
                </a:solidFill>
                <a:effectLst/>
                <a:latin typeface="Maven Pro" panose="020B0604020202020204" charset="0"/>
              </a:rPr>
              <a:t>callbacks</a:t>
            </a:r>
            <a:r>
              <a:rPr lang="pt-PT" sz="10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.</a:t>
            </a:r>
          </a:p>
          <a:p>
            <a:pPr>
              <a:buClr>
                <a:schemeClr val="bg1"/>
              </a:buClr>
            </a:pPr>
            <a:r>
              <a:rPr lang="pt-PT" sz="10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PT" sz="10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Se um </a:t>
            </a:r>
            <a:r>
              <a:rPr lang="pt-PT" sz="1000" b="0" i="0" dirty="0" err="1">
                <a:solidFill>
                  <a:schemeClr val="bg1"/>
                </a:solidFill>
                <a:effectLst/>
                <a:latin typeface="Maven Pro" panose="020B0604020202020204" charset="0"/>
              </a:rPr>
              <a:t>heartbeat</a:t>
            </a:r>
            <a:r>
              <a:rPr lang="pt-PT" sz="1000" b="0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 recebido indicar uma versão da base de dados diferente da local, o servidor de backup encerra para manter a consistência de dados.</a:t>
            </a:r>
            <a:endParaRPr lang="pt-PT" sz="10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42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8">
            <a:extLst>
              <a:ext uri="{FF2B5EF4-FFF2-40B4-BE49-F238E27FC236}">
                <a16:creationId xmlns:a16="http://schemas.microsoft.com/office/drawing/2014/main" id="{0638F882-81A4-1878-6604-4FAEBD9BB362}"/>
              </a:ext>
            </a:extLst>
          </p:cNvPr>
          <p:cNvSpPr txBox="1">
            <a:spLocks/>
          </p:cNvSpPr>
          <p:nvPr/>
        </p:nvSpPr>
        <p:spPr>
          <a:xfrm>
            <a:off x="400852" y="99109"/>
            <a:ext cx="7808896" cy="70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PT" dirty="0"/>
              <a:t>Manual de Utilizador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51FACE-417A-8852-89F5-944C8330A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1" y="994467"/>
            <a:ext cx="47910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5DBD0B9-A16E-2583-1B57-734465AF0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1" y="2276909"/>
            <a:ext cx="48482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8273449-2914-B492-51AA-EF6939233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1" y="3601959"/>
            <a:ext cx="47720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3A5F9D1-964D-0287-B9EB-F68666C0A01F}"/>
              </a:ext>
            </a:extLst>
          </p:cNvPr>
          <p:cNvSpPr txBox="1"/>
          <p:nvPr/>
        </p:nvSpPr>
        <p:spPr>
          <a:xfrm>
            <a:off x="2560212" y="1667434"/>
            <a:ext cx="3373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</a:rPr>
              <a:t>Img. 1 – </a:t>
            </a:r>
            <a:r>
              <a:rPr lang="pt-PT" sz="1000" b="0" i="0" dirty="0" err="1">
                <a:solidFill>
                  <a:srgbClr val="DBDEE1"/>
                </a:solidFill>
                <a:effectLst/>
                <a:latin typeface="Maven Pro" panose="020B0604020202020204" charset="0"/>
              </a:rPr>
              <a:t>StartUI</a:t>
            </a:r>
            <a:r>
              <a:rPr lang="pt-PT" sz="1000" b="0" i="0" dirty="0">
                <a:solidFill>
                  <a:srgbClr val="DBDEE1"/>
                </a:solidFill>
                <a:effectLst/>
                <a:latin typeface="Maven Pro" panose="020B0604020202020204" charset="0"/>
              </a:rPr>
              <a:t>: argumentos &lt;endereço&gt; &lt;</a:t>
            </a:r>
            <a:r>
              <a:rPr lang="pt-PT" sz="1000" b="0" i="0" dirty="0" err="1">
                <a:solidFill>
                  <a:srgbClr val="DBDEE1"/>
                </a:solidFill>
                <a:effectLst/>
                <a:latin typeface="Maven Pro" panose="020B0604020202020204" charset="0"/>
              </a:rPr>
              <a:t>portoTCP</a:t>
            </a:r>
            <a:r>
              <a:rPr lang="pt-PT" sz="1000" b="0" i="0" dirty="0">
                <a:solidFill>
                  <a:srgbClr val="DBDEE1"/>
                </a:solidFill>
                <a:effectLst/>
                <a:latin typeface="Maven Pro" panose="020B0604020202020204" charset="0"/>
              </a:rPr>
              <a:t>&gt;</a:t>
            </a:r>
          </a:p>
          <a:p>
            <a:endParaRPr lang="pt-PT" sz="1000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C0431-F26D-8F98-B7C1-B9CCCFA47BE9}"/>
              </a:ext>
            </a:extLst>
          </p:cNvPr>
          <p:cNvSpPr txBox="1"/>
          <p:nvPr/>
        </p:nvSpPr>
        <p:spPr>
          <a:xfrm>
            <a:off x="1466255" y="3058116"/>
            <a:ext cx="5987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</a:rPr>
              <a:t>Img. 2 – </a:t>
            </a:r>
            <a:r>
              <a:rPr lang="pt-PT" sz="1000" b="0" i="0" dirty="0" err="1">
                <a:solidFill>
                  <a:srgbClr val="DBDEE1"/>
                </a:solidFill>
                <a:effectLst/>
                <a:latin typeface="Maven Pro" panose="020B0604020202020204" charset="0"/>
              </a:rPr>
              <a:t>ServidorPrincipal</a:t>
            </a:r>
            <a:r>
              <a:rPr lang="pt-PT" sz="1000" b="0" i="0" dirty="0">
                <a:solidFill>
                  <a:srgbClr val="DBDEE1"/>
                </a:solidFill>
                <a:effectLst/>
                <a:latin typeface="Maven Pro" panose="020B0604020202020204" charset="0"/>
              </a:rPr>
              <a:t>: argumentos &lt;</a:t>
            </a:r>
            <a:r>
              <a:rPr lang="pt-PT" sz="1000" b="0" i="0" dirty="0" err="1">
                <a:solidFill>
                  <a:srgbClr val="DBDEE1"/>
                </a:solidFill>
                <a:effectLst/>
                <a:latin typeface="Maven Pro" panose="020B0604020202020204" charset="0"/>
              </a:rPr>
              <a:t>portoTCP</a:t>
            </a:r>
            <a:r>
              <a:rPr lang="pt-PT" sz="1000" b="0" i="0" dirty="0">
                <a:solidFill>
                  <a:srgbClr val="DBDEE1"/>
                </a:solidFill>
                <a:effectLst/>
                <a:latin typeface="Maven Pro" panose="020B0604020202020204" charset="0"/>
              </a:rPr>
              <a:t>&gt; &lt;</a:t>
            </a:r>
            <a:r>
              <a:rPr lang="pt-PT" sz="1000" b="0" i="0" dirty="0" err="1">
                <a:solidFill>
                  <a:srgbClr val="DBDEE1"/>
                </a:solidFill>
                <a:effectLst/>
                <a:latin typeface="Maven Pro" panose="020B0604020202020204" charset="0"/>
              </a:rPr>
              <a:t>caminhoDB</a:t>
            </a:r>
            <a:r>
              <a:rPr lang="pt-PT" sz="1000" b="0" i="0" dirty="0">
                <a:solidFill>
                  <a:srgbClr val="DBDEE1"/>
                </a:solidFill>
                <a:effectLst/>
                <a:latin typeface="Maven Pro" panose="020B0604020202020204" charset="0"/>
              </a:rPr>
              <a:t>&gt; &lt;</a:t>
            </a:r>
            <a:r>
              <a:rPr lang="pt-PT" sz="1000" b="0" i="0" dirty="0" err="1">
                <a:solidFill>
                  <a:srgbClr val="DBDEE1"/>
                </a:solidFill>
                <a:effectLst/>
                <a:latin typeface="Maven Pro" panose="020B0604020202020204" charset="0"/>
              </a:rPr>
              <a:t>nomeServicoRMI</a:t>
            </a:r>
            <a:r>
              <a:rPr lang="pt-PT" sz="1000" b="0" i="0" dirty="0">
                <a:solidFill>
                  <a:srgbClr val="DBDEE1"/>
                </a:solidFill>
                <a:effectLst/>
                <a:latin typeface="Maven Pro" panose="020B0604020202020204" charset="0"/>
              </a:rPr>
              <a:t>&gt; &lt;</a:t>
            </a:r>
            <a:r>
              <a:rPr lang="pt-PT" sz="1000" b="0" i="0" dirty="0" err="1">
                <a:solidFill>
                  <a:srgbClr val="DBDEE1"/>
                </a:solidFill>
                <a:effectLst/>
                <a:latin typeface="Maven Pro" panose="020B0604020202020204" charset="0"/>
              </a:rPr>
              <a:t>portoRMI</a:t>
            </a:r>
            <a:r>
              <a:rPr lang="pt-PT" sz="1000" b="0" i="0" dirty="0">
                <a:solidFill>
                  <a:srgbClr val="DBDEE1"/>
                </a:solidFill>
                <a:effectLst/>
                <a:latin typeface="Maven Pro" panose="020B0604020202020204" charset="0"/>
              </a:rPr>
              <a:t>&gt;</a:t>
            </a:r>
            <a:endParaRPr lang="pt-PT" sz="1000" dirty="0">
              <a:latin typeface="Maven Pro" panose="020B0604020202020204" charset="0"/>
            </a:endParaRPr>
          </a:p>
          <a:p>
            <a:endParaRPr lang="pt-PT" sz="1000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845F30-799B-19DF-E4B7-6000955FC338}"/>
              </a:ext>
            </a:extLst>
          </p:cNvPr>
          <p:cNvSpPr txBox="1"/>
          <p:nvPr/>
        </p:nvSpPr>
        <p:spPr>
          <a:xfrm>
            <a:off x="2900709" y="4311983"/>
            <a:ext cx="3342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chemeClr val="bg1"/>
                </a:solidFill>
              </a:rPr>
              <a:t>Img. 3 - </a:t>
            </a:r>
            <a:r>
              <a:rPr lang="pt-PT" sz="1000" b="0" i="0" dirty="0" err="1">
                <a:solidFill>
                  <a:srgbClr val="DBDEE1"/>
                </a:solidFill>
                <a:effectLst/>
                <a:latin typeface="Maven Pro" panose="020B0604020202020204" charset="0"/>
              </a:rPr>
              <a:t>ServerBackup</a:t>
            </a:r>
            <a:r>
              <a:rPr lang="pt-PT" sz="1000" b="0" i="0" dirty="0">
                <a:solidFill>
                  <a:srgbClr val="DBDEE1"/>
                </a:solidFill>
                <a:effectLst/>
                <a:latin typeface="Maven Pro" panose="020B0604020202020204" charset="0"/>
              </a:rPr>
              <a:t> argumento &lt;Backup </a:t>
            </a:r>
            <a:r>
              <a:rPr lang="pt-PT" sz="1000" b="0" i="0" dirty="0" err="1">
                <a:solidFill>
                  <a:srgbClr val="DBDEE1"/>
                </a:solidFill>
                <a:effectLst/>
                <a:latin typeface="Maven Pro" panose="020B0604020202020204" charset="0"/>
              </a:rPr>
              <a:t>Directory</a:t>
            </a:r>
            <a:r>
              <a:rPr lang="pt-PT" sz="1000" b="0" i="0" dirty="0">
                <a:solidFill>
                  <a:srgbClr val="DBDEE1"/>
                </a:solidFill>
                <a:effectLst/>
                <a:latin typeface="Maven Pro" panose="020B0604020202020204" charset="0"/>
              </a:rPr>
              <a:t>&gt;</a:t>
            </a:r>
            <a:endParaRPr lang="pt-PT" sz="1000" dirty="0">
              <a:latin typeface="Maven Pro" panose="020B0604020202020204" charset="0"/>
            </a:endParaRPr>
          </a:p>
          <a:p>
            <a:endParaRPr lang="pt-P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9518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820</Words>
  <Application>Microsoft Office PowerPoint</Application>
  <PresentationFormat>Apresentação no Ecrã (16:9)</PresentationFormat>
  <Paragraphs>73</Paragraphs>
  <Slides>12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20" baseType="lpstr">
      <vt:lpstr>Advent Pro SemiBold</vt:lpstr>
      <vt:lpstr>Maven Pro</vt:lpstr>
      <vt:lpstr>Share Tech</vt:lpstr>
      <vt:lpstr>Fira Sans Extra Condensed Medium</vt:lpstr>
      <vt:lpstr>Arial</vt:lpstr>
      <vt:lpstr>Nunito Light</vt:lpstr>
      <vt:lpstr>Livvic Light</vt:lpstr>
      <vt:lpstr>Data Science Consulting by Slidesgo</vt:lpstr>
      <vt:lpstr>Trabalho Prático Meta1</vt:lpstr>
      <vt:lpstr>Objetivos do Trabalho</vt:lpstr>
      <vt:lpstr>Modelo Físico</vt:lpstr>
      <vt:lpstr>Funcionalidades Implementadas</vt:lpstr>
      <vt:lpstr>Funcionalidades Implementadas</vt:lpstr>
      <vt:lpstr>Funcionalidades Implementadas</vt:lpstr>
      <vt:lpstr>Apresentação do PowerPoint</vt:lpstr>
      <vt:lpstr>Funcionalidades Implementadas</vt:lpstr>
      <vt:lpstr>Apresentação do PowerPoint</vt:lpstr>
      <vt:lpstr>Apresentação do PowerPoint</vt:lpstr>
      <vt:lpstr>Apresentação do PowerPoint</vt:lpstr>
      <vt:lpstr>Autores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TICKET-LINE</dc:title>
  <dc:creator>Jose Diogo Carvalho</dc:creator>
  <cp:lastModifiedBy>José Diogo Cadete de Carvalho</cp:lastModifiedBy>
  <cp:revision>9</cp:revision>
  <dcterms:modified xsi:type="dcterms:W3CDTF">2023-11-27T07:25:07Z</dcterms:modified>
</cp:coreProperties>
</file>