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8"/>
  </p:notesMasterIdLst>
  <p:sldIdLst>
    <p:sldId id="256" r:id="rId2"/>
    <p:sldId id="257" r:id="rId3"/>
    <p:sldId id="302" r:id="rId4"/>
    <p:sldId id="297" r:id="rId5"/>
    <p:sldId id="258" r:id="rId6"/>
    <p:sldId id="277" r:id="rId7"/>
  </p:sldIdLst>
  <p:sldSz cx="9144000" cy="5143500" type="screen16x9"/>
  <p:notesSz cx="6858000" cy="9144000"/>
  <p:embeddedFontLst>
    <p:embeddedFont>
      <p:font typeface="Advent Pro SemiBold" panose="020B0604020202020204" charset="0"/>
      <p:regular r:id="rId9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ira Sans Extra Condensed Medium" panose="020B0604020202020204" charset="0"/>
      <p:regular r:id="rId15"/>
      <p:bold r:id="rId16"/>
      <p:italic r:id="rId17"/>
      <p:boldItalic r:id="rId18"/>
    </p:embeddedFont>
    <p:embeddedFont>
      <p:font typeface="Livvic Light" pitchFamily="2" charset="0"/>
      <p:regular r:id="rId19"/>
      <p:italic r:id="rId20"/>
    </p:embeddedFont>
    <p:embeddedFont>
      <p:font typeface="Maven Pro" panose="020B0604020202020204" charset="0"/>
      <p:regular r:id="rId21"/>
      <p:bold r:id="rId22"/>
    </p:embeddedFont>
    <p:embeddedFont>
      <p:font typeface="Nunito Light" pitchFamily="2" charset="0"/>
      <p:regular r:id="rId23"/>
      <p:italic r:id="rId24"/>
    </p:embeddedFont>
    <p:embeddedFont>
      <p:font typeface="Share Tech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95C0CB-7BB3-466F-BDC2-D414A73F4AEE}">
  <a:tblStyle styleId="{5B95C0CB-7BB3-466F-BDC2-D414A73F4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37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227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6c60e245bf_1_3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6c60e245bf_1_3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9" r:id="rId4"/>
    <p:sldLayoutId id="2147483666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42" y="2745216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Programação Distribuída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2023/2024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Licenciatura Engenharia Informática</a:t>
            </a:r>
            <a:endParaRPr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Trabalho Prático Meta2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4"/>
            <a:ext cx="7866900" cy="3092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dirty="0"/>
              <a:t>	</a:t>
            </a:r>
            <a:r>
              <a:rPr lang="pt-PT" sz="1400" dirty="0"/>
              <a:t>O objetivo deste trabalho é integrar um serviço Web REST no servidor principal e desenvolver uma aplicação cliente que interaja com este serviço. Este serviço será implementado num projeto Spring Boot do tipo Maven, complementando o servidor existente com funcionalidades RESTful, incluindo controladores e mecanismos de autenticação.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PT" sz="1400" dirty="0"/>
              <a:t>	A aplicação cliente deverá ser capaz de utilizar plenamente as funcionalidades disponibilizadas pela API REST, substituindo as interações baseadas em TCP sockets por pedidos HTTP.</a:t>
            </a:r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Objetivos do Trabalho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API endpoints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62454B-AD77-1250-AD00-4A35C41AA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32165"/>
              </p:ext>
            </p:extLst>
          </p:nvPr>
        </p:nvGraphicFramePr>
        <p:xfrm>
          <a:off x="356705" y="1162685"/>
          <a:ext cx="8430589" cy="326457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754443">
                  <a:extLst>
                    <a:ext uri="{9D8B030D-6E8A-4147-A177-3AD203B41FA5}">
                      <a16:colId xmlns:a16="http://schemas.microsoft.com/office/drawing/2014/main" val="2409343330"/>
                    </a:ext>
                  </a:extLst>
                </a:gridCol>
                <a:gridCol w="2093371">
                  <a:extLst>
                    <a:ext uri="{9D8B030D-6E8A-4147-A177-3AD203B41FA5}">
                      <a16:colId xmlns:a16="http://schemas.microsoft.com/office/drawing/2014/main" val="2660463403"/>
                    </a:ext>
                  </a:extLst>
                </a:gridCol>
                <a:gridCol w="766119">
                  <a:extLst>
                    <a:ext uri="{9D8B030D-6E8A-4147-A177-3AD203B41FA5}">
                      <a16:colId xmlns:a16="http://schemas.microsoft.com/office/drawing/2014/main" val="1120591126"/>
                    </a:ext>
                  </a:extLst>
                </a:gridCol>
                <a:gridCol w="1503962">
                  <a:extLst>
                    <a:ext uri="{9D8B030D-6E8A-4147-A177-3AD203B41FA5}">
                      <a16:colId xmlns:a16="http://schemas.microsoft.com/office/drawing/2014/main" val="245780656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3781996584"/>
                    </a:ext>
                  </a:extLst>
                </a:gridCol>
                <a:gridCol w="1114926">
                  <a:extLst>
                    <a:ext uri="{9D8B030D-6E8A-4147-A177-3AD203B41FA5}">
                      <a16:colId xmlns:a16="http://schemas.microsoft.com/office/drawing/2014/main" val="2602266687"/>
                    </a:ext>
                  </a:extLst>
                </a:gridCol>
                <a:gridCol w="1074821">
                  <a:extLst>
                    <a:ext uri="{9D8B030D-6E8A-4147-A177-3AD203B41FA5}">
                      <a16:colId xmlns:a16="http://schemas.microsoft.com/office/drawing/2014/main" val="3632011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Method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URI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Operation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Description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Request Body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Response Body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Parameters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913627"/>
                  </a:ext>
                </a:extLst>
              </a:tr>
              <a:tr h="17047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POST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/register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 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Registers a new user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err="1">
                          <a:effectLst/>
                        </a:rPr>
                        <a:t>UserConfig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Result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598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POST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/login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Authenticates user and returns a token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Credentials JSON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Token JSON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133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GET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/authorization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Read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000" dirty="0">
                          <a:effectLst/>
                        </a:rPr>
                        <a:t>Checks if user is an 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Role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689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POST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/user/{eventCode}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Submits an event code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Submission Result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eventCode</a:t>
                      </a:r>
                      <a:r>
                        <a:rPr lang="en-US" sz="1000" kern="100" dirty="0">
                          <a:effectLst/>
                        </a:rPr>
                        <a:t>  (path variable)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7827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GET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/user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Read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Retrieves user's attendances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Attendance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8579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POST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/eventos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Creates an event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EventConfig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Creation Result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703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DELETE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/eventos/{eventName}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Delete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Deletes an event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Deletion Result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eventName</a:t>
                      </a:r>
                      <a:r>
                        <a:rPr lang="en-US" sz="1000" kern="100" dirty="0">
                          <a:effectLst/>
                        </a:rPr>
                        <a:t> (path variable)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626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GET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/eventos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Read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Retrieves all events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Events List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0178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POST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/eventos/{eventName}/gerarcodigo</a:t>
                      </a:r>
                      <a:endParaRPr lang="pt-PT" sz="1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Create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Generates a code for event attendance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en-US" sz="1000" kern="100" dirty="0" err="1">
                          <a:effectLst/>
                        </a:rPr>
                        <a:t>ValidityDate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eventName</a:t>
                      </a:r>
                      <a:r>
                        <a:rPr lang="en-US" sz="1000" kern="100" dirty="0">
                          <a:effectLst/>
                        </a:rPr>
                        <a:t> (path variable), </a:t>
                      </a:r>
                      <a:r>
                        <a:rPr lang="en-US" sz="1000" kern="100" dirty="0" err="1">
                          <a:effectLst/>
                        </a:rPr>
                        <a:t>validadeMinutos</a:t>
                      </a:r>
                      <a:r>
                        <a:rPr lang="en-US" sz="1000" kern="100" dirty="0">
                          <a:effectLst/>
                        </a:rPr>
                        <a:t> (query)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3618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GET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/</a:t>
                      </a:r>
                      <a:r>
                        <a:rPr lang="en-US" sz="1000" kern="100" dirty="0" err="1">
                          <a:effectLst/>
                        </a:rPr>
                        <a:t>eventos</a:t>
                      </a:r>
                      <a:r>
                        <a:rPr lang="en-US" sz="1000" kern="100" dirty="0">
                          <a:effectLst/>
                        </a:rPr>
                        <a:t>/{</a:t>
                      </a:r>
                      <a:r>
                        <a:rPr lang="en-US" sz="1000" kern="100" dirty="0" err="1">
                          <a:effectLst/>
                        </a:rPr>
                        <a:t>eventName</a:t>
                      </a:r>
                      <a:r>
                        <a:rPr lang="en-US" sz="1000" kern="100" dirty="0">
                          <a:effectLst/>
                        </a:rPr>
                        <a:t>}/</a:t>
                      </a:r>
                      <a:r>
                        <a:rPr lang="en-US" sz="1000" kern="100" dirty="0" err="1">
                          <a:effectLst/>
                        </a:rPr>
                        <a:t>presencas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Read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Retrieves attendances for an event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None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Attendance List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 err="1">
                          <a:effectLst/>
                        </a:rPr>
                        <a:t>eventName</a:t>
                      </a:r>
                      <a:r>
                        <a:rPr lang="en-US" sz="1000" kern="100" dirty="0">
                          <a:effectLst/>
                        </a:rPr>
                        <a:t> (path variable)</a:t>
                      </a:r>
                      <a:endParaRPr lang="pt-PT" sz="1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8721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784545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Estruturas detalhadas de pedido e resposta</a:t>
            </a:r>
            <a:endParaRPr dirty="0"/>
          </a:p>
        </p:txBody>
      </p:sp>
      <p:sp>
        <p:nvSpPr>
          <p:cNvPr id="21" name="Google Shape;465;p26">
            <a:extLst>
              <a:ext uri="{FF2B5EF4-FFF2-40B4-BE49-F238E27FC236}">
                <a16:creationId xmlns:a16="http://schemas.microsoft.com/office/drawing/2014/main" id="{C56D0697-DF9D-885A-935B-018628DCE0D3}"/>
              </a:ext>
            </a:extLst>
          </p:cNvPr>
          <p:cNvSpPr txBox="1">
            <a:spLocks/>
          </p:cNvSpPr>
          <p:nvPr/>
        </p:nvSpPr>
        <p:spPr>
          <a:xfrm>
            <a:off x="304740" y="989475"/>
            <a:ext cx="8220435" cy="380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114300" indent="0" algn="l" fontAlgn="base"/>
            <a:r>
              <a:rPr lang="pt-PT" dirty="0">
                <a:latin typeface="Maven Pro" panose="020B0604020202020204" charset="0"/>
              </a:rPr>
              <a:t>	</a:t>
            </a:r>
          </a:p>
          <a:p>
            <a:pPr marL="114300" indent="0" algn="l" fontAlgn="base"/>
            <a:r>
              <a:rPr lang="pt-PT" dirty="0">
                <a:solidFill>
                  <a:srgbClr val="DBDEE1"/>
                </a:solidFill>
                <a:latin typeface="Maven Pro" panose="020B0604020202020204" charset="0"/>
              </a:rPr>
              <a:t>	</a:t>
            </a:r>
            <a:r>
              <a:rPr lang="pt-PT" sz="1800" dirty="0">
                <a:solidFill>
                  <a:srgbClr val="DBDEE1"/>
                </a:solidFill>
                <a:latin typeface="Maven Pro" panose="020B0604020202020204" charset="0"/>
              </a:rPr>
              <a:t>As estruturas de resposta são uma mensagem do tipo String excluindo a do endpoint </a:t>
            </a:r>
            <a:r>
              <a:rPr lang="pt-PT" sz="1800" b="1" dirty="0">
                <a:solidFill>
                  <a:srgbClr val="DBDEE1"/>
                </a:solidFill>
                <a:latin typeface="Maven Pro" panose="020B0604020202020204" charset="0"/>
              </a:rPr>
              <a:t>/</a:t>
            </a:r>
            <a:r>
              <a:rPr lang="en-US" sz="1800" b="1" kern="100" dirty="0">
                <a:effectLst/>
              </a:rPr>
              <a:t>authorization </a:t>
            </a:r>
            <a:r>
              <a:rPr lang="en-US" sz="1800" kern="100" dirty="0">
                <a:effectLst/>
              </a:rPr>
              <a:t>que é um token;</a:t>
            </a:r>
          </a:p>
          <a:p>
            <a:pPr marL="114300" indent="0" algn="l" fontAlgn="base"/>
            <a:endParaRPr lang="en-US" sz="1800" kern="100" dirty="0">
              <a:effectLst/>
            </a:endParaRPr>
          </a:p>
          <a:p>
            <a:pPr marL="114300" indent="0" algn="l" fontAlgn="base"/>
            <a:r>
              <a:rPr lang="en-US" sz="1800" kern="100" dirty="0">
                <a:solidFill>
                  <a:srgbClr val="DBDEE1"/>
                </a:solidFill>
                <a:latin typeface="Maven Pro" panose="020B0604020202020204" charset="0"/>
              </a:rPr>
              <a:t>	</a:t>
            </a:r>
            <a:r>
              <a:rPr lang="pt-PT" kern="100" dirty="0">
                <a:solidFill>
                  <a:srgbClr val="DBDEE1"/>
                </a:solidFill>
                <a:latin typeface="Maven Pro" panose="020B0604020202020204" charset="0"/>
              </a:rPr>
              <a:t>No endpoint </a:t>
            </a:r>
            <a:r>
              <a:rPr lang="pt-PT" b="1" kern="100" dirty="0">
                <a:solidFill>
                  <a:srgbClr val="DBDEE1"/>
                </a:solidFill>
                <a:latin typeface="Maven Pro" panose="020B0604020202020204" charset="0"/>
              </a:rPr>
              <a:t>/register</a:t>
            </a:r>
            <a:r>
              <a:rPr lang="pt-PT" kern="100" dirty="0">
                <a:solidFill>
                  <a:srgbClr val="DBDEE1"/>
                </a:solidFill>
                <a:latin typeface="Maven Pro" panose="020B0604020202020204" charset="0"/>
              </a:rPr>
              <a:t>, um novo utilizador pode inscrever-se fornecendo o seu nome completo, número de identificação, endereço de email e uma password. Após um registo bem-sucedido, o sistema responderá com uma mensagem de sucesso.</a:t>
            </a:r>
            <a:r>
              <a:rPr lang="pt-PT" dirty="0">
                <a:solidFill>
                  <a:srgbClr val="DBDEE1"/>
                </a:solidFill>
                <a:latin typeface="Maven Pro" panose="020B0604020202020204" charset="0"/>
              </a:rPr>
              <a:t>	</a:t>
            </a:r>
          </a:p>
          <a:p>
            <a:pPr marL="114300" indent="0" fontAlgn="base"/>
            <a:endParaRPr lang="pt-PT" dirty="0"/>
          </a:p>
          <a:p>
            <a:pPr marL="114300" indent="0" fontAlgn="base"/>
            <a:r>
              <a:rPr lang="pt-PT" dirty="0"/>
              <a:t>	Para submeter um código de evento, os utilizadores interagem com o endpoint /</a:t>
            </a:r>
            <a:r>
              <a:rPr lang="pt-PT" b="1" dirty="0"/>
              <a:t>user/{eventCode}</a:t>
            </a:r>
            <a:r>
              <a:rPr lang="pt-PT" dirty="0"/>
              <a:t>.</a:t>
            </a:r>
            <a:r>
              <a:rPr lang="pt-PT" b="1" dirty="0"/>
              <a:t> </a:t>
            </a:r>
            <a:r>
              <a:rPr lang="pt-PT" dirty="0"/>
              <a:t>Este código corresponde a um evento específico e é necessário para registar a presença do utilizador. Após a submissão correta do código do evento, é devolvida uma mensagem a confirmar o registo bem-sucedido da presença nesse evento.</a:t>
            </a:r>
          </a:p>
          <a:p>
            <a:pPr marL="114300" indent="0" algn="l" fontAlgn="base"/>
            <a:endParaRPr lang="pt-PT" sz="9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1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4" y="411675"/>
            <a:ext cx="683273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Estruturas detalhadas de pedido e resposta</a:t>
            </a:r>
            <a:endParaRPr dirty="0"/>
          </a:p>
        </p:txBody>
      </p:sp>
      <p:sp>
        <p:nvSpPr>
          <p:cNvPr id="21" name="Google Shape;465;p26">
            <a:extLst>
              <a:ext uri="{FF2B5EF4-FFF2-40B4-BE49-F238E27FC236}">
                <a16:creationId xmlns:a16="http://schemas.microsoft.com/office/drawing/2014/main" id="{C56D0697-DF9D-885A-935B-018628DCE0D3}"/>
              </a:ext>
            </a:extLst>
          </p:cNvPr>
          <p:cNvSpPr txBox="1">
            <a:spLocks/>
          </p:cNvSpPr>
          <p:nvPr/>
        </p:nvSpPr>
        <p:spPr>
          <a:xfrm>
            <a:off x="205557" y="1139724"/>
            <a:ext cx="8220435" cy="3801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PT" dirty="0"/>
              <a:t>	Para criar um evento, os administradores utilizam o endpoint </a:t>
            </a:r>
            <a:r>
              <a:rPr lang="pt-PT" b="1" i="0" dirty="0">
                <a:solidFill>
                  <a:srgbClr val="FFFFFF"/>
                </a:solidFill>
                <a:effectLst/>
                <a:latin typeface="Maven Pro" panose="020B0604020202020204" charset="0"/>
              </a:rPr>
              <a:t>/eventos</a:t>
            </a:r>
            <a:r>
              <a:rPr lang="pt-PT" dirty="0">
                <a:latin typeface="Maven Pro" panose="020B0604020202020204" charset="0"/>
              </a:rPr>
              <a:t> </a:t>
            </a:r>
            <a:r>
              <a:rPr lang="pt-PT" dirty="0"/>
              <a:t>para tal, onde devem fornecer detalhes como o nome do evento, o local, a data, a hora de início e a hora de fim. Uma vez criado o evento com sucesso, o </a:t>
            </a:r>
            <a:r>
              <a:rPr lang="pt-PT" kern="100" dirty="0">
                <a:solidFill>
                  <a:srgbClr val="DBDEE1"/>
                </a:solidFill>
                <a:latin typeface="Maven Pro" panose="020B0604020202020204" charset="0"/>
              </a:rPr>
              <a:t>sistema responderá com uma mensagem de sucesso.</a:t>
            </a:r>
            <a:endParaRPr lang="pt-PT" dirty="0"/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r>
              <a:rPr lang="pt-PT" dirty="0">
                <a:solidFill>
                  <a:schemeClr val="bg1"/>
                </a:solidFill>
              </a:rPr>
              <a:t>	Os administradores podem gerar um código de registo para um evento através do endpoint </a:t>
            </a:r>
            <a:r>
              <a:rPr lang="pt-PT" b="1" dirty="0">
                <a:solidFill>
                  <a:schemeClr val="bg1"/>
                </a:solidFill>
              </a:rPr>
              <a:t>/eventos/{eventName}/gerarcodigo</a:t>
            </a:r>
            <a:r>
              <a:rPr lang="pt-PT" dirty="0">
                <a:solidFill>
                  <a:schemeClr val="bg1"/>
                </a:solidFill>
              </a:rPr>
              <a:t>. Este processo exige o nome do evento e a duração da validade do código, expressa em minutos. O sistema fornecerá então um código de registo único juntamente com o seu tempo de expiração, que pode ser distribuído aos participantes para o registo de presença.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</a:pPr>
            <a:endParaRPr lang="pt-PT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Autores</a:t>
            </a:r>
            <a:endParaRPr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C33CB0-8511-672D-73B8-15C49549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559" y="2166941"/>
            <a:ext cx="4916220" cy="1296300"/>
          </a:xfrm>
        </p:spPr>
        <p:txBody>
          <a:bodyPr/>
          <a:lstStyle/>
          <a:p>
            <a:pPr marL="152400" indent="0">
              <a:buNone/>
            </a:pP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José Diogo Cadete de Carvalho – 2019111914</a:t>
            </a:r>
          </a:p>
          <a:p>
            <a:pPr marL="152400" indent="0">
              <a:buNone/>
            </a:pP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Bruno André Rodrigues Cancela – 2020131288</a:t>
            </a:r>
          </a:p>
          <a:p>
            <a:pPr marL="152400" indent="0">
              <a:buNone/>
            </a:pPr>
            <a:r>
              <a:rPr lang="pt-PT" dirty="0">
                <a:solidFill>
                  <a:schemeClr val="bg1"/>
                </a:solidFill>
                <a:latin typeface="Maven Pro" panose="020B0604020202020204" charset="0"/>
              </a:rPr>
              <a:t>Rodrigo Miguel Coelho Carvalho - 2020145787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562</Words>
  <Application>Microsoft Office PowerPoint</Application>
  <PresentationFormat>On-screen Show (16:9)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Livvic Light</vt:lpstr>
      <vt:lpstr>Advent Pro SemiBold</vt:lpstr>
      <vt:lpstr>Share Tech</vt:lpstr>
      <vt:lpstr>Fira Sans Extra Condensed Medium</vt:lpstr>
      <vt:lpstr>Maven Pro</vt:lpstr>
      <vt:lpstr>Nunito Light</vt:lpstr>
      <vt:lpstr>Arial</vt:lpstr>
      <vt:lpstr>Calibri</vt:lpstr>
      <vt:lpstr>Data Science Consulting by Slidesgo</vt:lpstr>
      <vt:lpstr>Trabalho Prático Meta2</vt:lpstr>
      <vt:lpstr>Objetivos do Trabalho</vt:lpstr>
      <vt:lpstr>API endpoints</vt:lpstr>
      <vt:lpstr>Estruturas detalhadas de pedido e resposta</vt:lpstr>
      <vt:lpstr>Estruturas detalhadas de pedido e resposta</vt:lpstr>
      <vt:lpstr>Autores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TICKET-LINE</dc:title>
  <dc:creator>Jose Diogo Carvalho</dc:creator>
  <cp:lastModifiedBy>Bruno André Rodrigues Cancela</cp:lastModifiedBy>
  <cp:revision>13</cp:revision>
  <dcterms:modified xsi:type="dcterms:W3CDTF">2023-12-18T02:02:26Z</dcterms:modified>
</cp:coreProperties>
</file>