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/>
    <p:restoredTop sz="94719"/>
  </p:normalViewPr>
  <p:slideViewPr>
    <p:cSldViewPr snapToGrid="0" snapToObjects="1">
      <p:cViewPr varScale="1">
        <p:scale>
          <a:sx n="81" d="100"/>
          <a:sy n="81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511EA-4D8F-2B4F-9174-71A15F8D31F3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5B9B2-3D25-C047-8C9D-04FC277680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6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92F9F-C98E-5D48-BC63-B12EF6B317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21DE0-9425-2C49-96B3-118010522F12}" type="slidenum">
              <a:rPr lang="pt-PT" altLang="pt-PT"/>
              <a:pPr/>
              <a:t>8</a:t>
            </a:fld>
            <a:endParaRPr lang="pt-PT" altLang="pt-PT"/>
          </a:p>
        </p:txBody>
      </p:sp>
      <p:sp>
        <p:nvSpPr>
          <p:cNvPr id="22529" name="Text Box 1">
            <a:extLst>
              <a:ext uri="{FF2B5EF4-FFF2-40B4-BE49-F238E27FC236}">
                <a16:creationId xmlns:a16="http://schemas.microsoft.com/office/drawing/2014/main" id="{6B482A6D-217D-1041-A1CB-56BEE8A20FA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35754C75-B619-7248-9C7A-71B0DF5DD95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6170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680EC4-4DED-A54E-A784-A0FF6F925E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7A0B8-A2B9-424A-B247-8B3DF6668244}" type="slidenum">
              <a:rPr lang="pt-PT" altLang="pt-PT"/>
              <a:pPr/>
              <a:t>9</a:t>
            </a:fld>
            <a:endParaRPr lang="pt-PT" altLang="pt-PT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B997BBAB-9E9D-0E49-86E2-0F8919FE484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957B3073-CE83-164A-88BB-FFAED847333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285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FC528-4907-FD4D-92CA-5943C30975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B0816A-5D4D-7C4E-92CF-65CC92D63AC4}" type="slidenum">
              <a:rPr lang="pt-PT" altLang="pt-PT"/>
              <a:pPr/>
              <a:t>10</a:t>
            </a:fld>
            <a:endParaRPr lang="pt-PT" altLang="pt-PT"/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F112288A-B4A7-9442-9BE7-9363145D36A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6B044A79-6B52-5343-B048-5C10E49EF18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8589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39E04-033A-C847-BCE9-FCF0ACF871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66D476-82B4-9948-B70A-97E3D6937DCE}" type="slidenum">
              <a:rPr lang="pt-PT" altLang="pt-PT"/>
              <a:pPr/>
              <a:t>11</a:t>
            </a:fld>
            <a:endParaRPr lang="pt-PT" altLang="pt-PT"/>
          </a:p>
        </p:txBody>
      </p:sp>
      <p:sp>
        <p:nvSpPr>
          <p:cNvPr id="25601" name="Text Box 1">
            <a:extLst>
              <a:ext uri="{FF2B5EF4-FFF2-40B4-BE49-F238E27FC236}">
                <a16:creationId xmlns:a16="http://schemas.microsoft.com/office/drawing/2014/main" id="{E616D8CD-429F-9A41-B2A5-2F35D6FD6F4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68A18898-69BF-6847-985A-8FDDC15F8C4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7249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B1CC2-FA47-1D4D-854B-A85C5C35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02D1A-3E95-0949-9506-7008B07C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21DB09-618D-1D4F-A9B0-BE60D04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CE7E3B-5220-9A40-B87F-368F28A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F0654-0C61-6A40-9C1A-CFBC42E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3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C442-FCDD-1B42-A0D8-7A09E165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33D808-B0A6-0C42-A73D-047CEAA6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099FE3-6D1C-AD48-BA5A-4A80614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9604-A14D-354E-BAB7-A068F12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9AB67B-6518-F544-9C06-3AB2132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F6CF6-2665-3B45-B616-D6C9CAA3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A61ED-2C0B-2A44-9118-950539CC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4AB1C-B2C2-5743-B8F6-091C3A5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287940-E5B9-0742-9A36-255524C1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12B342-6439-224B-B8EB-A3C69B1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9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CD1A-0CD7-0042-8808-5E5315BD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20C701-2F42-C448-9D86-CA0CADC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2833CD-CB08-524C-BC8C-7357ED1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0B74B0-7C33-F34D-A1BF-AC838AA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722148-226A-2840-836C-C73AEBD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294C-3D3E-2E46-BAA6-9C84170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DC3B00-DF60-D546-8B56-E99A1798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9A013-EB20-CF42-8A38-0FD1337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11C6F9-911D-704D-BE53-408D0BE9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F479-5114-5E4B-BDD0-39197453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7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EE6A-0A43-9B46-9CE7-BB495E0E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E95792-7A62-9D42-A235-09F84E2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F3091F-406E-D942-B9A5-6D937DEC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1B75F2-B7DB-7449-A5EA-03269712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7509DA-47AA-2A43-811D-3B2CE46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9ECE4C-CF9F-6048-A0AD-1F31550E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5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5692-FDBA-D446-890C-02BF641A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098E0-521C-6848-AF85-6C130D17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A2495A-4423-6F43-8189-4E4B95CC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35EA51-FF74-B44F-8587-C46FE2341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21BF3D-CA43-704D-BE3C-F789E89A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106CD4-D0C6-614A-AE96-10B57854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790F35-B436-F34C-8033-81638B7B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BA57C0-BF97-8C40-9986-AA3C1B6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1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8011-F0D7-9248-AE0A-EBB1B0F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B321845-501E-2343-84E6-B20CC65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88EACF-4B33-6F41-AD7E-7046619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2E3D9D-A8C7-DA4D-A30E-527CF8F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6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A656AB8-1FDB-094C-A46F-85D936A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0BA427-B05D-3943-8E81-E015113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9967BC-2197-CB45-A0EB-74F7A9F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4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F31D-C334-4A4B-A5ED-6750D2C2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5CF6FD-A7F5-9744-95FD-7E3EE2A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92662E-D3E8-0B43-8583-017D1D2B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7998A-0706-804E-8AAE-DD51236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9FFD0A-7E14-774C-ADEE-64E8D72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00427F-5DCE-6B4E-832F-ED01227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7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72C3-A905-4047-8EDD-FE4315C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03B575-A891-9942-8811-DA6B60AD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FE8E54-824A-9544-9889-9A3CF1B5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C9E63B-0A9D-924D-999D-09E5FFCC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D4572D-799F-9B45-8D22-379B61E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83610-B966-9443-804A-1AB9FE9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9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A022127-4EA9-B84E-BB6D-B94F65F0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DF0FCF-C517-B044-8F8E-421D831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3DF032-346C-2744-8729-7F49390C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68DE95-E728-104B-B593-8767CEDD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53A75F-B090-4844-ACF7-396204B7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1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D00F-9E4D-B544-B002-B3E5EEDD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433" y="178129"/>
            <a:ext cx="5907546" cy="929555"/>
          </a:xfrm>
        </p:spPr>
        <p:txBody>
          <a:bodyPr anchor="b">
            <a:normAutofit/>
          </a:bodyPr>
          <a:lstStyle/>
          <a:p>
            <a:pPr algn="l"/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Sistema de apoio à ingestão e catalogação de posts e comentários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AB28C-A7F0-5743-81E3-E9212F9B3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9344" y="4108704"/>
            <a:ext cx="2962634" cy="2749296"/>
          </a:xfrm>
        </p:spPr>
        <p:txBody>
          <a:bodyPr anchor="t">
            <a:normAutofit/>
          </a:bodyPr>
          <a:lstStyle/>
          <a:p>
            <a:pPr algn="l"/>
            <a:r>
              <a:rPr lang="pt-PT" sz="1600" dirty="0"/>
              <a:t>Lei 18/19 – Gr. 16: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André Salgueiro – A77617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Bruno Carvalho – A76987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Fábio Araújo – A78508</a:t>
            </a:r>
          </a:p>
          <a:p>
            <a:pPr algn="l"/>
            <a:endParaRPr lang="pt-PT" sz="1600" dirty="0"/>
          </a:p>
          <a:p>
            <a:pPr algn="l"/>
            <a:r>
              <a:rPr lang="pt-PT" sz="1600" dirty="0"/>
              <a:t>Orientadores: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Pedro Rangel Henriques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 dirty="0"/>
              <a:t>Cristiana Araújo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67E26-D79C-5944-B643-75458ADD7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336" r="2979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15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E2362FF-A9EE-9F47-A58C-A6CFDFF7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1036233"/>
            <a:ext cx="10799997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0DC7E084-AD36-4546-BD61-6CB361D88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en-US" altLang="pt-PT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2 - Análise estatística em CSV</a:t>
            </a:r>
          </a:p>
        </p:txBody>
      </p:sp>
    </p:spTree>
    <p:extLst>
      <p:ext uri="{BB962C8B-B14F-4D97-AF65-F5344CB8AC3E}">
        <p14:creationId xmlns:p14="http://schemas.microsoft.com/office/powerpoint/2010/main" val="170458519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F188F415-C514-B645-984B-67F05133B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834" y="683496"/>
            <a:ext cx="10970496" cy="1144280"/>
          </a:xfrm>
          <a:ln/>
        </p:spPr>
        <p:txBody>
          <a:bodyPr vert="horz" lIns="91440" tIns="47307" rIns="91440" bIns="45720" rtlCol="0" anchor="ctr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pt-PT" altLang="pt-PT"/>
              <a:t>Conclusão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587042-CB7C-A340-97F8-0FA12E422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834" y="2002490"/>
            <a:ext cx="10970496" cy="3578755"/>
          </a:xfrm>
          <a:ln/>
        </p:spPr>
        <p:txBody>
          <a:bodyPr/>
          <a:lstStyle/>
          <a:p>
            <a:pPr marL="522219" indent="-391664">
              <a:buSzPct val="45000"/>
              <a:buFont typeface="Wingdings" pitchFamily="2" charset="2"/>
              <a:buChar char=""/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pt-PT" altLang="pt-PT"/>
              <a:t>No geral, trabalho realizado com sucessor e com obtenção de resultados significativos </a:t>
            </a:r>
          </a:p>
          <a:p>
            <a:pPr marL="522219" indent="-391664">
              <a:buSzPct val="45000"/>
              <a:buFont typeface="Wingdings" pitchFamily="2" charset="2"/>
              <a:buChar char=""/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pt-PT" altLang="pt-PT"/>
              <a:t>Numa próxima fase, será importante a realização das </a:t>
            </a:r>
            <a:r>
              <a:rPr lang="pt-PT" altLang="pt-PT" i="1"/>
              <a:t>Interfaces </a:t>
            </a:r>
            <a:r>
              <a:rPr lang="pt-PT" altLang="pt-PT"/>
              <a:t>para facilitar a sua utilização</a:t>
            </a:r>
          </a:p>
        </p:txBody>
      </p:sp>
    </p:spTree>
    <p:extLst>
      <p:ext uri="{BB962C8B-B14F-4D97-AF65-F5344CB8AC3E}">
        <p14:creationId xmlns:p14="http://schemas.microsoft.com/office/powerpoint/2010/main" val="189962867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30D65-4E2F-1B44-8B04-90EE4EF5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2FCF75-F4CF-FF4B-A323-AAA7426A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755"/>
            <a:ext cx="10515600" cy="3114510"/>
          </a:xfrm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Enquadramento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Motivação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Objetivos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Arquitetura do sistema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Resultados 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07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1F255-7E2C-984A-A664-8C7521F0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Enquadramento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81A918-0DAC-6847-AB72-4A9278A54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226113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Projeto LEI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Parceria com a área da Linguística 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Análise de informação insultuosa, dentro de </a:t>
            </a:r>
            <a:r>
              <a:rPr lang="pt-PT" altLang="pt-PT" i="1" dirty="0" err="1"/>
              <a:t>posts</a:t>
            </a:r>
            <a:r>
              <a:rPr lang="pt-PT" altLang="pt-PT" i="1" dirty="0"/>
              <a:t> </a:t>
            </a:r>
            <a:r>
              <a:rPr lang="pt-PT" altLang="pt-PT" dirty="0"/>
              <a:t>e comentários de diferentes plataformas</a:t>
            </a:r>
          </a:p>
        </p:txBody>
      </p:sp>
    </p:spTree>
    <p:extLst>
      <p:ext uri="{BB962C8B-B14F-4D97-AF65-F5344CB8AC3E}">
        <p14:creationId xmlns:p14="http://schemas.microsoft.com/office/powerpoint/2010/main" val="336570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AB9E-ABF7-4F4D-9E15-C1F625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9E72C0-DE96-D14D-A37B-84A7F808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3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FDF84-690A-0549-A4CB-CCC00FFA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A1F8E1-EDC5-EF43-9776-DAB89CE0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Representação dos dados (</a:t>
            </a:r>
            <a:r>
              <a:rPr lang="pt-PT" altLang="pt-PT" i="1" dirty="0" err="1"/>
              <a:t>keywords</a:t>
            </a:r>
            <a:r>
              <a:rPr lang="pt-PT" altLang="pt-PT" i="1" dirty="0"/>
              <a:t> </a:t>
            </a:r>
            <a:r>
              <a:rPr lang="pt-PT" altLang="pt-PT" dirty="0"/>
              <a:t>e comentários), de forma estruturada 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Construção de um motor de procura das </a:t>
            </a:r>
            <a:r>
              <a:rPr lang="pt-PT" altLang="pt-PT" i="1" dirty="0" err="1"/>
              <a:t>keywords</a:t>
            </a:r>
            <a:r>
              <a:rPr lang="pt-PT" altLang="pt-PT" dirty="0"/>
              <a:t> nos comentários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Representação de uma análise estatística dos comentários, baseada no número de ocorrências de </a:t>
            </a:r>
            <a:r>
              <a:rPr lang="pt-PT" altLang="pt-PT" i="1" dirty="0" err="1"/>
              <a:t>keywords</a:t>
            </a:r>
            <a:endParaRPr lang="pt-PT" altLang="pt-PT" i="1" dirty="0"/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dirty="0"/>
              <a:t>Construção de uma </a:t>
            </a:r>
            <a:r>
              <a:rPr lang="pt-PT" altLang="pt-PT" i="1" dirty="0"/>
              <a:t>Interface </a:t>
            </a:r>
            <a:r>
              <a:rPr lang="pt-PT" altLang="pt-PT" dirty="0"/>
              <a:t>que permita a representação de </a:t>
            </a:r>
            <a:r>
              <a:rPr lang="pt-PT" altLang="pt-PT" dirty="0" err="1"/>
              <a:t>metadados</a:t>
            </a:r>
            <a:r>
              <a:rPr lang="pt-PT" altLang="pt-PT" dirty="0"/>
              <a:t> (inferida e introduzida)</a:t>
            </a:r>
          </a:p>
        </p:txBody>
      </p:sp>
    </p:spTree>
    <p:extLst>
      <p:ext uri="{BB962C8B-B14F-4D97-AF65-F5344CB8AC3E}">
        <p14:creationId xmlns:p14="http://schemas.microsoft.com/office/powerpoint/2010/main" val="234543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415FE-F6AF-A744-BCDC-BCED4BCB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Arquitetura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8BADE2-4FB8-7F4C-AC17-4FEA2BD9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66" y="1024759"/>
            <a:ext cx="7949641" cy="5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ED972-14A7-7749-A7C1-D341741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68CB9D-457B-4946-B100-64E16822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0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696C501A-112B-F842-B29B-7B342EAB7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en-US" altLang="pt-PT" sz="4000">
                <a:solidFill>
                  <a:srgbClr val="404040"/>
                </a:solidFill>
              </a:rPr>
              <a:t>1 - Representação dos dados em JSON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71B68FA-A24A-2B46-9643-499DBB2E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75" y="468977"/>
            <a:ext cx="3450450" cy="353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44A3A0D-D22E-D24C-BE1C-016BECD3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8" y="941166"/>
            <a:ext cx="5316388" cy="25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3325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>
            <a:extLst>
              <a:ext uri="{FF2B5EF4-FFF2-40B4-BE49-F238E27FC236}">
                <a16:creationId xmlns:a16="http://schemas.microsoft.com/office/drawing/2014/main" id="{A5E8C585-7360-F44F-9984-6A8EBD5E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70073"/>
              </p:ext>
            </p:extLst>
          </p:nvPr>
        </p:nvGraphicFramePr>
        <p:xfrm>
          <a:off x="191814" y="618734"/>
          <a:ext cx="11808372" cy="1903748"/>
        </p:xfrm>
        <a:graphic>
          <a:graphicData uri="http://schemas.openxmlformats.org/drawingml/2006/table">
            <a:tbl>
              <a:tblPr/>
              <a:tblGrid>
                <a:gridCol w="720816">
                  <a:extLst>
                    <a:ext uri="{9D8B030D-6E8A-4147-A177-3AD203B41FA5}">
                      <a16:colId xmlns:a16="http://schemas.microsoft.com/office/drawing/2014/main" val="2942270954"/>
                    </a:ext>
                  </a:extLst>
                </a:gridCol>
                <a:gridCol w="952773">
                  <a:extLst>
                    <a:ext uri="{9D8B030D-6E8A-4147-A177-3AD203B41FA5}">
                      <a16:colId xmlns:a16="http://schemas.microsoft.com/office/drawing/2014/main" val="3466488403"/>
                    </a:ext>
                  </a:extLst>
                </a:gridCol>
                <a:gridCol w="952773">
                  <a:extLst>
                    <a:ext uri="{9D8B030D-6E8A-4147-A177-3AD203B41FA5}">
                      <a16:colId xmlns:a16="http://schemas.microsoft.com/office/drawing/2014/main" val="1084775822"/>
                    </a:ext>
                  </a:extLst>
                </a:gridCol>
                <a:gridCol w="1818191">
                  <a:extLst>
                    <a:ext uri="{9D8B030D-6E8A-4147-A177-3AD203B41FA5}">
                      <a16:colId xmlns:a16="http://schemas.microsoft.com/office/drawing/2014/main" val="3833746432"/>
                    </a:ext>
                  </a:extLst>
                </a:gridCol>
                <a:gridCol w="1336727">
                  <a:extLst>
                    <a:ext uri="{9D8B030D-6E8A-4147-A177-3AD203B41FA5}">
                      <a16:colId xmlns:a16="http://schemas.microsoft.com/office/drawing/2014/main" val="2084697284"/>
                    </a:ext>
                  </a:extLst>
                </a:gridCol>
                <a:gridCol w="1787721">
                  <a:extLst>
                    <a:ext uri="{9D8B030D-6E8A-4147-A177-3AD203B41FA5}">
                      <a16:colId xmlns:a16="http://schemas.microsoft.com/office/drawing/2014/main" val="1736574070"/>
                    </a:ext>
                  </a:extLst>
                </a:gridCol>
                <a:gridCol w="1166080">
                  <a:extLst>
                    <a:ext uri="{9D8B030D-6E8A-4147-A177-3AD203B41FA5}">
                      <a16:colId xmlns:a16="http://schemas.microsoft.com/office/drawing/2014/main" val="3548355470"/>
                    </a:ext>
                  </a:extLst>
                </a:gridCol>
                <a:gridCol w="759781">
                  <a:extLst>
                    <a:ext uri="{9D8B030D-6E8A-4147-A177-3AD203B41FA5}">
                      <a16:colId xmlns:a16="http://schemas.microsoft.com/office/drawing/2014/main" val="1043821347"/>
                    </a:ext>
                  </a:extLst>
                </a:gridCol>
                <a:gridCol w="1592694">
                  <a:extLst>
                    <a:ext uri="{9D8B030D-6E8A-4147-A177-3AD203B41FA5}">
                      <a16:colId xmlns:a16="http://schemas.microsoft.com/office/drawing/2014/main" val="55418318"/>
                    </a:ext>
                  </a:extLst>
                </a:gridCol>
                <a:gridCol w="720816">
                  <a:extLst>
                    <a:ext uri="{9D8B030D-6E8A-4147-A177-3AD203B41FA5}">
                      <a16:colId xmlns:a16="http://schemas.microsoft.com/office/drawing/2014/main" val="133992291"/>
                    </a:ext>
                  </a:extLst>
                </a:gridCol>
              </a:tblGrid>
              <a:tr h="899834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position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_id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_by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_text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_published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comment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_id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comment_by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is_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reply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comment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_message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...</a:t>
                      </a:r>
                    </a:p>
                  </a:txBody>
                  <a:tcPr marL="108847" marR="108847" marT="716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97612"/>
                  </a:ext>
                </a:extLst>
              </a:tr>
              <a:tr h="1003914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61_0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469974510474_10161491403995475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c992ae2630a5223d06b076adb833689225214a4e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" Eu não quero ser mártir. Eu quero viver   afirmou Jean Wyllys em entrevista"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2019-01-25T16:15:00+0000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10161491403995475_10161492275085475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da39a3ee5e6b4b0d3255bfef95601890afd80709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"Ele já chegou. Está a viver em casa do Mamadou."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...</a:t>
                      </a:r>
                    </a:p>
                  </a:txBody>
                  <a:tcPr marL="108847" marR="108847" marT="67352" marB="566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1956"/>
                  </a:ext>
                </a:extLst>
              </a:tr>
            </a:tbl>
          </a:graphicData>
        </a:graphic>
      </p:graphicFrame>
      <p:pic>
        <p:nvPicPr>
          <p:cNvPr id="12363" name="Picture 75">
            <a:extLst>
              <a:ext uri="{FF2B5EF4-FFF2-40B4-BE49-F238E27FC236}">
                <a16:creationId xmlns:a16="http://schemas.microsoft.com/office/drawing/2014/main" id="{F5F11718-D0A3-A341-AA6E-0F4E0DB7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4" y="3004958"/>
            <a:ext cx="8602588" cy="300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2247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234</Words>
  <Application>Microsoft Macintosh PowerPoint</Application>
  <PresentationFormat>Ecrã Panorâmico</PresentationFormat>
  <Paragraphs>64</Paragraphs>
  <Slides>11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Tema do Office</vt:lpstr>
      <vt:lpstr>Sistema de apoio à ingestão e catalogação de posts e comentários</vt:lpstr>
      <vt:lpstr>Índice</vt:lpstr>
      <vt:lpstr>Enquadramento</vt:lpstr>
      <vt:lpstr>Motivação</vt:lpstr>
      <vt:lpstr>Objetivos</vt:lpstr>
      <vt:lpstr>Arquitetura do Sistema</vt:lpstr>
      <vt:lpstr>Resultados</vt:lpstr>
      <vt:lpstr>1 - Representação dos dados em JSON</vt:lpstr>
      <vt:lpstr>Apresentação do PowerPoint</vt:lpstr>
      <vt:lpstr>2 - Análise estatística em CSV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ingestão e catalogação de posts e comentários</dc:title>
  <dc:creator>Bruno Miguel Farragó Dias Carvalho</dc:creator>
  <cp:lastModifiedBy>Bruno Miguel Farragó Dias Carvalho</cp:lastModifiedBy>
  <cp:revision>2</cp:revision>
  <dcterms:created xsi:type="dcterms:W3CDTF">2019-03-25T15:13:06Z</dcterms:created>
  <dcterms:modified xsi:type="dcterms:W3CDTF">2019-03-25T15:18:16Z</dcterms:modified>
</cp:coreProperties>
</file>