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70" r:id="rId9"/>
    <p:sldId id="263" r:id="rId10"/>
    <p:sldId id="264" r:id="rId11"/>
    <p:sldId id="265" r:id="rId12"/>
    <p:sldId id="266" r:id="rId13"/>
    <p:sldId id="267" r:id="rId14"/>
    <p:sldId id="268" r:id="rId15"/>
    <p:sldId id="269"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8D897-E008-6951-01BA-195AAFE5474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33DD99C-00E8-B1ED-F9CE-06BEF7651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BEFE119-2EEF-CD07-BA23-A0C319F0444C}"/>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5" name="Espaço Reservado para Rodapé 4">
            <a:extLst>
              <a:ext uri="{FF2B5EF4-FFF2-40B4-BE49-F238E27FC236}">
                <a16:creationId xmlns:a16="http://schemas.microsoft.com/office/drawing/2014/main" id="{52E63234-560E-3151-3FCD-C815A48E254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B693C06-E638-6B35-2BF8-267AABE0B568}"/>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98807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BB3E3-1A16-65AA-2B1C-59F73314E67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18D8E7F-D031-AB6F-D91A-EBB32A85BA1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53C2AE-3E42-1B4A-2BE3-AB8E6D1B4EE8}"/>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5" name="Espaço Reservado para Rodapé 4">
            <a:extLst>
              <a:ext uri="{FF2B5EF4-FFF2-40B4-BE49-F238E27FC236}">
                <a16:creationId xmlns:a16="http://schemas.microsoft.com/office/drawing/2014/main" id="{963DBB1E-6261-EE19-BD19-5D83694C1A3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A02B581-C9CF-B88B-6447-774F709F2EEF}"/>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187643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5937DA5-C499-8C16-B9F2-3592107DE7B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9C84BD0-4BD3-0138-3FCC-128F2A05C05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BD63650-F5AD-23CC-73A4-648F2BED1E05}"/>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5" name="Espaço Reservado para Rodapé 4">
            <a:extLst>
              <a:ext uri="{FF2B5EF4-FFF2-40B4-BE49-F238E27FC236}">
                <a16:creationId xmlns:a16="http://schemas.microsoft.com/office/drawing/2014/main" id="{5FB86FF3-2069-69F0-1409-193D905E5BA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AE6FE71-CE4D-766A-8487-9330D60B3314}"/>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3042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A17B2-1726-92BD-21C0-394BB1DC2AE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40751D9-742D-DA40-2ACE-8F8465E8473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6A42735-0EB1-6281-0AAA-7CA25515A14F}"/>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5" name="Espaço Reservado para Rodapé 4">
            <a:extLst>
              <a:ext uri="{FF2B5EF4-FFF2-40B4-BE49-F238E27FC236}">
                <a16:creationId xmlns:a16="http://schemas.microsoft.com/office/drawing/2014/main" id="{4124FC0D-F98C-DAD3-BA2E-F9F664BB91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5A59A17-3677-A2CF-6D65-C72BD8DECBFA}"/>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161730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39CE0-35F8-0889-0D1D-69BA70D6AAA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9BF228B-D35C-BEE7-A9C1-BAB2B8B9A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5483D23-56A7-91E8-17BB-C86850536960}"/>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5" name="Espaço Reservado para Rodapé 4">
            <a:extLst>
              <a:ext uri="{FF2B5EF4-FFF2-40B4-BE49-F238E27FC236}">
                <a16:creationId xmlns:a16="http://schemas.microsoft.com/office/drawing/2014/main" id="{BB9AECB0-6490-1894-4B10-A18F7346A49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A406781-61F3-0046-C44C-94BBB994D895}"/>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198570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020A6-13D5-B34F-96FA-D0B38B378D9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DD29972-F483-E94C-DED6-5E4DE40B66B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D2F50F8-1E6C-3297-2D3B-874223C6DB3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7104993-2950-7348-2903-C54BF95BC248}"/>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6" name="Espaço Reservado para Rodapé 5">
            <a:extLst>
              <a:ext uri="{FF2B5EF4-FFF2-40B4-BE49-F238E27FC236}">
                <a16:creationId xmlns:a16="http://schemas.microsoft.com/office/drawing/2014/main" id="{04ECE817-B007-5F74-76A3-5DDA92FCEDC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6BEF834-EE0B-75B1-6F06-EE85EE155E6C}"/>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359342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1B79C-2F3B-0563-2029-F37B2A0F85B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2D255D6-4D0D-FFDD-326F-6D6BE9C06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1F9E2D9-8616-91BA-1E33-44AAC54F5B6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739006C-785C-7ABC-9A07-99A87A9B1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94116F6E-AB1F-02C7-1F70-29D235D1555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FCE74-6A2D-E244-882F-1926821E9E8A}"/>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8" name="Espaço Reservado para Rodapé 7">
            <a:extLst>
              <a:ext uri="{FF2B5EF4-FFF2-40B4-BE49-F238E27FC236}">
                <a16:creationId xmlns:a16="http://schemas.microsoft.com/office/drawing/2014/main" id="{203ED5C6-5C73-F112-415C-7B13C04E514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983CDE4-E58E-BD6E-2131-91C5542A7DED}"/>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292820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919E6-D0B2-23E2-ADF3-64772BC92E0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46A6375-69EA-B8A2-2248-B9A7B4116783}"/>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4" name="Espaço Reservado para Rodapé 3">
            <a:extLst>
              <a:ext uri="{FF2B5EF4-FFF2-40B4-BE49-F238E27FC236}">
                <a16:creationId xmlns:a16="http://schemas.microsoft.com/office/drawing/2014/main" id="{02AD7D76-0CF0-6B84-22D1-B25A62F397E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DE37882-EDE4-E198-92A8-77530351521A}"/>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102737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AC327F6-0A3C-5F21-2C9C-1F5E6106E924}"/>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3" name="Espaço Reservado para Rodapé 2">
            <a:extLst>
              <a:ext uri="{FF2B5EF4-FFF2-40B4-BE49-F238E27FC236}">
                <a16:creationId xmlns:a16="http://schemas.microsoft.com/office/drawing/2014/main" id="{8D512FAC-49A4-D14F-3B40-6C8D31A2799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BE87C9A-4EFE-564F-D482-09C381ABEC60}"/>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181375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43419-6DD8-6EB7-A160-7503F061416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F8F76C2-814B-757C-BF11-51EF935D42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7017387-45C0-5B17-1A26-940E63E67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0717719-1744-1532-33F0-D729AEFFFADD}"/>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6" name="Espaço Reservado para Rodapé 5">
            <a:extLst>
              <a:ext uri="{FF2B5EF4-FFF2-40B4-BE49-F238E27FC236}">
                <a16:creationId xmlns:a16="http://schemas.microsoft.com/office/drawing/2014/main" id="{CEA5C084-3983-AE32-41A7-EAA58ABA3A0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EA79167-7250-D566-E508-09365C24B6E7}"/>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243702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EBEE0-B7C5-392E-D65B-C4EB971C355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0DB1513-534D-FEE0-1A98-26D6023EEA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93C4FFE-984A-40C3-4137-0AF789821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841F044-3B9A-C97C-A332-DDCF1F6B4262}"/>
              </a:ext>
            </a:extLst>
          </p:cNvPr>
          <p:cNvSpPr>
            <a:spLocks noGrp="1"/>
          </p:cNvSpPr>
          <p:nvPr>
            <p:ph type="dt" sz="half" idx="10"/>
          </p:nvPr>
        </p:nvSpPr>
        <p:spPr/>
        <p:txBody>
          <a:bodyPr/>
          <a:lstStyle/>
          <a:p>
            <a:fld id="{45BB6C0C-8D57-498C-835B-E3830D7AFC38}" type="datetimeFigureOut">
              <a:rPr lang="pt-BR" smtClean="0"/>
              <a:t>22/08/2023</a:t>
            </a:fld>
            <a:endParaRPr lang="pt-BR"/>
          </a:p>
        </p:txBody>
      </p:sp>
      <p:sp>
        <p:nvSpPr>
          <p:cNvPr id="6" name="Espaço Reservado para Rodapé 5">
            <a:extLst>
              <a:ext uri="{FF2B5EF4-FFF2-40B4-BE49-F238E27FC236}">
                <a16:creationId xmlns:a16="http://schemas.microsoft.com/office/drawing/2014/main" id="{A42DF021-8984-4D0E-49DC-D1ABBCC3012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E671103-4BE1-F6E3-6A86-51DF32D1CA15}"/>
              </a:ext>
            </a:extLst>
          </p:cNvPr>
          <p:cNvSpPr>
            <a:spLocks noGrp="1"/>
          </p:cNvSpPr>
          <p:nvPr>
            <p:ph type="sldNum" sz="quarter" idx="12"/>
          </p:nvPr>
        </p:nvSpPr>
        <p:spPr/>
        <p:txBody>
          <a:bodyPr/>
          <a:lstStyle/>
          <a:p>
            <a:fld id="{5BF1E69D-D99F-43A3-825D-F173C823D550}" type="slidenum">
              <a:rPr lang="pt-BR" smtClean="0"/>
              <a:t>‹nº›</a:t>
            </a:fld>
            <a:endParaRPr lang="pt-BR"/>
          </a:p>
        </p:txBody>
      </p:sp>
    </p:spTree>
    <p:extLst>
      <p:ext uri="{BB962C8B-B14F-4D97-AF65-F5344CB8AC3E}">
        <p14:creationId xmlns:p14="http://schemas.microsoft.com/office/powerpoint/2010/main" val="89186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E28E94D-1681-5736-8E9C-E82315D63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16C2D41-B8D9-A2C6-B3C4-78745B75D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0B6970-1305-1D70-F22E-1F214125B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B6C0C-8D57-498C-835B-E3830D7AFC38}" type="datetimeFigureOut">
              <a:rPr lang="pt-BR" smtClean="0"/>
              <a:t>22/08/2023</a:t>
            </a:fld>
            <a:endParaRPr lang="pt-BR"/>
          </a:p>
        </p:txBody>
      </p:sp>
      <p:sp>
        <p:nvSpPr>
          <p:cNvPr id="5" name="Espaço Reservado para Rodapé 4">
            <a:extLst>
              <a:ext uri="{FF2B5EF4-FFF2-40B4-BE49-F238E27FC236}">
                <a16:creationId xmlns:a16="http://schemas.microsoft.com/office/drawing/2014/main" id="{86949369-D279-45BD-F234-003F9228D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A7B945D-EB41-5FA8-91AB-2FA13ED52C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1E69D-D99F-43A3-825D-F173C823D550}" type="slidenum">
              <a:rPr lang="pt-BR" smtClean="0"/>
              <a:t>‹nº›</a:t>
            </a:fld>
            <a:endParaRPr lang="pt-BR"/>
          </a:p>
        </p:txBody>
      </p:sp>
    </p:spTree>
    <p:extLst>
      <p:ext uri="{BB962C8B-B14F-4D97-AF65-F5344CB8AC3E}">
        <p14:creationId xmlns:p14="http://schemas.microsoft.com/office/powerpoint/2010/main" val="204062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mo usar estruturas de controle if, else e elseif no PHP">
            <a:extLst>
              <a:ext uri="{FF2B5EF4-FFF2-40B4-BE49-F238E27FC236}">
                <a16:creationId xmlns:a16="http://schemas.microsoft.com/office/drawing/2014/main" id="{8B6B8398-ABE4-5E5E-4978-09EAC69F3A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1824" y="900789"/>
            <a:ext cx="4448175" cy="2490978"/>
          </a:xfrm>
          <a:prstGeom prst="rect">
            <a:avLst/>
          </a:prstGeom>
          <a:noFill/>
          <a:extLst>
            <a:ext uri="{909E8E84-426E-40DD-AFC4-6F175D3DCCD1}">
              <a14:hiddenFill xmlns:a14="http://schemas.microsoft.com/office/drawing/2010/main">
                <a:solidFill>
                  <a:srgbClr val="FFFFFF"/>
                </a:solidFill>
              </a14:hiddenFill>
            </a:ext>
          </a:extLst>
        </p:spPr>
      </p:pic>
      <p:grpSp>
        <p:nvGrpSpPr>
          <p:cNvPr id="1044" name="Group 1043">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45" name="Group 1044">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049" name="Freeform: Shape 1048">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0" name="Freeform: Shape 1049">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046" name="Group 1045">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047" name="Freeform: Shape 1046">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 name="Freeform: Shape 1047">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ítulo 1">
            <a:extLst>
              <a:ext uri="{FF2B5EF4-FFF2-40B4-BE49-F238E27FC236}">
                <a16:creationId xmlns:a16="http://schemas.microsoft.com/office/drawing/2014/main" id="{FA7771CD-5A93-4253-8EF2-C4E64C988174}"/>
              </a:ext>
            </a:extLst>
          </p:cNvPr>
          <p:cNvSpPr>
            <a:spLocks noGrp="1"/>
          </p:cNvSpPr>
          <p:nvPr>
            <p:ph type="ctrTitle"/>
          </p:nvPr>
        </p:nvSpPr>
        <p:spPr>
          <a:xfrm>
            <a:off x="838199" y="1120676"/>
            <a:ext cx="5257801" cy="2308324"/>
          </a:xfrm>
        </p:spPr>
        <p:txBody>
          <a:bodyPr>
            <a:normAutofit/>
          </a:bodyPr>
          <a:lstStyle/>
          <a:p>
            <a:pPr algn="l"/>
            <a:r>
              <a:rPr lang="pt-BR" sz="7200">
                <a:solidFill>
                  <a:schemeClr val="bg1"/>
                </a:solidFill>
                <a:latin typeface="Times New Roman" panose="02020603050405020304" pitchFamily="18" charset="0"/>
                <a:cs typeface="Times New Roman" panose="02020603050405020304" pitchFamily="18" charset="0"/>
              </a:rPr>
              <a:t>Estruturas Condicionais</a:t>
            </a:r>
          </a:p>
        </p:txBody>
      </p:sp>
      <p:sp>
        <p:nvSpPr>
          <p:cNvPr id="3" name="Subtítulo 2">
            <a:extLst>
              <a:ext uri="{FF2B5EF4-FFF2-40B4-BE49-F238E27FC236}">
                <a16:creationId xmlns:a16="http://schemas.microsoft.com/office/drawing/2014/main" id="{AF12E4F2-A056-CA0F-59F0-6BFD88A72D4A}"/>
              </a:ext>
            </a:extLst>
          </p:cNvPr>
          <p:cNvSpPr>
            <a:spLocks noGrp="1"/>
          </p:cNvSpPr>
          <p:nvPr>
            <p:ph type="subTitle" idx="1"/>
          </p:nvPr>
        </p:nvSpPr>
        <p:spPr>
          <a:xfrm>
            <a:off x="835024" y="3809999"/>
            <a:ext cx="7025753" cy="1012778"/>
          </a:xfrm>
        </p:spPr>
        <p:txBody>
          <a:bodyPr>
            <a:normAutofit/>
          </a:bodyPr>
          <a:lstStyle/>
          <a:p>
            <a:pPr algn="l"/>
            <a:r>
              <a:rPr lang="pt-BR" b="1" dirty="0">
                <a:solidFill>
                  <a:schemeClr val="bg1"/>
                </a:solidFill>
              </a:rPr>
              <a:t>Professor: Bruno Cezario</a:t>
            </a:r>
          </a:p>
          <a:p>
            <a:pPr algn="l"/>
            <a:r>
              <a:rPr lang="pt-BR" b="1" dirty="0">
                <a:solidFill>
                  <a:schemeClr val="bg1"/>
                </a:solidFill>
              </a:rPr>
              <a:t>brunoscezario@souunisuam.com.br</a:t>
            </a:r>
          </a:p>
        </p:txBody>
      </p:sp>
    </p:spTree>
    <p:extLst>
      <p:ext uri="{BB962C8B-B14F-4D97-AF65-F5344CB8AC3E}">
        <p14:creationId xmlns:p14="http://schemas.microsoft.com/office/powerpoint/2010/main" val="250563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5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FA63EF-0E9F-9961-B07E-4374193C94B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              Instrução If e Else</a:t>
            </a:r>
          </a:p>
        </p:txBody>
      </p:sp>
      <p:pic>
        <p:nvPicPr>
          <p:cNvPr id="5" name="Espaço Reservado para Conteúdo 4" descr="Texto, Carta&#10;&#10;Descrição gerada automaticamente">
            <a:extLst>
              <a:ext uri="{FF2B5EF4-FFF2-40B4-BE49-F238E27FC236}">
                <a16:creationId xmlns:a16="http://schemas.microsoft.com/office/drawing/2014/main" id="{8467ED67-F1AC-8BC2-E993-6105F4A188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1517"/>
          <a:stretch/>
        </p:blipFill>
        <p:spPr>
          <a:xfrm>
            <a:off x="3723862" y="490330"/>
            <a:ext cx="8110330" cy="5565913"/>
          </a:xfrm>
          <a:prstGeom prst="rect">
            <a:avLst/>
          </a:prstGeom>
        </p:spPr>
      </p:pic>
    </p:spTree>
    <p:extLst>
      <p:ext uri="{BB962C8B-B14F-4D97-AF65-F5344CB8AC3E}">
        <p14:creationId xmlns:p14="http://schemas.microsoft.com/office/powerpoint/2010/main" val="411736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9C483-D497-99BF-917E-817D8077D660}"/>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Instrução Switch</a:t>
            </a:r>
          </a:p>
        </p:txBody>
      </p:sp>
      <p:sp>
        <p:nvSpPr>
          <p:cNvPr id="3" name="Espaço Reservado para Conteúdo 2">
            <a:extLst>
              <a:ext uri="{FF2B5EF4-FFF2-40B4-BE49-F238E27FC236}">
                <a16:creationId xmlns:a16="http://schemas.microsoft.com/office/drawing/2014/main" id="{F7D4BA0B-8DE1-4683-3E36-D745403AFBE7}"/>
              </a:ext>
            </a:extLst>
          </p:cNvPr>
          <p:cNvSpPr>
            <a:spLocks noGrp="1"/>
          </p:cNvSpPr>
          <p:nvPr>
            <p:ph idx="1"/>
          </p:nvPr>
        </p:nvSpPr>
        <p:spPr/>
        <p:txBody>
          <a:bodyPr>
            <a:normAutofit/>
          </a:bodyPr>
          <a:lstStyle/>
          <a:p>
            <a:pPr marL="0" indent="0" algn="just">
              <a:buNone/>
            </a:pPr>
            <a:r>
              <a:rPr lang="pt-BR" sz="4000" dirty="0">
                <a:latin typeface="Times New Roman" panose="02020603050405020304" pitchFamily="18" charset="0"/>
                <a:cs typeface="Times New Roman" panose="02020603050405020304" pitchFamily="18" charset="0"/>
              </a:rPr>
              <a:t>A </a:t>
            </a:r>
            <a:r>
              <a:rPr lang="pt-BR" sz="4000" dirty="0">
                <a:solidFill>
                  <a:srgbClr val="FF0000"/>
                </a:solidFill>
                <a:latin typeface="Times New Roman" panose="02020603050405020304" pitchFamily="18" charset="0"/>
                <a:cs typeface="Times New Roman" panose="02020603050405020304" pitchFamily="18" charset="0"/>
              </a:rPr>
              <a:t>instrução switch </a:t>
            </a:r>
            <a:r>
              <a:rPr lang="pt-BR" sz="4000" dirty="0">
                <a:latin typeface="Times New Roman" panose="02020603050405020304" pitchFamily="18" charset="0"/>
                <a:cs typeface="Times New Roman" panose="02020603050405020304" pitchFamily="18" charset="0"/>
              </a:rPr>
              <a:t>é geralmente utilizada para substituir diversos </a:t>
            </a:r>
            <a:r>
              <a:rPr lang="pt-BR" sz="4000" dirty="0" err="1">
                <a:solidFill>
                  <a:srgbClr val="FF0000"/>
                </a:solidFill>
                <a:latin typeface="Times New Roman" panose="02020603050405020304" pitchFamily="18" charset="0"/>
                <a:cs typeface="Times New Roman" panose="02020603050405020304" pitchFamily="18" charset="0"/>
              </a:rPr>
              <a:t>if</a:t>
            </a:r>
            <a:r>
              <a:rPr lang="pt-BR" sz="4000" dirty="0">
                <a:solidFill>
                  <a:srgbClr val="FF0000"/>
                </a:solidFill>
                <a:latin typeface="Times New Roman" panose="02020603050405020304" pitchFamily="18" charset="0"/>
                <a:cs typeface="Times New Roman" panose="02020603050405020304" pitchFamily="18" charset="0"/>
              </a:rPr>
              <a:t> e </a:t>
            </a:r>
            <a:r>
              <a:rPr lang="pt-BR" sz="4000" dirty="0" err="1">
                <a:solidFill>
                  <a:srgbClr val="FF0000"/>
                </a:solidFill>
                <a:latin typeface="Times New Roman" panose="02020603050405020304" pitchFamily="18" charset="0"/>
                <a:cs typeface="Times New Roman" panose="02020603050405020304" pitchFamily="18" charset="0"/>
              </a:rPr>
              <a:t>elseif</a:t>
            </a:r>
            <a:r>
              <a:rPr lang="pt-BR" sz="4000" dirty="0">
                <a:solidFill>
                  <a:srgbClr val="FF0000"/>
                </a:solidFill>
                <a:latin typeface="Times New Roman" panose="02020603050405020304" pitchFamily="18" charset="0"/>
                <a:cs typeface="Times New Roman" panose="02020603050405020304" pitchFamily="18" charset="0"/>
              </a:rPr>
              <a:t> </a:t>
            </a:r>
            <a:r>
              <a:rPr lang="pt-BR" sz="4000" dirty="0">
                <a:latin typeface="Times New Roman" panose="02020603050405020304" pitchFamily="18" charset="0"/>
                <a:cs typeface="Times New Roman" panose="02020603050405020304" pitchFamily="18" charset="0"/>
              </a:rPr>
              <a:t>aninhados, quando necessitamos comparar uma variável com diversas </a:t>
            </a:r>
            <a:r>
              <a:rPr lang="pt-BR" sz="4000" dirty="0">
                <a:solidFill>
                  <a:srgbClr val="FF0000"/>
                </a:solidFill>
                <a:latin typeface="Times New Roman" panose="02020603050405020304" pitchFamily="18" charset="0"/>
                <a:cs typeface="Times New Roman" panose="02020603050405020304" pitchFamily="18" charset="0"/>
              </a:rPr>
              <a:t>opções de valor</a:t>
            </a:r>
            <a:r>
              <a:rPr lang="pt-BR" sz="4000" dirty="0">
                <a:latin typeface="Times New Roman" panose="02020603050405020304" pitchFamily="18" charset="0"/>
                <a:cs typeface="Times New Roman" panose="02020603050405020304" pitchFamily="18" charset="0"/>
              </a:rPr>
              <a:t>. Essa instrução é composta de uma série de casos de comparação que se encerra com uma </a:t>
            </a:r>
            <a:r>
              <a:rPr lang="pt-BR" sz="4000" dirty="0">
                <a:solidFill>
                  <a:srgbClr val="FF0000"/>
                </a:solidFill>
                <a:latin typeface="Times New Roman" panose="02020603050405020304" pitchFamily="18" charset="0"/>
                <a:cs typeface="Times New Roman" panose="02020603050405020304" pitchFamily="18" charset="0"/>
              </a:rPr>
              <a:t>opção default (padrão) </a:t>
            </a:r>
            <a:r>
              <a:rPr lang="pt-BR" sz="4000" dirty="0">
                <a:latin typeface="Times New Roman" panose="02020603050405020304" pitchFamily="18" charset="0"/>
                <a:cs typeface="Times New Roman" panose="02020603050405020304" pitchFamily="18" charset="0"/>
              </a:rPr>
              <a:t>representando a exceção,</a:t>
            </a:r>
          </a:p>
        </p:txBody>
      </p:sp>
    </p:spTree>
    <p:extLst>
      <p:ext uri="{BB962C8B-B14F-4D97-AF65-F5344CB8AC3E}">
        <p14:creationId xmlns:p14="http://schemas.microsoft.com/office/powerpoint/2010/main" val="21353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4D664-61B0-1F99-EEED-9DBD251E0836}"/>
              </a:ext>
            </a:extLst>
          </p:cNvPr>
          <p:cNvSpPr>
            <a:spLocks noGrp="1"/>
          </p:cNvSpPr>
          <p:nvPr>
            <p:ph type="title"/>
          </p:nvPr>
        </p:nvSpPr>
        <p:spPr/>
        <p:txBody>
          <a:bodyPr/>
          <a:lstStyle/>
          <a:p>
            <a:pPr algn="ctr"/>
            <a:r>
              <a:rPr lang="pt-BR" dirty="0"/>
              <a:t>		</a:t>
            </a:r>
            <a:r>
              <a:rPr lang="pt-BR" b="1" dirty="0">
                <a:latin typeface="Times New Roman" panose="02020603050405020304" pitchFamily="18" charset="0"/>
                <a:cs typeface="Times New Roman" panose="02020603050405020304" pitchFamily="18" charset="0"/>
              </a:rPr>
              <a:t>Instrução Switch</a:t>
            </a:r>
          </a:p>
        </p:txBody>
      </p:sp>
      <p:pic>
        <p:nvPicPr>
          <p:cNvPr id="5" name="Espaço Reservado para Conteúdo 4" descr="Uma imagem contendo Tabela&#10;&#10;Descrição gerada automaticamente">
            <a:extLst>
              <a:ext uri="{FF2B5EF4-FFF2-40B4-BE49-F238E27FC236}">
                <a16:creationId xmlns:a16="http://schemas.microsoft.com/office/drawing/2014/main" id="{0974E1BD-E45A-62EA-0F8C-499880231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799" y="1513369"/>
            <a:ext cx="10307252" cy="4979506"/>
          </a:xfrm>
        </p:spPr>
      </p:pic>
    </p:spTree>
    <p:extLst>
      <p:ext uri="{BB962C8B-B14F-4D97-AF65-F5344CB8AC3E}">
        <p14:creationId xmlns:p14="http://schemas.microsoft.com/office/powerpoint/2010/main" val="122601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D3DCE-E85B-DB6A-03DF-358EA7009793}"/>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Operador Ternário</a:t>
            </a:r>
            <a:br>
              <a:rPr lang="pt-BR" dirty="0"/>
            </a:br>
            <a:endParaRPr lang="pt-BR" dirty="0"/>
          </a:p>
        </p:txBody>
      </p:sp>
      <p:sp>
        <p:nvSpPr>
          <p:cNvPr id="3" name="Espaço Reservado para Conteúdo 2">
            <a:extLst>
              <a:ext uri="{FF2B5EF4-FFF2-40B4-BE49-F238E27FC236}">
                <a16:creationId xmlns:a16="http://schemas.microsoft.com/office/drawing/2014/main" id="{9AD1457B-0F75-83B5-AB89-65225F853389}"/>
              </a:ext>
            </a:extLst>
          </p:cNvPr>
          <p:cNvSpPr>
            <a:spLocks noGrp="1"/>
          </p:cNvSpPr>
          <p:nvPr>
            <p:ph idx="1"/>
          </p:nvPr>
        </p:nvSpPr>
        <p:spPr/>
        <p:txBody>
          <a:bodyPr>
            <a:normAutofit/>
          </a:bodyPr>
          <a:lstStyle/>
          <a:p>
            <a:pPr marL="0" indent="0" algn="just">
              <a:buNone/>
            </a:pPr>
            <a:r>
              <a:rPr lang="pt-BR" sz="4000" dirty="0">
                <a:latin typeface="Times New Roman" panose="02020603050405020304" pitchFamily="18" charset="0"/>
                <a:cs typeface="Times New Roman" panose="02020603050405020304" pitchFamily="18" charset="0"/>
              </a:rPr>
              <a:t>Esse operador atua como uma abreviação da </a:t>
            </a:r>
            <a:r>
              <a:rPr lang="pt-BR" sz="4000" dirty="0">
                <a:solidFill>
                  <a:srgbClr val="FF0000"/>
                </a:solidFill>
                <a:latin typeface="Times New Roman" panose="02020603050405020304" pitchFamily="18" charset="0"/>
                <a:cs typeface="Times New Roman" panose="02020603050405020304" pitchFamily="18" charset="0"/>
              </a:rPr>
              <a:t>instrução </a:t>
            </a:r>
            <a:r>
              <a:rPr lang="pt-BR" sz="4000" dirty="0" err="1">
                <a:solidFill>
                  <a:srgbClr val="FF0000"/>
                </a:solidFill>
                <a:latin typeface="Times New Roman" panose="02020603050405020304" pitchFamily="18" charset="0"/>
                <a:cs typeface="Times New Roman" panose="02020603050405020304" pitchFamily="18" charset="0"/>
              </a:rPr>
              <a:t>if</a:t>
            </a:r>
            <a:r>
              <a:rPr lang="pt-BR" sz="4000" dirty="0">
                <a:solidFill>
                  <a:srgbClr val="FF0000"/>
                </a:solidFill>
                <a:latin typeface="Times New Roman" panose="02020603050405020304" pitchFamily="18" charset="0"/>
                <a:cs typeface="Times New Roman" panose="02020603050405020304" pitchFamily="18" charset="0"/>
              </a:rPr>
              <a:t>/</a:t>
            </a:r>
            <a:r>
              <a:rPr lang="pt-BR" sz="4000" dirty="0" err="1">
                <a:solidFill>
                  <a:srgbClr val="FF0000"/>
                </a:solidFill>
                <a:latin typeface="Times New Roman" panose="02020603050405020304" pitchFamily="18" charset="0"/>
                <a:cs typeface="Times New Roman" panose="02020603050405020304" pitchFamily="18" charset="0"/>
              </a:rPr>
              <a:t>else</a:t>
            </a:r>
            <a:r>
              <a:rPr lang="pt-BR" sz="4000" dirty="0">
                <a:solidFill>
                  <a:srgbClr val="FF0000"/>
                </a:solidFill>
                <a:latin typeface="Times New Roman" panose="02020603050405020304" pitchFamily="18" charset="0"/>
                <a:cs typeface="Times New Roman" panose="02020603050405020304" pitchFamily="18" charset="0"/>
              </a:rPr>
              <a:t>. </a:t>
            </a:r>
            <a:r>
              <a:rPr lang="pt-BR" sz="4000" dirty="0">
                <a:latin typeface="Times New Roman" panose="02020603050405020304" pitchFamily="18" charset="0"/>
                <a:cs typeface="Times New Roman" panose="02020603050405020304" pitchFamily="18" charset="0"/>
              </a:rPr>
              <a:t>Por meio de apenas uma linha, ele avalia uma condição e uma exceção ao mesmo tempo, executando o comando indicado pela condição. Esse operador é mais </a:t>
            </a:r>
            <a:r>
              <a:rPr lang="pt-BR" sz="4000" dirty="0">
                <a:solidFill>
                  <a:srgbClr val="FF0000"/>
                </a:solidFill>
                <a:latin typeface="Times New Roman" panose="02020603050405020304" pitchFamily="18" charset="0"/>
                <a:cs typeface="Times New Roman" panose="02020603050405020304" pitchFamily="18" charset="0"/>
              </a:rPr>
              <a:t>utilizado para expressões simples,</a:t>
            </a:r>
            <a:r>
              <a:rPr lang="pt-BR" sz="4000" dirty="0">
                <a:latin typeface="Times New Roman" panose="02020603050405020304" pitchFamily="18" charset="0"/>
                <a:cs typeface="Times New Roman" panose="02020603050405020304" pitchFamily="18" charset="0"/>
              </a:rPr>
              <a:t> como atribuições e incrementos de variáveis.</a:t>
            </a:r>
          </a:p>
        </p:txBody>
      </p:sp>
    </p:spTree>
    <p:extLst>
      <p:ext uri="{BB962C8B-B14F-4D97-AF65-F5344CB8AC3E}">
        <p14:creationId xmlns:p14="http://schemas.microsoft.com/office/powerpoint/2010/main" val="142454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AE8CB-138C-BA3F-EE49-E0C41B8EC858}"/>
              </a:ext>
            </a:extLst>
          </p:cNvPr>
          <p:cNvSpPr>
            <a:spLocks noGrp="1"/>
          </p:cNvSpPr>
          <p:nvPr>
            <p:ph type="title"/>
          </p:nvPr>
        </p:nvSpPr>
        <p:spPr>
          <a:xfrm>
            <a:off x="386644" y="105480"/>
            <a:ext cx="10515600" cy="1325563"/>
          </a:xfrm>
        </p:spPr>
        <p:txBody>
          <a:bodyPr/>
          <a:lstStyle/>
          <a:p>
            <a:pPr algn="ctr"/>
            <a:r>
              <a:rPr lang="pt-BR" b="1" dirty="0">
                <a:latin typeface="Times New Roman" panose="02020603050405020304" pitchFamily="18" charset="0"/>
                <a:cs typeface="Times New Roman" panose="02020603050405020304" pitchFamily="18" charset="0"/>
              </a:rPr>
              <a:t>Operador Ternário</a:t>
            </a:r>
          </a:p>
        </p:txBody>
      </p:sp>
      <p:pic>
        <p:nvPicPr>
          <p:cNvPr id="5" name="Espaço Reservado para Conteúdo 4" descr="Texto, Carta&#10;&#10;Descrição gerada automaticamente">
            <a:extLst>
              <a:ext uri="{FF2B5EF4-FFF2-40B4-BE49-F238E27FC236}">
                <a16:creationId xmlns:a16="http://schemas.microsoft.com/office/drawing/2014/main" id="{72A28F40-83FC-CA5F-7977-53705E2436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289" y="1309512"/>
            <a:ext cx="9874955" cy="3321576"/>
          </a:xfrm>
        </p:spPr>
      </p:pic>
      <p:sp>
        <p:nvSpPr>
          <p:cNvPr id="7" name="CaixaDeTexto 6">
            <a:extLst>
              <a:ext uri="{FF2B5EF4-FFF2-40B4-BE49-F238E27FC236}">
                <a16:creationId xmlns:a16="http://schemas.microsoft.com/office/drawing/2014/main" id="{7F6CBCCC-E919-6814-0635-3EAC8717A7B6}"/>
              </a:ext>
            </a:extLst>
          </p:cNvPr>
          <p:cNvSpPr txBox="1"/>
          <p:nvPr/>
        </p:nvSpPr>
        <p:spPr>
          <a:xfrm>
            <a:off x="553156" y="4640547"/>
            <a:ext cx="10916355" cy="1815882"/>
          </a:xfrm>
          <a:prstGeom prst="rect">
            <a:avLst/>
          </a:prstGeom>
          <a:noFill/>
        </p:spPr>
        <p:txBody>
          <a:bodyPr wrap="square">
            <a:spAutoFit/>
          </a:bodyPr>
          <a:lstStyle/>
          <a:p>
            <a:r>
              <a:rPr lang="pt-BR" sz="2800" dirty="0"/>
              <a:t>A variável $</a:t>
            </a:r>
            <a:r>
              <a:rPr lang="pt-BR" sz="2800" dirty="0" err="1"/>
              <a:t>situacao</a:t>
            </a:r>
            <a:r>
              <a:rPr lang="pt-BR" sz="2800" dirty="0"/>
              <a:t> pode receber dois valores: </a:t>
            </a:r>
            <a:r>
              <a:rPr lang="pt-BR" sz="2800" dirty="0">
                <a:solidFill>
                  <a:srgbClr val="FF0000"/>
                </a:solidFill>
              </a:rPr>
              <a:t>Aprovado ou Reprovado</a:t>
            </a:r>
            <a:r>
              <a:rPr lang="pt-BR" sz="2800" dirty="0"/>
              <a:t>. Nessa expressão, a definição ocorre pela comparação da variável $media com o valor 7. Se o resultado da avaliação for verdadeiro, “$</a:t>
            </a:r>
            <a:r>
              <a:rPr lang="pt-BR" sz="2800" dirty="0" err="1"/>
              <a:t>situacao</a:t>
            </a:r>
            <a:r>
              <a:rPr lang="pt-BR" sz="2800" dirty="0"/>
              <a:t>” recebe “Aprovado”, caso contrário, recebe “Reprovado”.</a:t>
            </a:r>
          </a:p>
        </p:txBody>
      </p:sp>
    </p:spTree>
    <p:extLst>
      <p:ext uri="{BB962C8B-B14F-4D97-AF65-F5344CB8AC3E}">
        <p14:creationId xmlns:p14="http://schemas.microsoft.com/office/powerpoint/2010/main" val="186411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DC311-FECC-DD00-7549-10361FC5AA41}"/>
              </a:ext>
            </a:extLst>
          </p:cNvPr>
          <p:cNvSpPr>
            <a:spLocks noGrp="1"/>
          </p:cNvSpPr>
          <p:nvPr>
            <p:ph type="title"/>
          </p:nvPr>
        </p:nvSpPr>
        <p:spPr/>
        <p:txBody>
          <a:bodyPr/>
          <a:lstStyle/>
          <a:p>
            <a:r>
              <a:rPr lang="pt-BR" dirty="0" err="1"/>
              <a:t>Exercicios</a:t>
            </a:r>
            <a:br>
              <a:rPr lang="pt-BR" dirty="0"/>
            </a:br>
            <a:endParaRPr lang="pt-BR" dirty="0"/>
          </a:p>
        </p:txBody>
      </p:sp>
      <p:sp>
        <p:nvSpPr>
          <p:cNvPr id="3" name="Espaço Reservado para Conteúdo 2">
            <a:extLst>
              <a:ext uri="{FF2B5EF4-FFF2-40B4-BE49-F238E27FC236}">
                <a16:creationId xmlns:a16="http://schemas.microsoft.com/office/drawing/2014/main" id="{1ABF001A-43D5-2810-0186-8F4B2CA8EF0D}"/>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3549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01370-B2ED-0C11-D198-9B92BEBAB880}"/>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Estruturas Condicionais</a:t>
            </a:r>
          </a:p>
        </p:txBody>
      </p:sp>
      <p:sp>
        <p:nvSpPr>
          <p:cNvPr id="3" name="Espaço Reservado para Conteúdo 2">
            <a:extLst>
              <a:ext uri="{FF2B5EF4-FFF2-40B4-BE49-F238E27FC236}">
                <a16:creationId xmlns:a16="http://schemas.microsoft.com/office/drawing/2014/main" id="{DB878D75-53FF-069C-08A3-869EAE2A8506}"/>
              </a:ext>
            </a:extLst>
          </p:cNvPr>
          <p:cNvSpPr>
            <a:spLocks noGrp="1"/>
          </p:cNvSpPr>
          <p:nvPr>
            <p:ph idx="1"/>
          </p:nvPr>
        </p:nvSpPr>
        <p:spPr>
          <a:xfrm>
            <a:off x="225778" y="1825625"/>
            <a:ext cx="11128022" cy="4351338"/>
          </a:xfrm>
        </p:spPr>
        <p:txBody>
          <a:bodyPr>
            <a:normAutofit/>
          </a:bodyPr>
          <a:lstStyle/>
          <a:p>
            <a:pPr marL="0" indent="0" algn="just">
              <a:buNone/>
            </a:pPr>
            <a:r>
              <a:rPr lang="pt-BR" sz="4000" dirty="0">
                <a:solidFill>
                  <a:srgbClr val="FF0000"/>
                </a:solidFill>
                <a:latin typeface="Times New Roman" panose="02020603050405020304" pitchFamily="18" charset="0"/>
                <a:cs typeface="Times New Roman" panose="02020603050405020304" pitchFamily="18" charset="0"/>
              </a:rPr>
              <a:t>No PHP, expressões indicam instruções </a:t>
            </a:r>
            <a:r>
              <a:rPr lang="pt-BR" sz="4000" dirty="0">
                <a:latin typeface="Times New Roman" panose="02020603050405020304" pitchFamily="18" charset="0"/>
                <a:cs typeface="Times New Roman" panose="02020603050405020304" pitchFamily="18" charset="0"/>
              </a:rPr>
              <a:t>que são executadas pelo servidor de aplicação. Essas instruções são executadas em sequência, uma por uma, pela ordem em que são declaradas no código-fonte do programa.</a:t>
            </a:r>
          </a:p>
        </p:txBody>
      </p:sp>
    </p:spTree>
    <p:extLst>
      <p:ext uri="{BB962C8B-B14F-4D97-AF65-F5344CB8AC3E}">
        <p14:creationId xmlns:p14="http://schemas.microsoft.com/office/powerpoint/2010/main" val="93624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61DE1-8540-40F5-51ED-422C7999ACDD}"/>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Estruturas condicionais</a:t>
            </a:r>
          </a:p>
        </p:txBody>
      </p:sp>
      <p:sp>
        <p:nvSpPr>
          <p:cNvPr id="3" name="Espaço Reservado para Conteúdo 2">
            <a:extLst>
              <a:ext uri="{FF2B5EF4-FFF2-40B4-BE49-F238E27FC236}">
                <a16:creationId xmlns:a16="http://schemas.microsoft.com/office/drawing/2014/main" id="{E00F90CF-060A-ECEE-9E65-63BF9EBBFCD2}"/>
              </a:ext>
            </a:extLst>
          </p:cNvPr>
          <p:cNvSpPr>
            <a:spLocks noGrp="1"/>
          </p:cNvSpPr>
          <p:nvPr>
            <p:ph idx="1"/>
          </p:nvPr>
        </p:nvSpPr>
        <p:spPr/>
        <p:txBody>
          <a:bodyPr>
            <a:normAutofit/>
          </a:bodyPr>
          <a:lstStyle/>
          <a:p>
            <a:pPr marL="0" indent="0" algn="just">
              <a:buNone/>
            </a:pPr>
            <a:r>
              <a:rPr lang="pt-BR" sz="4000" dirty="0">
                <a:solidFill>
                  <a:srgbClr val="FF0000"/>
                </a:solidFill>
                <a:latin typeface="Times New Roman" panose="02020603050405020304" pitchFamily="18" charset="0"/>
                <a:cs typeface="Times New Roman" panose="02020603050405020304" pitchFamily="18" charset="0"/>
              </a:rPr>
              <a:t>No PHP</a:t>
            </a:r>
            <a:r>
              <a:rPr lang="pt-BR" sz="4000" dirty="0">
                <a:latin typeface="Times New Roman" panose="02020603050405020304" pitchFamily="18" charset="0"/>
                <a:cs typeface="Times New Roman" panose="02020603050405020304" pitchFamily="18" charset="0"/>
              </a:rPr>
              <a:t>, as estruturas condicionais, ou comandos de seleção, são atendidas pelas instruções </a:t>
            </a:r>
            <a:r>
              <a:rPr lang="pt-BR" sz="4000" dirty="0" err="1">
                <a:solidFill>
                  <a:srgbClr val="FF0000"/>
                </a:solidFill>
                <a:latin typeface="Times New Roman" panose="02020603050405020304" pitchFamily="18" charset="0"/>
                <a:cs typeface="Times New Roman" panose="02020603050405020304" pitchFamily="18" charset="0"/>
              </a:rPr>
              <a:t>if</a:t>
            </a:r>
            <a:r>
              <a:rPr lang="pt-BR" sz="4000" dirty="0">
                <a:solidFill>
                  <a:srgbClr val="FF0000"/>
                </a:solidFill>
                <a:latin typeface="Times New Roman" panose="02020603050405020304" pitchFamily="18" charset="0"/>
                <a:cs typeface="Times New Roman" panose="02020603050405020304" pitchFamily="18" charset="0"/>
              </a:rPr>
              <a:t>, </a:t>
            </a:r>
            <a:r>
              <a:rPr lang="pt-BR" sz="4000" dirty="0" err="1">
                <a:solidFill>
                  <a:srgbClr val="FF0000"/>
                </a:solidFill>
                <a:latin typeface="Times New Roman" panose="02020603050405020304" pitchFamily="18" charset="0"/>
                <a:cs typeface="Times New Roman" panose="02020603050405020304" pitchFamily="18" charset="0"/>
              </a:rPr>
              <a:t>else</a:t>
            </a:r>
            <a:r>
              <a:rPr lang="pt-BR" sz="4000" dirty="0">
                <a:solidFill>
                  <a:srgbClr val="FF0000"/>
                </a:solidFill>
                <a:latin typeface="Times New Roman" panose="02020603050405020304" pitchFamily="18" charset="0"/>
                <a:cs typeface="Times New Roman" panose="02020603050405020304" pitchFamily="18" charset="0"/>
              </a:rPr>
              <a:t>, </a:t>
            </a:r>
            <a:r>
              <a:rPr lang="pt-BR" sz="4000" dirty="0" err="1">
                <a:solidFill>
                  <a:srgbClr val="FF0000"/>
                </a:solidFill>
                <a:latin typeface="Times New Roman" panose="02020603050405020304" pitchFamily="18" charset="0"/>
                <a:cs typeface="Times New Roman" panose="02020603050405020304" pitchFamily="18" charset="0"/>
              </a:rPr>
              <a:t>elseif</a:t>
            </a:r>
            <a:r>
              <a:rPr lang="pt-BR" sz="4000" dirty="0">
                <a:solidFill>
                  <a:srgbClr val="FF0000"/>
                </a:solidFill>
                <a:latin typeface="Times New Roman" panose="02020603050405020304" pitchFamily="18" charset="0"/>
                <a:cs typeface="Times New Roman" panose="02020603050405020304" pitchFamily="18" charset="0"/>
              </a:rPr>
              <a:t>, switch </a:t>
            </a:r>
            <a:r>
              <a:rPr lang="pt-BR" sz="4000" dirty="0">
                <a:latin typeface="Times New Roman" panose="02020603050405020304" pitchFamily="18" charset="0"/>
                <a:cs typeface="Times New Roman" panose="02020603050405020304" pitchFamily="18" charset="0"/>
              </a:rPr>
              <a:t>e operador ternário, que realizam comparações para avaliar condições por meio dos operadores relacionais, de igualdade e lógicos.</a:t>
            </a:r>
          </a:p>
        </p:txBody>
      </p:sp>
    </p:spTree>
    <p:extLst>
      <p:ext uri="{BB962C8B-B14F-4D97-AF65-F5344CB8AC3E}">
        <p14:creationId xmlns:p14="http://schemas.microsoft.com/office/powerpoint/2010/main" val="197512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C28EE-C7BF-2DAE-ADBE-110E74B180E0}"/>
              </a:ext>
            </a:extLst>
          </p:cNvPr>
          <p:cNvSpPr>
            <a:spLocks noGrp="1"/>
          </p:cNvSpPr>
          <p:nvPr>
            <p:ph type="title"/>
          </p:nvPr>
        </p:nvSpPr>
        <p:spPr>
          <a:xfrm>
            <a:off x="1061156" y="173214"/>
            <a:ext cx="10213621" cy="1325563"/>
          </a:xfrm>
        </p:spPr>
        <p:txBody>
          <a:bodyPr/>
          <a:lstStyle/>
          <a:p>
            <a:r>
              <a:rPr lang="pt-BR" b="1" dirty="0">
                <a:latin typeface="Times New Roman" panose="02020603050405020304" pitchFamily="18" charset="0"/>
                <a:cs typeface="Times New Roman" panose="02020603050405020304" pitchFamily="18" charset="0"/>
              </a:rPr>
              <a:t>Operadores Relacionais e de Igualdade</a:t>
            </a:r>
          </a:p>
        </p:txBody>
      </p:sp>
      <p:sp>
        <p:nvSpPr>
          <p:cNvPr id="3" name="Espaço Reservado para Conteúdo 2">
            <a:extLst>
              <a:ext uri="{FF2B5EF4-FFF2-40B4-BE49-F238E27FC236}">
                <a16:creationId xmlns:a16="http://schemas.microsoft.com/office/drawing/2014/main" id="{E9D85A52-5018-5491-C300-160FEF617438}"/>
              </a:ext>
            </a:extLst>
          </p:cNvPr>
          <p:cNvSpPr>
            <a:spLocks noGrp="1"/>
          </p:cNvSpPr>
          <p:nvPr>
            <p:ph idx="1"/>
          </p:nvPr>
        </p:nvSpPr>
        <p:spPr>
          <a:xfrm>
            <a:off x="838200" y="1825625"/>
            <a:ext cx="10515600" cy="3863975"/>
          </a:xfrm>
        </p:spPr>
        <p:txBody>
          <a:bodyPr>
            <a:noAutofit/>
          </a:bodyPr>
          <a:lstStyle/>
          <a:p>
            <a:pPr marL="0" indent="0" algn="just">
              <a:buNone/>
            </a:pPr>
            <a:r>
              <a:rPr lang="pt-BR" sz="4000" dirty="0">
                <a:latin typeface="Times New Roman" panose="02020603050405020304" pitchFamily="18" charset="0"/>
                <a:cs typeface="Times New Roman" panose="02020603050405020304" pitchFamily="18" charset="0"/>
              </a:rPr>
              <a:t>Operadores relacionais e de igualdade: são utilizados para avaliar as condições estabelecidas pelas estruturas de condicionais, ou seja, realizam as comparações entre os valores das variáveis. Esses operadores são avaliados da esquerda para direita nas expressões.</a:t>
            </a:r>
          </a:p>
        </p:txBody>
      </p:sp>
    </p:spTree>
    <p:extLst>
      <p:ext uri="{BB962C8B-B14F-4D97-AF65-F5344CB8AC3E}">
        <p14:creationId xmlns:p14="http://schemas.microsoft.com/office/powerpoint/2010/main" val="264011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74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7100F2-7B5E-A9D3-74BF-80E7752BB96A}"/>
              </a:ext>
            </a:extLst>
          </p:cNvPr>
          <p:cNvSpPr>
            <a:spLocks noGrp="1"/>
          </p:cNvSpPr>
          <p:nvPr>
            <p:ph type="title"/>
          </p:nvPr>
        </p:nvSpPr>
        <p:spPr>
          <a:xfrm>
            <a:off x="169333" y="2074363"/>
            <a:ext cx="3476977" cy="2709275"/>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3200" kern="1200" dirty="0" err="1">
                <a:solidFill>
                  <a:srgbClr val="FFFFFF"/>
                </a:solidFill>
                <a:latin typeface="Times New Roman" panose="02020603050405020304" pitchFamily="18" charset="0"/>
                <a:cs typeface="Times New Roman" panose="02020603050405020304" pitchFamily="18" charset="0"/>
              </a:rPr>
              <a:t>Operadores</a:t>
            </a:r>
            <a:r>
              <a:rPr lang="en-US" sz="3200" kern="1200" dirty="0">
                <a:solidFill>
                  <a:srgbClr val="FFFFFF"/>
                </a:solidFill>
                <a:latin typeface="Times New Roman" panose="02020603050405020304" pitchFamily="18" charset="0"/>
                <a:cs typeface="Times New Roman" panose="02020603050405020304" pitchFamily="18" charset="0"/>
              </a:rPr>
              <a:t> </a:t>
            </a:r>
            <a:r>
              <a:rPr lang="en-US" sz="3200" kern="1200" dirty="0" err="1">
                <a:solidFill>
                  <a:srgbClr val="FFFFFF"/>
                </a:solidFill>
                <a:latin typeface="Times New Roman" panose="02020603050405020304" pitchFamily="18" charset="0"/>
                <a:cs typeface="Times New Roman" panose="02020603050405020304" pitchFamily="18" charset="0"/>
              </a:rPr>
              <a:t>Relacionais</a:t>
            </a:r>
            <a:r>
              <a:rPr lang="en-US" sz="3200" kern="1200" dirty="0">
                <a:solidFill>
                  <a:srgbClr val="FFFFFF"/>
                </a:solidFill>
                <a:latin typeface="Times New Roman" panose="02020603050405020304" pitchFamily="18" charset="0"/>
                <a:cs typeface="Times New Roman" panose="02020603050405020304" pitchFamily="18" charset="0"/>
              </a:rPr>
              <a:t> e de </a:t>
            </a:r>
            <a:r>
              <a:rPr lang="en-US" sz="3200" kern="1200" dirty="0" err="1">
                <a:solidFill>
                  <a:srgbClr val="FFFFFF"/>
                </a:solidFill>
                <a:latin typeface="Times New Roman" panose="02020603050405020304" pitchFamily="18" charset="0"/>
                <a:cs typeface="Times New Roman" panose="02020603050405020304" pitchFamily="18" charset="0"/>
              </a:rPr>
              <a:t>Igualdade</a:t>
            </a:r>
            <a:endParaRPr lang="en-US" sz="3200" kern="1200" dirty="0">
              <a:solidFill>
                <a:srgbClr val="FFFFFF"/>
              </a:solidFill>
              <a:latin typeface="Times New Roman" panose="02020603050405020304" pitchFamily="18" charset="0"/>
              <a:cs typeface="Times New Roman" panose="02020603050405020304" pitchFamily="18" charset="0"/>
            </a:endParaRPr>
          </a:p>
        </p:txBody>
      </p:sp>
      <p:pic>
        <p:nvPicPr>
          <p:cNvPr id="4" name="Espaço Reservado para Conteúdo 3" descr="Tabela&#10;&#10;Descrição gerada automaticamente">
            <a:extLst>
              <a:ext uri="{FF2B5EF4-FFF2-40B4-BE49-F238E27FC236}">
                <a16:creationId xmlns:a16="http://schemas.microsoft.com/office/drawing/2014/main" id="{7A51A77D-DBA9-A591-3BAE-2F6B8A5611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434" y="596349"/>
            <a:ext cx="8344893" cy="5936974"/>
          </a:xfrm>
          <a:prstGeom prst="rect">
            <a:avLst/>
          </a:prstGeom>
        </p:spPr>
      </p:pic>
    </p:spTree>
    <p:extLst>
      <p:ext uri="{BB962C8B-B14F-4D97-AF65-F5344CB8AC3E}">
        <p14:creationId xmlns:p14="http://schemas.microsoft.com/office/powerpoint/2010/main" val="183553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3927E-9C38-53C7-EB93-637149A8543F}"/>
              </a:ext>
            </a:extLst>
          </p:cNvPr>
          <p:cNvSpPr>
            <a:spLocks noGrp="1"/>
          </p:cNvSpPr>
          <p:nvPr>
            <p:ph type="title"/>
          </p:nvPr>
        </p:nvSpPr>
        <p:spPr/>
        <p:txBody>
          <a:bodyPr>
            <a:normAutofit/>
          </a:bodyPr>
          <a:lstStyle/>
          <a:p>
            <a:pPr algn="ctr"/>
            <a:r>
              <a:rPr lang="pt-BR" b="1" dirty="0">
                <a:latin typeface="Times New Roman" panose="02020603050405020304" pitchFamily="18" charset="0"/>
                <a:cs typeface="Times New Roman" panose="02020603050405020304" pitchFamily="18" charset="0"/>
              </a:rPr>
              <a:t>Operadores Lógicos</a:t>
            </a:r>
          </a:p>
        </p:txBody>
      </p:sp>
      <p:sp>
        <p:nvSpPr>
          <p:cNvPr id="7" name="Espaço Reservado para Conteúdo 6">
            <a:extLst>
              <a:ext uri="{FF2B5EF4-FFF2-40B4-BE49-F238E27FC236}">
                <a16:creationId xmlns:a16="http://schemas.microsoft.com/office/drawing/2014/main" id="{6DB47E6E-4A87-EC6F-716F-F76EFA3598CB}"/>
              </a:ext>
            </a:extLst>
          </p:cNvPr>
          <p:cNvSpPr>
            <a:spLocks noGrp="1"/>
          </p:cNvSpPr>
          <p:nvPr>
            <p:ph idx="1"/>
          </p:nvPr>
        </p:nvSpPr>
        <p:spPr/>
        <p:txBody>
          <a:bodyPr>
            <a:normAutofit/>
          </a:bodyPr>
          <a:lstStyle/>
          <a:p>
            <a:pPr marL="0" indent="0" algn="just">
              <a:buNone/>
            </a:pPr>
            <a:r>
              <a:rPr lang="pt-BR" sz="4000" dirty="0">
                <a:solidFill>
                  <a:srgbClr val="FF0000"/>
                </a:solidFill>
                <a:latin typeface="Times New Roman" panose="02020603050405020304" pitchFamily="18" charset="0"/>
                <a:cs typeface="Times New Roman" panose="02020603050405020304" pitchFamily="18" charset="0"/>
              </a:rPr>
              <a:t>Operadores lógicos</a:t>
            </a:r>
            <a:r>
              <a:rPr lang="pt-BR" sz="4000" dirty="0">
                <a:latin typeface="Times New Roman" panose="02020603050405020304" pitchFamily="18" charset="0"/>
                <a:cs typeface="Times New Roman" panose="02020603050405020304" pitchFamily="18" charset="0"/>
              </a:rPr>
              <a:t>: são usados para testar várias condições em uma </a:t>
            </a:r>
            <a:r>
              <a:rPr lang="pt-BR" sz="4000" dirty="0">
                <a:solidFill>
                  <a:srgbClr val="FF0000"/>
                </a:solidFill>
                <a:latin typeface="Times New Roman" panose="02020603050405020304" pitchFamily="18" charset="0"/>
                <a:cs typeface="Times New Roman" panose="02020603050405020304" pitchFamily="18" charset="0"/>
              </a:rPr>
              <a:t>mesma estrutura condicional</a:t>
            </a:r>
            <a:r>
              <a:rPr lang="pt-BR" sz="4000" dirty="0">
                <a:latin typeface="Times New Roman" panose="02020603050405020304" pitchFamily="18" charset="0"/>
                <a:cs typeface="Times New Roman" panose="02020603050405020304" pitchFamily="18" charset="0"/>
              </a:rPr>
              <a:t>, isto é, possibilitam avaliar diversas alternativas em uma </a:t>
            </a:r>
            <a:r>
              <a:rPr lang="pt-BR" sz="4000" dirty="0">
                <a:solidFill>
                  <a:srgbClr val="FF0000"/>
                </a:solidFill>
                <a:latin typeface="Times New Roman" panose="02020603050405020304" pitchFamily="18" charset="0"/>
                <a:cs typeface="Times New Roman" panose="02020603050405020304" pitchFamily="18" charset="0"/>
              </a:rPr>
              <a:t>única expressão</a:t>
            </a:r>
            <a:r>
              <a:rPr lang="pt-BR" sz="4000" dirty="0">
                <a:latin typeface="Times New Roman" panose="02020603050405020304" pitchFamily="18" charset="0"/>
                <a:cs typeface="Times New Roman" panose="02020603050405020304" pitchFamily="18" charset="0"/>
              </a:rPr>
              <a:t>. Assim como os operadores relacionais e de igualdade, esses operadores também são avaliados </a:t>
            </a:r>
            <a:r>
              <a:rPr lang="pt-BR" sz="4000" dirty="0">
                <a:solidFill>
                  <a:srgbClr val="FF0000"/>
                </a:solidFill>
                <a:latin typeface="Times New Roman" panose="02020603050405020304" pitchFamily="18" charset="0"/>
                <a:cs typeface="Times New Roman" panose="02020603050405020304" pitchFamily="18" charset="0"/>
              </a:rPr>
              <a:t>da esquerda para direita </a:t>
            </a:r>
            <a:r>
              <a:rPr lang="pt-BR" sz="4000" dirty="0">
                <a:latin typeface="Times New Roman" panose="02020603050405020304" pitchFamily="18" charset="0"/>
                <a:cs typeface="Times New Roman" panose="02020603050405020304" pitchFamily="18" charset="0"/>
              </a:rPr>
              <a:t>nas expressões. </a:t>
            </a:r>
          </a:p>
        </p:txBody>
      </p:sp>
    </p:spTree>
    <p:extLst>
      <p:ext uri="{BB962C8B-B14F-4D97-AF65-F5344CB8AC3E}">
        <p14:creationId xmlns:p14="http://schemas.microsoft.com/office/powerpoint/2010/main" val="194830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6FE7F-ADAC-48EC-A7A1-9AB34DB2A2BD}"/>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Operadores Lógicos</a:t>
            </a:r>
          </a:p>
        </p:txBody>
      </p:sp>
      <p:pic>
        <p:nvPicPr>
          <p:cNvPr id="5" name="Espaço Reservado para Conteúdo 4" descr="Tabela&#10;&#10;Descrição gerada automaticamente">
            <a:extLst>
              <a:ext uri="{FF2B5EF4-FFF2-40B4-BE49-F238E27FC236}">
                <a16:creationId xmlns:a16="http://schemas.microsoft.com/office/drawing/2014/main" id="{16539D10-425B-5831-5F05-64D676D00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916" y="1264356"/>
            <a:ext cx="11672168" cy="5593644"/>
          </a:xfrm>
        </p:spPr>
      </p:pic>
    </p:spTree>
    <p:extLst>
      <p:ext uri="{BB962C8B-B14F-4D97-AF65-F5344CB8AC3E}">
        <p14:creationId xmlns:p14="http://schemas.microsoft.com/office/powerpoint/2010/main" val="419648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9B895-589A-CF4F-A612-3082582BC111}"/>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Operadores Lógicos</a:t>
            </a:r>
          </a:p>
        </p:txBody>
      </p:sp>
      <p:pic>
        <p:nvPicPr>
          <p:cNvPr id="5" name="Espaço Reservado para Conteúdo 4" descr="Texto, Carta&#10;&#10;Descrição gerada automaticamente">
            <a:extLst>
              <a:ext uri="{FF2B5EF4-FFF2-40B4-BE49-F238E27FC236}">
                <a16:creationId xmlns:a16="http://schemas.microsoft.com/office/drawing/2014/main" id="{3D0BB352-C2B7-AF4E-3A29-75C6907ED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750" y="1690688"/>
            <a:ext cx="11383449" cy="4677647"/>
          </a:xfrm>
        </p:spPr>
      </p:pic>
    </p:spTree>
    <p:extLst>
      <p:ext uri="{BB962C8B-B14F-4D97-AF65-F5344CB8AC3E}">
        <p14:creationId xmlns:p14="http://schemas.microsoft.com/office/powerpoint/2010/main" val="300614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319E8B-8A3C-C846-06CB-CA5426283BE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Instrução IF</a:t>
            </a:r>
          </a:p>
        </p:txBody>
      </p:sp>
      <p:pic>
        <p:nvPicPr>
          <p:cNvPr id="5" name="Espaço Reservado para Conteúdo 4" descr="Uma imagem contendo Tabela&#10;&#10;Descrição gerada automaticamente">
            <a:extLst>
              <a:ext uri="{FF2B5EF4-FFF2-40B4-BE49-F238E27FC236}">
                <a16:creationId xmlns:a16="http://schemas.microsoft.com/office/drawing/2014/main" id="{0C14198D-F4A5-6CF5-35DC-51EF130FFE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675862"/>
            <a:ext cx="6780700" cy="5274364"/>
          </a:xfrm>
          <a:prstGeom prst="rect">
            <a:avLst/>
          </a:prstGeom>
        </p:spPr>
      </p:pic>
    </p:spTree>
    <p:extLst>
      <p:ext uri="{BB962C8B-B14F-4D97-AF65-F5344CB8AC3E}">
        <p14:creationId xmlns:p14="http://schemas.microsoft.com/office/powerpoint/2010/main" val="374392344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377</Words>
  <Application>Microsoft Office PowerPoint</Application>
  <PresentationFormat>Widescreen</PresentationFormat>
  <Paragraphs>24</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Times New Roman</vt:lpstr>
      <vt:lpstr>Tema do Office</vt:lpstr>
      <vt:lpstr>Estruturas Condicionais</vt:lpstr>
      <vt:lpstr>Estruturas Condicionais</vt:lpstr>
      <vt:lpstr>Estruturas condicionais</vt:lpstr>
      <vt:lpstr>Operadores Relacionais e de Igualdade</vt:lpstr>
      <vt:lpstr>Operadores Relacionais e de Igualdade</vt:lpstr>
      <vt:lpstr>Operadores Lógicos</vt:lpstr>
      <vt:lpstr>Operadores Lógicos</vt:lpstr>
      <vt:lpstr>Operadores Lógicos</vt:lpstr>
      <vt:lpstr>Instrução IF</vt:lpstr>
      <vt:lpstr>              Instrução If e Else</vt:lpstr>
      <vt:lpstr>Instrução Switch</vt:lpstr>
      <vt:lpstr>  Instrução Switch</vt:lpstr>
      <vt:lpstr>Operador Ternário </vt:lpstr>
      <vt:lpstr>Operador Ternário</vt:lpstr>
      <vt:lpstr>Exercicios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Estruturas Condicionais</dc:title>
  <dc:creator>Bruno Santos Cezario</dc:creator>
  <cp:lastModifiedBy>Bruno Santos Cezario</cp:lastModifiedBy>
  <cp:revision>9</cp:revision>
  <dcterms:created xsi:type="dcterms:W3CDTF">2023-08-22T17:09:41Z</dcterms:created>
  <dcterms:modified xsi:type="dcterms:W3CDTF">2023-08-22T18:47:51Z</dcterms:modified>
</cp:coreProperties>
</file>