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6" r:id="rId3"/>
    <p:sldId id="276" r:id="rId4"/>
    <p:sldId id="258" r:id="rId5"/>
    <p:sldId id="259" r:id="rId6"/>
    <p:sldId id="260" r:id="rId7"/>
    <p:sldId id="261" r:id="rId8"/>
    <p:sldId id="262" r:id="rId9"/>
    <p:sldId id="277" r:id="rId10"/>
    <p:sldId id="278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63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1D91E-3ADE-4DDC-9411-4A643F65DE46}">
  <a:tblStyle styleId="{D721D91E-3ADE-4DDC-9411-4A643F65D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 com Imagens">
  <p:cSld name="Slide de Título com Image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9803202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hyperlink" Target="https://downloads.mysql.com/archives/communi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connector/net/1.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hyperlink" Target="https://www.python.org/downloads/release/python-34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30842" y="2465901"/>
            <a:ext cx="941044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 SUPERIOR DE TECNOLOGIA EM 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</a:t>
            </a:r>
          </a:p>
        </p:txBody>
      </p:sp>
      <p:pic>
        <p:nvPicPr>
          <p:cNvPr id="3" name="Picture 2" descr="Homepage - Dúvidas">
            <a:extLst>
              <a:ext uri="{FF2B5EF4-FFF2-40B4-BE49-F238E27FC236}">
                <a16:creationId xmlns:a16="http://schemas.microsoft.com/office/drawing/2014/main" id="{84301B00-6FF7-5AA4-6659-B550395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699366"/>
            <a:ext cx="4562475" cy="10001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F2E576-205A-7BCF-F05D-3E1D99A01BF9}"/>
              </a:ext>
            </a:extLst>
          </p:cNvPr>
          <p:cNvSpPr/>
          <p:nvPr/>
        </p:nvSpPr>
        <p:spPr>
          <a:xfrm>
            <a:off x="5204715" y="10997"/>
            <a:ext cx="4562475" cy="68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latin typeface="Roboto" pitchFamily="2" charset="0"/>
                <a:ea typeface="Roboto" pitchFamily="2" charset="0"/>
              </a:rPr>
              <a:t>DEV ACADEMY</a:t>
            </a:r>
          </a:p>
        </p:txBody>
      </p:sp>
      <p:pic>
        <p:nvPicPr>
          <p:cNvPr id="5" name="Picture 4" descr="Análise e Desenvolvimento de Sistemas - UNISUAM">
            <a:extLst>
              <a:ext uri="{FF2B5EF4-FFF2-40B4-BE49-F238E27FC236}">
                <a16:creationId xmlns:a16="http://schemas.microsoft.com/office/drawing/2014/main" id="{5629BAA8-687C-1596-BF49-47710DB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7999"/>
            <a:ext cx="3209925" cy="169149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F7031B96-8BDC-6743-A5DC-D32B73D6627E}"/>
              </a:ext>
            </a:extLst>
          </p:cNvPr>
          <p:cNvSpPr txBox="1"/>
          <p:nvPr/>
        </p:nvSpPr>
        <p:spPr>
          <a:xfrm>
            <a:off x="0" y="4755785"/>
            <a:ext cx="113272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Bruno Cezario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brunoscezario@souunisuam.com.br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Clique no quadrado centralizado para entrar como root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Aparecerá a seguinte tela: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088571" y="130629"/>
            <a:ext cx="8599959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– Manipulando o BD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811" y="3420496"/>
            <a:ext cx="3167989" cy="116159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5309" y="3011541"/>
            <a:ext cx="6618515" cy="3694055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5A41BA60-843A-1370-8AA6-D3212768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Vamos criar um novo esquema, para isso clique no ícone: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Crie o esquema com o nome </a:t>
            </a:r>
            <a:r>
              <a:rPr lang="pt-BR" b="1">
                <a:solidFill>
                  <a:srgbClr val="FF0000"/>
                </a:solidFill>
              </a:rPr>
              <a:t>meubanco</a:t>
            </a:r>
            <a:r>
              <a:rPr lang="pt-BR"/>
              <a:t> e clique em </a:t>
            </a:r>
            <a:r>
              <a:rPr lang="pt-BR" b="1" i="1"/>
              <a:t>apply</a:t>
            </a:r>
            <a:r>
              <a:rPr lang="pt-BR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Aparecerá a tela a seguir: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1088571" y="130629"/>
            <a:ext cx="8723249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– Criando um novo Esquema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6989" y="1296987"/>
            <a:ext cx="595086" cy="59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975" y="2317977"/>
            <a:ext cx="7862050" cy="1786164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05216" y="4482866"/>
            <a:ext cx="1729921" cy="2120001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49117574-9F30-C36F-411D-C9D5DD3C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Clique sobre o esquema </a:t>
            </a:r>
            <a:r>
              <a:rPr lang="pt-BR" b="1">
                <a:solidFill>
                  <a:srgbClr val="FF0000"/>
                </a:solidFill>
              </a:rPr>
              <a:t>meubanco</a:t>
            </a:r>
            <a:r>
              <a:rPr lang="pt-BR"/>
              <a:t>. Em seguida clique com o botão direito sobre </a:t>
            </a:r>
            <a:r>
              <a:rPr lang="pt-BR">
                <a:solidFill>
                  <a:srgbClr val="FF0000"/>
                </a:solidFill>
              </a:rPr>
              <a:t>Tables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1088571" y="130629"/>
            <a:ext cx="8671878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– Criação de Tabela dentro do Esquema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989" y="2333399"/>
            <a:ext cx="5655582" cy="4232445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EA50A9F9-776F-AA7E-C58D-0707E321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body" idx="1"/>
          </p:nvPr>
        </p:nvSpPr>
        <p:spPr>
          <a:xfrm>
            <a:off x="1104900" y="1600199"/>
            <a:ext cx="9982200" cy="494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Clique em </a:t>
            </a:r>
            <a:r>
              <a:rPr lang="pt-BR" b="1">
                <a:solidFill>
                  <a:srgbClr val="FF0000"/>
                </a:solidFill>
              </a:rPr>
              <a:t>Create Table </a:t>
            </a:r>
            <a:r>
              <a:rPr lang="pt-BR"/>
              <a:t>e veja que aparecerá um quadro parecido com esse: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a)</a:t>
            </a:r>
            <a:r>
              <a:rPr lang="pt-BR" sz="2000"/>
              <a:t> Dê o nome USUARIO para a sua tabela. 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b)</a:t>
            </a:r>
            <a:r>
              <a:rPr lang="pt-BR" sz="2000"/>
              <a:t> Crie os campos login e senha conforme mostrado acima.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24" name="Google Shape;224;p12"/>
          <p:cNvSpPr/>
          <p:nvPr/>
        </p:nvSpPr>
        <p:spPr>
          <a:xfrm>
            <a:off x="1088571" y="130629"/>
            <a:ext cx="10014858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– Criação de Tabela dentro do Esquema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029" y="2113190"/>
            <a:ext cx="8323392" cy="3213553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4AABC745-8B20-456E-DF0B-6E07EC12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138436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 b="1" u="sng" dirty="0"/>
              <a:t>Observação</a:t>
            </a:r>
            <a:r>
              <a:rPr lang="pt-BR" sz="2400" dirty="0"/>
              <a:t>: caso você não consiga visualizar a tela direito, navegue pelos tipos de visualização através dos links                    que ficam no canto superior direito.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/>
          </a:p>
          <a:p>
            <a:pPr marL="4572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c) O </a:t>
            </a:r>
            <a:r>
              <a:rPr lang="pt-BR" b="1" dirty="0"/>
              <a:t>login </a:t>
            </a:r>
            <a:r>
              <a:rPr lang="pt-BR" dirty="0"/>
              <a:t>será a </a:t>
            </a:r>
            <a:r>
              <a:rPr lang="pt-BR" b="1" dirty="0"/>
              <a:t>chave primária </a:t>
            </a:r>
            <a:r>
              <a:rPr lang="pt-BR" dirty="0"/>
              <a:t>dessa tabela e </a:t>
            </a:r>
            <a:r>
              <a:rPr lang="pt-BR" b="1" dirty="0"/>
              <a:t>NN </a:t>
            </a:r>
            <a:r>
              <a:rPr lang="pt-BR" dirty="0"/>
              <a:t>significa que </a:t>
            </a:r>
            <a:r>
              <a:rPr lang="pt-BR" b="1" dirty="0"/>
              <a:t>não pode ser nula</a:t>
            </a:r>
            <a:endParaRPr b="1" dirty="0"/>
          </a:p>
          <a:p>
            <a:pPr marL="4572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d) A </a:t>
            </a:r>
            <a:r>
              <a:rPr lang="pt-BR" b="1" dirty="0"/>
              <a:t>senha </a:t>
            </a:r>
            <a:r>
              <a:rPr lang="pt-BR" dirty="0"/>
              <a:t>também </a:t>
            </a:r>
            <a:r>
              <a:rPr lang="pt-BR" b="1" dirty="0"/>
              <a:t>não pode ser nula</a:t>
            </a:r>
            <a:r>
              <a:rPr lang="pt-BR" dirty="0"/>
              <a:t> 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e) Clique em </a:t>
            </a:r>
            <a:r>
              <a:rPr lang="pt-BR" b="1" i="1" dirty="0" err="1">
                <a:solidFill>
                  <a:srgbClr val="FF0000"/>
                </a:solidFill>
              </a:rPr>
              <a:t>Apply</a:t>
            </a:r>
            <a:r>
              <a:rPr lang="pt-BR" dirty="0"/>
              <a:t>.</a:t>
            </a:r>
            <a:endParaRPr dirty="0"/>
          </a:p>
          <a:p>
            <a:pPr marL="228600" lvl="0" indent="-101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32" name="Google Shape;232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1088571" y="130629"/>
            <a:ext cx="8651330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– Criação de Tabela dentro do Esquema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8397" y="1946728"/>
            <a:ext cx="1213758" cy="40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D030E425-68F6-1F74-B24A-FB1EF89F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Uma vez criada a tabela </a:t>
            </a:r>
            <a:r>
              <a:rPr lang="pt-BR" b="1" dirty="0">
                <a:solidFill>
                  <a:srgbClr val="FF0000"/>
                </a:solidFill>
              </a:rPr>
              <a:t>USUARIO</a:t>
            </a:r>
            <a:r>
              <a:rPr lang="pt-BR" dirty="0"/>
              <a:t>, crie alguns usuários através da execução dos scripts abaixo: </a:t>
            </a:r>
            <a:r>
              <a:rPr lang="pt-BR" b="1" i="1" dirty="0"/>
              <a:t>(Lembrou da aula de SQL na disciplina de Banco de Dados ?)</a:t>
            </a:r>
            <a:endParaRPr b="1" i="1" dirty="0"/>
          </a:p>
        </p:txBody>
      </p:sp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1088571" y="130629"/>
            <a:ext cx="8815717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– Incluindo Registros na Tabela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490" y="2781756"/>
            <a:ext cx="9462990" cy="3395207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BFFB62CD-4FB6-31E1-828D-D24BBA01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Para rodar o script, basta clicar no ícone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Para verificar se a inserção de dados surtiu efeito, basta fazer uma consulta no banco de dados através do script abaixo: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 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Em seguida clique no ícone           e então o </a:t>
            </a:r>
            <a:r>
              <a:rPr lang="pt-BR" b="1" dirty="0" err="1">
                <a:solidFill>
                  <a:srgbClr val="FF0000"/>
                </a:solidFill>
              </a:rPr>
              <a:t>ResultSet</a:t>
            </a:r>
            <a:r>
              <a:rPr lang="pt-BR" dirty="0"/>
              <a:t> será apresentado abaixo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50" name="Google Shape;25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088571" y="130629"/>
            <a:ext cx="8980103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– Incluindo Registros na Tabela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9091" y="1564739"/>
            <a:ext cx="495074" cy="5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/>
          <p:nvPr/>
        </p:nvSpPr>
        <p:spPr>
          <a:xfrm>
            <a:off x="1088571" y="3483429"/>
            <a:ext cx="10014858" cy="667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48000" cap="flat" cmpd="thickThin">
            <a:solidFill>
              <a:srgbClr val="3B34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meubanco.usuario;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1210" y="4796716"/>
            <a:ext cx="495074" cy="56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0177F498-C284-0B8A-CC46-6E4F32DE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Veja o </a:t>
            </a:r>
            <a:r>
              <a:rPr lang="pt-BR" b="1">
                <a:solidFill>
                  <a:srgbClr val="FF0000"/>
                </a:solidFill>
              </a:rPr>
              <a:t>ResultSet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1" name="Google Shape;26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088571" y="130629"/>
            <a:ext cx="8712975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– Incluindo Registros na Tabela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6607" y="1602468"/>
            <a:ext cx="4518479" cy="5077769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9EA3ABEF-A7F8-7C7B-B4A0-AE5249F7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1088571" y="130629"/>
            <a:ext cx="8949281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– Observações Gerais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088571" y="1770743"/>
            <a:ext cx="9442440" cy="341085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l="50000" t="50000" r="50000" b="50000"/>
            </a:path>
            <a:tileRect/>
          </a:gra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Pronto, neste momento você tem um banco de dados criado </a:t>
            </a:r>
            <a:r>
              <a:rPr lang="pt-BR" sz="2400" b="1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meubanco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no seu banco dados, você tem apenas 1 tabela chamada </a:t>
            </a:r>
            <a:r>
              <a:rPr lang="pt-BR" sz="2400" b="1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pt-B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 tabela possui dois campos, </a:t>
            </a:r>
            <a:r>
              <a:rPr lang="pt-BR" sz="2400" b="1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400" b="1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senha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Você inseriu alguns usuários através de comandos </a:t>
            </a:r>
            <a:r>
              <a:rPr lang="pt-BR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 Mais à frente vamos fazer uma aplicação WEB que faz uso dessas informações. 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 Sorte.</a:t>
            </a:r>
            <a:endParaRPr dirty="0"/>
          </a:p>
        </p:txBody>
      </p:sp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2364735D-84D7-1342-68C7-72A515804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549352" y="2321004"/>
            <a:ext cx="50932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 descr="Texto, 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9691" y="3841909"/>
            <a:ext cx="3132617" cy="6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FC7A408F-0B02-8FA5-6678-36200645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089" r="6089"/>
          <a:stretch/>
        </p:blipFill>
        <p:spPr>
          <a:xfrm>
            <a:off x="2499374" y="1197767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WS logo 2 - JDRF">
            <a:extLst>
              <a:ext uri="{FF2B5EF4-FFF2-40B4-BE49-F238E27FC236}">
                <a16:creationId xmlns:a16="http://schemas.microsoft.com/office/drawing/2014/main" id="{50C747AF-6199-7634-4395-CC154DF5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625" y="1093781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6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3077029" y="504377"/>
            <a:ext cx="6487885" cy="1684150"/>
          </a:xfrm>
          <a:prstGeom prst="rect">
            <a:avLst/>
          </a:prstGeom>
          <a:solidFill>
            <a:schemeClr val="accent1"/>
          </a:solidFill>
          <a:ln w="48000" cap="flat" cmpd="thickThin">
            <a:solidFill>
              <a:srgbClr val="3B34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SERÁ ESTUDADO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306616" y="3030358"/>
            <a:ext cx="9763073" cy="30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Instalação do </a:t>
            </a:r>
            <a:r>
              <a:rPr lang="pt-BR" sz="2000" dirty="0" err="1">
                <a:solidFill>
                  <a:srgbClr val="FF0000"/>
                </a:solidFill>
              </a:rPr>
              <a:t>MySql</a:t>
            </a:r>
            <a:r>
              <a:rPr lang="pt-BR" sz="2000" dirty="0">
                <a:solidFill>
                  <a:srgbClr val="FF0000"/>
                </a:solidFill>
              </a:rPr>
              <a:t> Workbench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Pré-Requisitos de Instalação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Senha do Root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Criando o BD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Manipulando o BD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Criando um novo Esquema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Criando Tabela dentro do Esquema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Incluindo Registros na Tabela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pt-BR" sz="2000" dirty="0">
                <a:solidFill>
                  <a:srgbClr val="FF0000"/>
                </a:solidFill>
              </a:rPr>
              <a:t>Observações Gerais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l="6089" r="6089"/>
          <a:stretch/>
        </p:blipFill>
        <p:spPr>
          <a:xfrm>
            <a:off x="5658289" y="2699980"/>
            <a:ext cx="3541486" cy="2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A40C0511-8D6E-E97A-5836-00112A95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A instalação do banco </a:t>
            </a:r>
            <a:r>
              <a:rPr lang="pt-BR" b="1" dirty="0"/>
              <a:t>MYSQL COMMUNITY SERVER</a:t>
            </a:r>
            <a:r>
              <a:rPr lang="pt-BR" dirty="0"/>
              <a:t> pode ser obtida no endereço abaixo: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088571" y="130629"/>
            <a:ext cx="8908184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Instalação do MySQL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440" y="3272516"/>
            <a:ext cx="7645369" cy="3084740"/>
          </a:xfrm>
          <a:prstGeom prst="rect">
            <a:avLst/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141" name="Google Shape;141;p3"/>
          <p:cNvSpPr/>
          <p:nvPr/>
        </p:nvSpPr>
        <p:spPr>
          <a:xfrm>
            <a:off x="1088571" y="2496457"/>
            <a:ext cx="10014858" cy="50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https://downloads.mysql.com/archives/community/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65AA97CE-3444-353C-3FAE-7AD636BF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Você pode optar por instalar apenas os aplicativos selecionados abaixo. Não precisa instalar tudo.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1088571" y="130629"/>
            <a:ext cx="8384202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Instalação do MySQL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228" y="2858252"/>
            <a:ext cx="5965372" cy="386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8523C6FC-7FCC-FBA5-1A17-22017700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Você também precisa baixar o driver de conexão com o banco de dados.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O driver é utilizado pelos projetos Java que acessa o Banco de Dados MySql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088571" y="130629"/>
            <a:ext cx="8486944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Instalação do MySQL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088571" y="2496457"/>
            <a:ext cx="10014858" cy="50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https://dev.mysql.com/downloads/connector/j/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7DD1CF55-537A-0AF2-7119-8C264100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750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dirty="0"/>
              <a:t>Entretanto, se optar por instalar </a:t>
            </a:r>
            <a:r>
              <a:rPr lang="pt-BR" b="1" u="sng" dirty="0"/>
              <a:t>TODOS</a:t>
            </a:r>
            <a:r>
              <a:rPr lang="pt-BR" dirty="0"/>
              <a:t> os aplicativos do </a:t>
            </a:r>
            <a:r>
              <a:rPr lang="pt-BR" dirty="0" err="1"/>
              <a:t>MySql</a:t>
            </a:r>
            <a:r>
              <a:rPr lang="pt-BR" dirty="0"/>
              <a:t> Community, existe como Pré-Requisito, a necessidade de instalar o </a:t>
            </a:r>
            <a:r>
              <a:rPr lang="pt-BR" b="1" dirty="0" err="1"/>
              <a:t>Connector</a:t>
            </a:r>
            <a:r>
              <a:rPr lang="pt-BR" b="1" dirty="0"/>
              <a:t>/NET </a:t>
            </a:r>
            <a:r>
              <a:rPr lang="pt-BR" dirty="0"/>
              <a:t>e o </a:t>
            </a:r>
            <a:r>
              <a:rPr lang="pt-BR" b="1" dirty="0" err="1"/>
              <a:t>Phyton</a:t>
            </a:r>
            <a:r>
              <a:rPr lang="pt-BR" b="1" dirty="0"/>
              <a:t> </a:t>
            </a:r>
            <a:r>
              <a:rPr lang="pt-BR" dirty="0"/>
              <a:t>(Entretanto, na maioria das vezes o instalador do MYSQL COMMUNITY SERVER mostra onde fazer o download da versão correta desses programas). Ele me encaminhou pra esses endereços aqui: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 b="1" dirty="0"/>
              <a:t>CONNECTOR/NET:</a:t>
            </a:r>
            <a:r>
              <a:rPr lang="pt-BR" sz="1800" dirty="0"/>
              <a:t>   </a:t>
            </a: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http://dev.mysql.com/downloads/connector/net/1.0.html</a:t>
            </a:r>
            <a:endParaRPr sz="1800" dirty="0"/>
          </a:p>
          <a:p>
            <a:pPr marL="4572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pt-BR" sz="1800" b="1" dirty="0"/>
              <a:t>PHYTON:</a:t>
            </a:r>
            <a:r>
              <a:rPr lang="pt-BR" sz="1800" dirty="0"/>
              <a:t>  </a:t>
            </a:r>
            <a:r>
              <a:rPr lang="pt-BR" sz="1800" u="sng" dirty="0">
                <a:solidFill>
                  <a:schemeClr val="hlink"/>
                </a:solidFill>
                <a:hlinkClick r:id="rId4"/>
              </a:rPr>
              <a:t>https://www.python.org/downloads/release/python-340/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088571" y="130629"/>
            <a:ext cx="8682153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– Pré Requisitos de Instalação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088571" y="5196113"/>
            <a:ext cx="10014858" cy="76925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9F900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 os programas acima já estiverem instalados, o instalador do MYSQL não reclama.</a:t>
            </a:r>
            <a:endParaRPr/>
          </a:p>
        </p:txBody>
      </p:sp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ED13A1D4-3EB4-5F4F-815E-4D3DA449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Durante a instalação do MYSQL é necessário que o usuário informe a </a:t>
            </a:r>
            <a:r>
              <a:rPr lang="pt-BR" b="1"/>
              <a:t>senha do root que é o administrador do Banco</a:t>
            </a:r>
            <a:r>
              <a:rPr lang="pt-BR"/>
              <a:t>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pt-BR" sz="2000" b="1"/>
              <a:t>Sugestão para senha do root:</a:t>
            </a:r>
            <a:r>
              <a:rPr lang="pt-BR" sz="2000"/>
              <a:t> </a:t>
            </a:r>
            <a:r>
              <a:rPr lang="pt-BR" sz="2000" b="1">
                <a:solidFill>
                  <a:srgbClr val="FF0000"/>
                </a:solidFill>
              </a:rPr>
              <a:t>root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088571" y="130629"/>
            <a:ext cx="8641056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– Senha do Root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088571" y="3657629"/>
            <a:ext cx="10014858" cy="76925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F9F900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Jamais esqueça a Senha do Root. Sem ela, você não faz nada.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095BE385-B655-EE46-8B4D-70015B7B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/>
              <a:t>Após instalar o </a:t>
            </a:r>
            <a:r>
              <a:rPr lang="pt-BR" b="1"/>
              <a:t>MYSQL</a:t>
            </a:r>
            <a:r>
              <a:rPr lang="pt-BR"/>
              <a:t>, abra o aplicativo </a:t>
            </a:r>
            <a:r>
              <a:rPr lang="pt-BR" b="1"/>
              <a:t>MySql Workbench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1088571" y="130629"/>
            <a:ext cx="8846539" cy="986971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9525" cap="rnd" cmpd="sng">
            <a:solidFill>
              <a:srgbClr val="4F5667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– Criando o Banco de Dados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675" y="2489654"/>
            <a:ext cx="6246037" cy="3591832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8F6AF050-9721-EC54-F678-ABE123C3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741</Words>
  <Application>Microsoft Office PowerPoint</Application>
  <PresentationFormat>Widescreen</PresentationFormat>
  <Paragraphs>125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Noto Sans Symbols</vt:lpstr>
      <vt:lpstr>Roboto</vt:lpstr>
      <vt:lpstr>Tema do Office</vt:lpstr>
      <vt:lpstr>Apresentação do PowerPoint</vt:lpstr>
      <vt:lpstr>Apresentação do PowerPoint</vt:lpstr>
      <vt:lpstr>O QUE SERÁ ESTUDADO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Santos Cezario</cp:lastModifiedBy>
  <cp:revision>8</cp:revision>
  <dcterms:modified xsi:type="dcterms:W3CDTF">2023-09-27T17:03:14Z</dcterms:modified>
</cp:coreProperties>
</file>