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59" r:id="rId1"/>
  </p:sldMasterIdLst>
  <p:notesMasterIdLst>
    <p:notesMasterId r:id="rId15"/>
  </p:notesMasterIdLst>
  <p:sldIdLst>
    <p:sldId id="256" r:id="rId2"/>
    <p:sldId id="288" r:id="rId3"/>
    <p:sldId id="267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7" r:id="rId12"/>
    <p:sldId id="295" r:id="rId13"/>
    <p:sldId id="26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21D91E-3ADE-4DDC-9411-4A643F65DE46}">
  <a:tblStyle styleId="{D721D91E-3ADE-4DDC-9411-4A643F65DE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2167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9629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010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165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086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960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40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489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6825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672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130842" y="2465901"/>
            <a:ext cx="9410444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CURSO SUPERIOR DE TECNOLOGIA EM  </a:t>
            </a:r>
          </a:p>
          <a:p>
            <a:pPr algn="ctr"/>
            <a:r>
              <a:rPr lang="pt-BR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ANÁLISE E DESENVOLVIMENTO DE SISTEMAS</a:t>
            </a:r>
          </a:p>
        </p:txBody>
      </p:sp>
      <p:pic>
        <p:nvPicPr>
          <p:cNvPr id="3" name="Picture 2" descr="Homepage - Dúvidas">
            <a:extLst>
              <a:ext uri="{FF2B5EF4-FFF2-40B4-BE49-F238E27FC236}">
                <a16:creationId xmlns:a16="http://schemas.microsoft.com/office/drawing/2014/main" id="{84301B00-6FF7-5AA4-6659-B550395E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716" y="699366"/>
            <a:ext cx="4562475" cy="10001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9F2E576-205A-7BCF-F05D-3E1D99A01BF9}"/>
              </a:ext>
            </a:extLst>
          </p:cNvPr>
          <p:cNvSpPr/>
          <p:nvPr/>
        </p:nvSpPr>
        <p:spPr>
          <a:xfrm>
            <a:off x="5204715" y="10997"/>
            <a:ext cx="4562475" cy="68836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" b="1" dirty="0">
                <a:latin typeface="Roboto" pitchFamily="2" charset="0"/>
                <a:ea typeface="Roboto" pitchFamily="2" charset="0"/>
              </a:rPr>
              <a:t>DEV ACADEMY</a:t>
            </a:r>
          </a:p>
        </p:txBody>
      </p:sp>
      <p:pic>
        <p:nvPicPr>
          <p:cNvPr id="5" name="Picture 4" descr="Análise e Desenvolvimento de Sistemas - UNISUAM">
            <a:extLst>
              <a:ext uri="{FF2B5EF4-FFF2-40B4-BE49-F238E27FC236}">
                <a16:creationId xmlns:a16="http://schemas.microsoft.com/office/drawing/2014/main" id="{5629BAA8-687C-1596-BF49-47710DB9C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89" y="7999"/>
            <a:ext cx="3209925" cy="169149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4;p13">
            <a:extLst>
              <a:ext uri="{FF2B5EF4-FFF2-40B4-BE49-F238E27FC236}">
                <a16:creationId xmlns:a16="http://schemas.microsoft.com/office/drawing/2014/main" id="{F7031B96-8BDC-6743-A5DC-D32B73D6627E}"/>
              </a:ext>
            </a:extLst>
          </p:cNvPr>
          <p:cNvSpPr txBox="1"/>
          <p:nvPr/>
        </p:nvSpPr>
        <p:spPr>
          <a:xfrm>
            <a:off x="0" y="4755785"/>
            <a:ext cx="1132725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 Bruno Cezario</a:t>
            </a:r>
          </a:p>
          <a:p>
            <a:pPr algn="ctr"/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Email: brunoscezario@souunisuam.com.br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MELHOR ESCOLHA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83196" y="1449839"/>
            <a:ext cx="9536448" cy="495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fontAlgn="base"/>
            <a:r>
              <a:rPr lang="pt-BR" sz="4800" b="0" i="0" dirty="0">
                <a:solidFill>
                  <a:srgbClr val="FF0000"/>
                </a:solidFill>
                <a:effectLst/>
                <a:latin typeface="+mj-lt"/>
              </a:rPr>
              <a:t>O VARCHAR </a:t>
            </a:r>
            <a:r>
              <a:rPr lang="pt-BR" sz="4800" b="0" i="0" dirty="0">
                <a:solidFill>
                  <a:srgbClr val="232629"/>
                </a:solidFill>
                <a:effectLst/>
                <a:latin typeface="+mj-lt"/>
              </a:rPr>
              <a:t>é usado para guardar </a:t>
            </a:r>
            <a:r>
              <a:rPr lang="pt-BR" sz="4800" b="0" i="0" dirty="0" err="1">
                <a:solidFill>
                  <a:srgbClr val="232629"/>
                </a:solidFill>
                <a:effectLst/>
                <a:latin typeface="+mj-lt"/>
              </a:rPr>
              <a:t>strings</a:t>
            </a:r>
            <a:r>
              <a:rPr lang="pt-BR" sz="4800" b="0" i="0" dirty="0">
                <a:solidFill>
                  <a:srgbClr val="232629"/>
                </a:solidFill>
                <a:effectLst/>
                <a:latin typeface="+mj-lt"/>
              </a:rPr>
              <a:t> de tamanho variável e usa alocação dinâmica de memória.</a:t>
            </a:r>
          </a:p>
          <a:p>
            <a:pPr algn="just" fontAlgn="base"/>
            <a:r>
              <a:rPr lang="pt-BR" sz="4800" b="0" i="0" dirty="0">
                <a:solidFill>
                  <a:srgbClr val="FF0000"/>
                </a:solidFill>
                <a:effectLst/>
                <a:latin typeface="+mj-lt"/>
              </a:rPr>
              <a:t>O CHAR tem </a:t>
            </a:r>
            <a:r>
              <a:rPr lang="pt-BR" sz="4800" b="0" i="0" dirty="0">
                <a:solidFill>
                  <a:srgbClr val="232629"/>
                </a:solidFill>
                <a:effectLst/>
                <a:latin typeface="+mj-lt"/>
              </a:rPr>
              <a:t>tamanho fixo e tem alocação estática de memória.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pt-BR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5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MELHOR ESCOLHA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83196" y="1449839"/>
            <a:ext cx="9536448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fontAlgn="base"/>
            <a:r>
              <a:rPr lang="pt-BR" sz="4400" b="0" i="0" dirty="0">
                <a:solidFill>
                  <a:srgbClr val="232629"/>
                </a:solidFill>
                <a:effectLst/>
                <a:latin typeface="+mj-lt"/>
              </a:rPr>
              <a:t>Normalmente, se o teu conteúdo é de </a:t>
            </a:r>
            <a:r>
              <a:rPr lang="pt-BR" sz="4400" b="0" i="0" dirty="0">
                <a:solidFill>
                  <a:srgbClr val="FF0000"/>
                </a:solidFill>
                <a:effectLst/>
                <a:latin typeface="+mj-lt"/>
              </a:rPr>
              <a:t>tamanho fixo </a:t>
            </a:r>
            <a:r>
              <a:rPr lang="pt-BR" sz="4400" b="0" i="0" dirty="0">
                <a:solidFill>
                  <a:srgbClr val="232629"/>
                </a:solidFill>
                <a:effectLst/>
                <a:latin typeface="+mj-lt"/>
              </a:rPr>
              <a:t>(ou muito semelhante) então o uso </a:t>
            </a:r>
            <a:r>
              <a:rPr lang="pt-BR" sz="4400" b="0" i="0" dirty="0">
                <a:solidFill>
                  <a:srgbClr val="FF0000"/>
                </a:solidFill>
                <a:effectLst/>
                <a:latin typeface="+mj-lt"/>
              </a:rPr>
              <a:t>de CHAR </a:t>
            </a:r>
            <a:r>
              <a:rPr lang="pt-BR" sz="4400" b="0" i="0" dirty="0">
                <a:solidFill>
                  <a:srgbClr val="232629"/>
                </a:solidFill>
                <a:effectLst/>
                <a:latin typeface="+mj-lt"/>
              </a:rPr>
              <a:t>trás </a:t>
            </a:r>
            <a:r>
              <a:rPr lang="pt-BR" sz="4400" b="0" i="0" dirty="0">
                <a:solidFill>
                  <a:srgbClr val="FF0000"/>
                </a:solidFill>
                <a:effectLst/>
                <a:latin typeface="+mj-lt"/>
              </a:rPr>
              <a:t>melhor performance</a:t>
            </a:r>
            <a:r>
              <a:rPr lang="pt-BR" sz="4400" b="0" i="0" dirty="0">
                <a:solidFill>
                  <a:srgbClr val="232629"/>
                </a:solidFill>
                <a:effectLst/>
                <a:latin typeface="+mj-lt"/>
              </a:rPr>
              <a:t>. Quando o tamanho difere muito então é melhor </a:t>
            </a:r>
            <a:r>
              <a:rPr lang="pt-BR" sz="4400" b="0" i="0" dirty="0">
                <a:solidFill>
                  <a:srgbClr val="FF0000"/>
                </a:solidFill>
                <a:effectLst/>
                <a:latin typeface="+mj-lt"/>
              </a:rPr>
              <a:t>usar o VARCHAR</a:t>
            </a:r>
            <a:r>
              <a:rPr lang="pt-BR" sz="4400" b="0" i="0" dirty="0">
                <a:solidFill>
                  <a:srgbClr val="232629"/>
                </a:solidFill>
                <a:effectLst/>
                <a:latin typeface="+mj-lt"/>
              </a:rPr>
              <a:t>.</a:t>
            </a:r>
            <a:endParaRPr lang="pt-BR" sz="4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47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72B09-EB48-02DA-6414-B8C6430D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D01E0D-9344-D729-BF5F-2CAD2D175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26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3549352" y="2321004"/>
            <a:ext cx="509329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pt-BR" sz="6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0" descr="Texto, Logotip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9691" y="3841909"/>
            <a:ext cx="3132617" cy="63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FC7A408F-0B02-8FA5-6678-36200645E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612181" y="995793"/>
            <a:ext cx="7674388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6600" b="1" i="0" u="none" strike="noStrike" cap="none" dirty="0">
                <a:solidFill>
                  <a:srgbClr val="0F96AE"/>
                </a:solidFill>
                <a:latin typeface="+mj-lt"/>
                <a:ea typeface="Calibri"/>
                <a:cs typeface="Calibri"/>
                <a:sym typeface="Calibri"/>
              </a:rPr>
              <a:t>FORMA CORRETA DE ESCOLHER OS TIPOS DE DADOS</a:t>
            </a:r>
            <a:endParaRPr sz="6600" b="1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6600" b="1" i="0" u="none" strike="noStrike" cap="none" dirty="0">
              <a:solidFill>
                <a:srgbClr val="0F96AE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1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MELHOR ESCOLHA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792885" y="2364239"/>
            <a:ext cx="952515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Para um uso mais eficiente do armazenamento, tente usar o tipo mais adequado em todos os casos. Por exemplo, </a:t>
            </a:r>
            <a:r>
              <a:rPr lang="pt-BR" sz="32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se um campo de inteiro for usado para valores em uma faixa entre 1 e 99999, MEDIUMINT </a:t>
            </a: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é o melhor tipo.</a:t>
            </a:r>
            <a:endParaRPr lang="pt-BR" sz="36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MELHOR ESCOLHA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905775" y="2307794"/>
            <a:ext cx="9536448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pt-BR" sz="32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Representação precisa de valores monetários é um problema comum. </a:t>
            </a: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No MySQL você deve usar o tipo DECIMAL. Ele </a:t>
            </a:r>
            <a:r>
              <a:rPr lang="pt-BR" sz="32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armazena uma </a:t>
            </a:r>
            <a:r>
              <a:rPr lang="pt-BR" sz="3200" b="0" i="0" u="none" strike="noStrike" cap="none" dirty="0" err="1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string</a:t>
            </a:r>
            <a:r>
              <a:rPr lang="pt-BR" sz="32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, então nenhuma perda de precisão deve ocorrer</a:t>
            </a: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. Se a precisão não é tão importante, o tipo DOUBLE pode ser satisfatório.</a:t>
            </a:r>
            <a:endParaRPr lang="pt-BR" sz="36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16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MELHOR ESCOLHA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984797" y="2285217"/>
            <a:ext cx="953644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Para uma alta precisão você sempre pode converter para um tipo </a:t>
            </a: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de </a:t>
            </a:r>
            <a:r>
              <a:rPr lang="pt-BR" sz="32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ponto fixo armazenado em um BIGINT.</a:t>
            </a: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 Isto perite fazer todos os cálculos com inteiros e converter o resultado para um ponto flutuante somente quando necessário.</a:t>
            </a:r>
            <a:endParaRPr lang="pt-BR" sz="3600" b="0" i="0" u="none" strike="noStrike" cap="none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34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MELHOR ESCOLHA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83196" y="1449839"/>
            <a:ext cx="9536448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600" b="0" i="0" dirty="0">
                <a:solidFill>
                  <a:srgbClr val="FF0000"/>
                </a:solidFill>
                <a:effectLst/>
                <a:latin typeface="+mj-lt"/>
              </a:rPr>
              <a:t>Char é usado </a:t>
            </a:r>
            <a:r>
              <a:rPr lang="pt-BR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para armazenar uma </a:t>
            </a:r>
            <a:r>
              <a:rPr lang="pt-BR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string</a:t>
            </a:r>
            <a:r>
              <a:rPr lang="pt-BR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com um comprimento fixo, enquanto 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+mj-lt"/>
              </a:rPr>
              <a:t>o </a:t>
            </a:r>
            <a:r>
              <a:rPr lang="pt-BR" sz="3600" b="0" i="0" dirty="0" err="1">
                <a:solidFill>
                  <a:srgbClr val="FF0000"/>
                </a:solidFill>
                <a:effectLst/>
                <a:latin typeface="+mj-lt"/>
              </a:rPr>
              <a:t>varchar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+mj-lt"/>
              </a:rPr>
              <a:t> é usado para armazenar</a:t>
            </a:r>
            <a:r>
              <a:rPr lang="pt-BR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cordas com um comprimento variável. Para obter um melhor desempenho a partir dos dados, é mais importante escolher os tipos de dados corretos para os campos das tabelas em seu banco de dados.</a:t>
            </a:r>
            <a:endParaRPr lang="pt-BR" sz="36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47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MELHOR ESCOLHA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83196" y="1449839"/>
            <a:ext cx="9536448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Embora 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+mj-lt"/>
              </a:rPr>
              <a:t>char e </a:t>
            </a:r>
            <a:r>
              <a:rPr lang="pt-BR" sz="3600" b="0" i="0" dirty="0" err="1">
                <a:solidFill>
                  <a:srgbClr val="FF0000"/>
                </a:solidFill>
                <a:effectLst/>
                <a:latin typeface="+mj-lt"/>
              </a:rPr>
              <a:t>varchar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+mj-lt"/>
              </a:rPr>
              <a:t> sejam campos de dados de caracteres</a:t>
            </a:r>
            <a:r>
              <a:rPr lang="pt-BR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, char é um campo de dados de comprimento fixo e </a:t>
            </a:r>
            <a:r>
              <a:rPr lang="pt-BR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varchar</a:t>
            </a:r>
            <a:r>
              <a:rPr lang="pt-BR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é um campo de dados de tamanho variável. O Char pode armazenar apenas caracteres de caracteres 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+mj-lt"/>
              </a:rPr>
              <a:t>de tamanho não-Unicode de tamanho fixo, </a:t>
            </a:r>
            <a:r>
              <a:rPr lang="pt-BR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mas o </a:t>
            </a:r>
            <a:r>
              <a:rPr lang="pt-BR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varchar</a:t>
            </a:r>
            <a:r>
              <a:rPr lang="pt-BR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pode armazenar tamanhos variáveis ​​de </a:t>
            </a:r>
            <a:r>
              <a:rPr lang="pt-BR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strings</a:t>
            </a:r>
            <a:r>
              <a:rPr lang="pt-BR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.</a:t>
            </a:r>
            <a:endParaRPr lang="pt-BR" sz="36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5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MELHOR ESCOLHA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83196" y="1449839"/>
            <a:ext cx="9536448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800" b="0" i="0" dirty="0">
                <a:solidFill>
                  <a:srgbClr val="FF0000"/>
                </a:solidFill>
                <a:effectLst/>
                <a:latin typeface="+mj-lt"/>
              </a:rPr>
              <a:t>Existe um detalhe importante quando você usa NVARCHAR OU VARCHAR 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: os campos </a:t>
            </a:r>
            <a:r>
              <a:rPr lang="pt-BR" sz="2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NVarchar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não sofrem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+mj-lt"/>
              </a:rPr>
              <a:t>influência do </a:t>
            </a:r>
            <a:r>
              <a:rPr lang="pt-BR" sz="2800" b="0" i="0" dirty="0" err="1">
                <a:solidFill>
                  <a:srgbClr val="FF0000"/>
                </a:solidFill>
                <a:effectLst/>
                <a:latin typeface="+mj-lt"/>
              </a:rPr>
              <a:t>Collation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+mj-lt"/>
              </a:rPr>
              <a:t> e o </a:t>
            </a:r>
            <a:r>
              <a:rPr lang="pt-BR" sz="2800" b="0" i="0" dirty="0" err="1">
                <a:solidFill>
                  <a:srgbClr val="FF0000"/>
                </a:solidFill>
                <a:effectLst/>
                <a:latin typeface="+mj-lt"/>
              </a:rPr>
              <a:t>Varchar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+mj-lt"/>
              </a:rPr>
              <a:t> sofre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Quando usamos CHAR ou VARCHAR as colunas são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+mj-lt"/>
              </a:rPr>
              <a:t>atribuídas a </a:t>
            </a:r>
            <a:r>
              <a:rPr lang="pt-BR" sz="2800" b="0" i="0" dirty="0" err="1">
                <a:solidFill>
                  <a:srgbClr val="FF0000"/>
                </a:solidFill>
                <a:effectLst/>
                <a:latin typeface="+mj-lt"/>
              </a:rPr>
              <a:t>Collation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+mj-lt"/>
              </a:rPr>
              <a:t> padrão do banco de dados 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a menos que uma </a:t>
            </a:r>
            <a:r>
              <a:rPr lang="pt-BR" sz="2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collation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 específico seja atribuído usando a cláusula COLLATE.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800" b="0" i="0" dirty="0">
                <a:solidFill>
                  <a:srgbClr val="FF0000"/>
                </a:solidFill>
                <a:effectLst/>
                <a:latin typeface="+mj-lt"/>
              </a:rPr>
              <a:t>A incorreta definição da </a:t>
            </a:r>
            <a:r>
              <a:rPr lang="pt-BR" sz="2800" b="0" i="0" dirty="0" err="1">
                <a:solidFill>
                  <a:srgbClr val="FF0000"/>
                </a:solidFill>
                <a:effectLst/>
                <a:latin typeface="+mj-lt"/>
              </a:rPr>
              <a:t>Collation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quando você usar VARCHAR, vai afetar muitos caracteres, e , assim alguns registros que contenham por exemplo a palavra "ausência" será mostrado como "</a:t>
            </a:r>
            <a:r>
              <a:rPr lang="pt-BR" sz="2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aus?ncia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" , ou seja, caracteres acentuados não serão representados corretamente.</a:t>
            </a:r>
            <a:endParaRPr lang="pt-BR" sz="28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1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MELHOR ESCOLHA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83196" y="1449839"/>
            <a:ext cx="9536448" cy="36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4000" b="0" i="0" dirty="0">
                <a:solidFill>
                  <a:srgbClr val="FF0000"/>
                </a:solidFill>
                <a:effectLst/>
                <a:latin typeface="+mj-lt"/>
              </a:rPr>
              <a:t>A </a:t>
            </a:r>
            <a:r>
              <a:rPr lang="pt-BR" sz="4000" b="0" i="0" dirty="0" err="1">
                <a:solidFill>
                  <a:srgbClr val="FF0000"/>
                </a:solidFill>
                <a:effectLst/>
                <a:latin typeface="+mj-lt"/>
              </a:rPr>
              <a:t>Collation</a:t>
            </a:r>
            <a:r>
              <a:rPr lang="pt-BR" sz="4000" b="0" i="0" dirty="0">
                <a:solidFill>
                  <a:srgbClr val="FF0000"/>
                </a:solidFill>
                <a:effectLst/>
                <a:latin typeface="+mj-lt"/>
              </a:rPr>
              <a:t> refere-se ao conjunto de caracteres usado para armazenar dados em campos de texto sendo necessária para fornecer suporte para os muitos idiomas que podem ser usados.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pt-BR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412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491</Words>
  <Application>Microsoft Office PowerPoint</Application>
  <PresentationFormat>Widescreen</PresentationFormat>
  <Paragraphs>28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Bruno Santos Cezario</cp:lastModifiedBy>
  <cp:revision>69</cp:revision>
  <dcterms:modified xsi:type="dcterms:W3CDTF">2023-09-27T16:54:32Z</dcterms:modified>
</cp:coreProperties>
</file>