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4" r:id="rId3"/>
    <p:sldId id="257" r:id="rId4"/>
    <p:sldId id="266" r:id="rId5"/>
    <p:sldId id="267" r:id="rId6"/>
    <p:sldId id="269" r:id="rId7"/>
    <p:sldId id="268" r:id="rId8"/>
    <p:sldId id="271" r:id="rId9"/>
    <p:sldId id="270" r:id="rId10"/>
    <p:sldId id="274" r:id="rId11"/>
    <p:sldId id="273" r:id="rId12"/>
    <p:sldId id="275" r:id="rId13"/>
    <p:sldId id="272" r:id="rId14"/>
    <p:sldId id="276" r:id="rId15"/>
    <p:sldId id="278" r:id="rId16"/>
    <p:sldId id="277" r:id="rId17"/>
    <p:sldId id="265" r:id="rId18"/>
    <p:sldId id="26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21D91E-3ADE-4DDC-9411-4A643F65DE46}">
  <a:tblStyle styleId="{D721D91E-3ADE-4DDC-9411-4A643F65DE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tcBdr/>
        <a:fill>
          <a:solidFill>
            <a:srgbClr val="E0E0E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0E0E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2141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2648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6243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1517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9694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8422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4944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0376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2339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1657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8900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048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6595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487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130842" y="2465901"/>
            <a:ext cx="9410444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CURSO SUPERIOR DE TECNOLOGIA EM  </a:t>
            </a:r>
          </a:p>
          <a:p>
            <a:pPr algn="ctr"/>
            <a:r>
              <a:rPr lang="pt-BR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ANÁLISE E DESENVOLVIMENTO DE SISTEMAS</a:t>
            </a:r>
          </a:p>
        </p:txBody>
      </p:sp>
      <p:pic>
        <p:nvPicPr>
          <p:cNvPr id="3" name="Picture 2" descr="Homepage - Dúvidas">
            <a:extLst>
              <a:ext uri="{FF2B5EF4-FFF2-40B4-BE49-F238E27FC236}">
                <a16:creationId xmlns:a16="http://schemas.microsoft.com/office/drawing/2014/main" id="{84301B00-6FF7-5AA4-6659-B550395E8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716" y="699366"/>
            <a:ext cx="4562475" cy="100012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9F2E576-205A-7BCF-F05D-3E1D99A01BF9}"/>
              </a:ext>
            </a:extLst>
          </p:cNvPr>
          <p:cNvSpPr/>
          <p:nvPr/>
        </p:nvSpPr>
        <p:spPr>
          <a:xfrm>
            <a:off x="5204715" y="10997"/>
            <a:ext cx="4562475" cy="68836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0" b="1" dirty="0">
                <a:latin typeface="Roboto" pitchFamily="2" charset="0"/>
                <a:ea typeface="Roboto" pitchFamily="2" charset="0"/>
              </a:rPr>
              <a:t>DEV ACADEMY</a:t>
            </a:r>
          </a:p>
        </p:txBody>
      </p:sp>
      <p:pic>
        <p:nvPicPr>
          <p:cNvPr id="5" name="Picture 4" descr="Análise e Desenvolvimento de Sistemas - UNISUAM">
            <a:extLst>
              <a:ext uri="{FF2B5EF4-FFF2-40B4-BE49-F238E27FC236}">
                <a16:creationId xmlns:a16="http://schemas.microsoft.com/office/drawing/2014/main" id="{5629BAA8-687C-1596-BF49-47710DB9C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89" y="7999"/>
            <a:ext cx="3209925" cy="169149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4;p13">
            <a:extLst>
              <a:ext uri="{FF2B5EF4-FFF2-40B4-BE49-F238E27FC236}">
                <a16:creationId xmlns:a16="http://schemas.microsoft.com/office/drawing/2014/main" id="{F7031B96-8BDC-6743-A5DC-D32B73D6627E}"/>
              </a:ext>
            </a:extLst>
          </p:cNvPr>
          <p:cNvSpPr txBox="1"/>
          <p:nvPr/>
        </p:nvSpPr>
        <p:spPr>
          <a:xfrm>
            <a:off x="0" y="4755785"/>
            <a:ext cx="1132725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 Bruno Cezario</a:t>
            </a:r>
          </a:p>
          <a:p>
            <a:pPr algn="ctr"/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Email: brunoscezario@souunisuam.com.br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3760749" y="452093"/>
            <a:ext cx="767438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FULL JOIN 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01511" y="1996154"/>
            <a:ext cx="95504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3600" b="0" i="0" dirty="0">
                <a:solidFill>
                  <a:srgbClr val="A626A4"/>
                </a:solidFill>
                <a:effectLst/>
                <a:latin typeface="+mj-lt"/>
              </a:rPr>
              <a:t>SELECT</a:t>
            </a:r>
            <a:r>
              <a:rPr lang="en-US" sz="3600" b="0" i="0" dirty="0">
                <a:solidFill>
                  <a:srgbClr val="383A42"/>
                </a:solidFill>
                <a:effectLst/>
                <a:latin typeface="+mj-lt"/>
              </a:rPr>
              <a:t> &lt;</a:t>
            </a:r>
            <a:r>
              <a:rPr lang="en-US" sz="3600" b="0" i="0" dirty="0" err="1">
                <a:solidFill>
                  <a:srgbClr val="383A42"/>
                </a:solidFill>
                <a:effectLst/>
                <a:latin typeface="+mj-lt"/>
              </a:rPr>
              <a:t>select_list</a:t>
            </a:r>
            <a:r>
              <a:rPr lang="en-US" sz="3600" b="0" i="0" dirty="0">
                <a:solidFill>
                  <a:srgbClr val="383A42"/>
                </a:solidFill>
                <a:effectLst/>
                <a:latin typeface="+mj-lt"/>
              </a:rPr>
              <a:t>&gt; </a:t>
            </a:r>
            <a:r>
              <a:rPr lang="en-US" sz="3600" b="0" i="0" dirty="0">
                <a:solidFill>
                  <a:srgbClr val="A626A4"/>
                </a:solidFill>
                <a:effectLst/>
                <a:latin typeface="+mj-lt"/>
              </a:rPr>
              <a:t>FROM</a:t>
            </a:r>
            <a:r>
              <a:rPr lang="en-US" sz="3600" b="0" i="0" dirty="0">
                <a:solidFill>
                  <a:srgbClr val="383A42"/>
                </a:solidFill>
                <a:effectLst/>
                <a:latin typeface="+mj-lt"/>
              </a:rPr>
              <a:t> </a:t>
            </a:r>
            <a:r>
              <a:rPr lang="en-US" sz="3600" b="0" i="0" dirty="0" err="1">
                <a:solidFill>
                  <a:srgbClr val="383A42"/>
                </a:solidFill>
                <a:effectLst/>
                <a:latin typeface="+mj-lt"/>
              </a:rPr>
              <a:t>Tabela</a:t>
            </a:r>
            <a:r>
              <a:rPr lang="en-US" sz="3600" b="0" i="0" dirty="0">
                <a:solidFill>
                  <a:srgbClr val="383A42"/>
                </a:solidFill>
                <a:effectLst/>
                <a:latin typeface="+mj-lt"/>
              </a:rPr>
              <a:t> A </a:t>
            </a:r>
            <a:r>
              <a:rPr lang="en-US" sz="3600" b="0" i="0" dirty="0">
                <a:solidFill>
                  <a:srgbClr val="A626A4"/>
                </a:solidFill>
                <a:effectLst/>
                <a:latin typeface="+mj-lt"/>
              </a:rPr>
              <a:t>CROSS</a:t>
            </a:r>
            <a:r>
              <a:rPr lang="en-US" sz="3600" b="0" i="0" dirty="0">
                <a:solidFill>
                  <a:srgbClr val="383A42"/>
                </a:solidFill>
                <a:effectLst/>
                <a:latin typeface="+mj-lt"/>
              </a:rPr>
              <a:t> </a:t>
            </a:r>
            <a:r>
              <a:rPr lang="en-US" sz="3600" b="0" i="0" dirty="0">
                <a:solidFill>
                  <a:srgbClr val="A626A4"/>
                </a:solidFill>
                <a:effectLst/>
                <a:latin typeface="+mj-lt"/>
              </a:rPr>
              <a:t>JOIN</a:t>
            </a:r>
            <a:r>
              <a:rPr lang="en-US" sz="3600" b="0" i="0" dirty="0">
                <a:solidFill>
                  <a:srgbClr val="383A42"/>
                </a:solidFill>
                <a:effectLst/>
                <a:latin typeface="+mj-lt"/>
              </a:rPr>
              <a:t> </a:t>
            </a:r>
            <a:r>
              <a:rPr lang="en-US" sz="3600" b="0" i="0" dirty="0" err="1">
                <a:solidFill>
                  <a:srgbClr val="383A42"/>
                </a:solidFill>
                <a:effectLst/>
                <a:latin typeface="+mj-lt"/>
              </a:rPr>
              <a:t>Tabela</a:t>
            </a:r>
            <a:r>
              <a:rPr lang="en-US" sz="3600" b="0" i="0" dirty="0">
                <a:solidFill>
                  <a:srgbClr val="383A42"/>
                </a:solidFill>
                <a:effectLst/>
                <a:latin typeface="+mj-lt"/>
              </a:rPr>
              <a:t> B</a:t>
            </a:r>
            <a:endParaRPr sz="28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3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3760749" y="192449"/>
            <a:ext cx="767438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i="0" u="none" strike="noStrike" cap="none" dirty="0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FULL JOIN 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80533" y="1239798"/>
            <a:ext cx="9550400" cy="569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800" b="0" i="0" dirty="0">
                <a:solidFill>
                  <a:srgbClr val="FF0000"/>
                </a:solidFill>
                <a:effectLst/>
                <a:latin typeface="+mj-lt"/>
              </a:rPr>
              <a:t>A cláusula CROSS JOIN retorna todas as linhas das tabelas por cruzamento</a:t>
            </a: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, ou seja, para cada linha da tabela esquerda queremos todos os linhas da tabelas direita ou vice-versa. Ele também é chamado de produto cartesiano entre duas tabelas. Porém, para isso é preciso que ambas tenham o campo em comum, para que a ligação exista entre as duas tabelas.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Para entender melhor, pense que temos um banco de dado, onde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+mj-lt"/>
              </a:rPr>
              <a:t>temos uma tabela FUNCIONÁRIO e uma tabela CARGO</a:t>
            </a: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, assim poderíamos ter vários cargos para um único FUNCIONÁRIO,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+mj-lt"/>
              </a:rPr>
              <a:t>e usando o CROSS JOIN podemos trazer todos os CARGOS de todos os FUNCIONÁRIOS.</a:t>
            </a:r>
            <a:endParaRPr sz="2800" b="0" i="0" u="none" strike="noStrike" cap="none" dirty="0">
              <a:solidFill>
                <a:srgbClr val="FF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26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079548" y="395649"/>
            <a:ext cx="95504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dirty="0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EXEMPLO DE APLICAÇÃO COMBINADA COM COMANDOS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80534" y="1047780"/>
            <a:ext cx="9550400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 b="0" i="0" dirty="0">
                <a:solidFill>
                  <a:schemeClr val="tx1"/>
                </a:solidFill>
                <a:effectLst/>
                <a:latin typeface="Source Serif Pro" panose="020F0502020204030204" pitchFamily="18" charset="0"/>
              </a:rPr>
              <a:t>Para nosso exemplo, suponhamos que os funcionários que conseguiram realizar alguma venda devem receber um aumento de </a:t>
            </a:r>
            <a:r>
              <a:rPr lang="pt-BR" sz="3200" b="1" i="0" dirty="0">
                <a:solidFill>
                  <a:schemeClr val="tx1"/>
                </a:solidFill>
                <a:effectLst/>
                <a:latin typeface="Source Serif Pro" panose="020F0502020204030204" pitchFamily="18" charset="0"/>
              </a:rPr>
              <a:t>10%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Source Serif Pro" panose="020F0502020204030204" pitchFamily="18" charset="0"/>
              </a:rPr>
              <a:t>. Para isso, primeiro precisamos encontrar quais funcionários atenderam esta condição, usando a seguinte sintaxe:</a:t>
            </a:r>
            <a:endParaRPr sz="32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3693657-6BDC-820A-CF2E-B853F957F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675" y="4094728"/>
            <a:ext cx="10306614" cy="257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8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079548" y="395649"/>
            <a:ext cx="95504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dirty="0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EXEMPLO DE APLICAÇÃO COMBINADA COM COMANDOS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80533" y="1239798"/>
            <a:ext cx="95504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600" b="0" i="0" dirty="0">
                <a:solidFill>
                  <a:schemeClr val="tx1"/>
                </a:solidFill>
                <a:effectLst/>
                <a:latin typeface="+mj-lt"/>
              </a:rPr>
              <a:t>Agora aplicamos o aumento a estes funcionários, usando a sintaxe a seguir:</a:t>
            </a:r>
            <a:endParaRPr sz="3600" b="0" i="0" u="none" strike="noStrike" cap="none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5AF9ECE-8E48-F80E-F248-8C970DF2C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67" y="2717762"/>
            <a:ext cx="10814755" cy="31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8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079548" y="395649"/>
            <a:ext cx="95504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dirty="0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EXEMPLO DE APLICAÇÃO COMBINADA COM COMANDOS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80533" y="1239798"/>
            <a:ext cx="9550400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600" b="0" i="0" dirty="0">
                <a:solidFill>
                  <a:schemeClr val="tx1"/>
                </a:solidFill>
                <a:effectLst/>
                <a:latin typeface="+mj-lt"/>
              </a:rPr>
              <a:t>Os dados vindos de tabelas associadas podem ser excluídos por meio da cláusula 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+mj-lt"/>
              </a:rPr>
              <a:t>JOIN junto ao comando DELETE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600" b="0" i="0" dirty="0">
                <a:solidFill>
                  <a:schemeClr val="tx1"/>
                </a:solidFill>
                <a:effectLst/>
                <a:latin typeface="+mj-lt"/>
              </a:rPr>
              <a:t>Como exemplo rápido, 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+mj-lt"/>
              </a:rPr>
              <a:t>vamos excluir todas as vendas feitas por funcionários que recebem salários acima de R$ 3.000,00. 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+mj-lt"/>
              </a:rPr>
              <a:t>Para começar, é recomendável identificar quais são as vendas dos funcionários que recebem o referido salário. Fazemos isso com o seguinte comando:</a:t>
            </a:r>
            <a:endParaRPr sz="3600" b="0" i="0" u="none" strike="noStrike" cap="none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508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079548" y="395649"/>
            <a:ext cx="95504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dirty="0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EXEMPLO DE APLICAÇÃO COMBINADA COM COMANDOS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Texto, Site&#10;&#10;Descrição gerada automaticamente">
            <a:extLst>
              <a:ext uri="{FF2B5EF4-FFF2-40B4-BE49-F238E27FC236}">
                <a16:creationId xmlns:a16="http://schemas.microsoft.com/office/drawing/2014/main" id="{FC8CCA8E-9361-5992-C305-82ED95691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783" y="1099930"/>
            <a:ext cx="10184672" cy="430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11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079548" y="395649"/>
            <a:ext cx="95504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dirty="0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EXEMPLO DE APLICAÇÃO COMBINADA COM COMANDOS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80533" y="1239798"/>
            <a:ext cx="95504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800" b="0" i="0" dirty="0"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Para excluirmos a venda acima, é só usarmos o seguinte código:</a:t>
            </a:r>
            <a:endParaRPr sz="2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3F2FBEB2-F66C-6258-08E0-F5F6EB2B2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06" y="2570309"/>
            <a:ext cx="10165756" cy="275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07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WS logo 2 - JDRF">
            <a:extLst>
              <a:ext uri="{FF2B5EF4-FFF2-40B4-BE49-F238E27FC236}">
                <a16:creationId xmlns:a16="http://schemas.microsoft.com/office/drawing/2014/main" id="{50C747AF-6199-7634-4395-CC154DF59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625" y="1093781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omo Fazer um INNER JOIN, LEFT JOIN e RIGHT JOIN em SQL">
            <a:extLst>
              <a:ext uri="{FF2B5EF4-FFF2-40B4-BE49-F238E27FC236}">
                <a16:creationId xmlns:a16="http://schemas.microsoft.com/office/drawing/2014/main" id="{23FF95F3-29F7-F24A-CABA-4264BEBF3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304801"/>
            <a:ext cx="9912626" cy="641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867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3549352" y="2321004"/>
            <a:ext cx="509329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pt-BR" sz="6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Obrigado!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0" descr="Texto, Logotip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9691" y="3841909"/>
            <a:ext cx="3132617" cy="63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AWS logo 2 - JDRF">
            <a:extLst>
              <a:ext uri="{FF2B5EF4-FFF2-40B4-BE49-F238E27FC236}">
                <a16:creationId xmlns:a16="http://schemas.microsoft.com/office/drawing/2014/main" id="{FC7A408F-0B02-8FA5-6678-36200645E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908850" y="147295"/>
            <a:ext cx="767438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i="0" u="none" strike="noStrike" cap="none" dirty="0">
                <a:solidFill>
                  <a:srgbClr val="0F96AE"/>
                </a:solidFill>
                <a:latin typeface="+mj-lt"/>
                <a:ea typeface="Calibri"/>
                <a:cs typeface="Calibri"/>
                <a:sym typeface="Calibri"/>
              </a:rPr>
              <a:t>O que é o Comando Join?</a:t>
            </a:r>
            <a:endParaRPr sz="4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80533" y="1239798"/>
            <a:ext cx="9550400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Uma cláusula </a:t>
            </a:r>
            <a:r>
              <a:rPr lang="pt-BR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JOIN</a:t>
            </a: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 em SQL, correspondente a uma operação de junção em álgebra relacional, combina colunas de uma ou mais tabelas em um </a:t>
            </a:r>
            <a:r>
              <a:rPr lang="pt-BR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banco de dados relacional</a:t>
            </a: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. Ela cria um conjunto que pode ser salvo como uma tabela ou usado da forma como está. </a:t>
            </a:r>
            <a:r>
              <a:rPr lang="pt-BR" sz="2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Um JOIN é um meio de combinar colunas de uma </a:t>
            </a:r>
            <a:r>
              <a:rPr lang="pt-BR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2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auto-junção</a:t>
            </a:r>
            <a:r>
              <a:rPr lang="pt-BR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pt-BR" sz="2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ou mais tabelas, usando valores comuns a cada uma delas. O SQL padrão ANSI especifica cinco tipos de JOIN: </a:t>
            </a:r>
            <a:r>
              <a:rPr lang="pt-BR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INNER JOIN, LEFT JOIN, RIGHT JOIN, FULL JOIN e CROSS JOIN.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Em um banco de dados relacional, os dados são distribuídos em várias tabelas lógicas. Para obter um conjunto completo e significativo de dados, é necessário consultar dados dessas tabelas usando junções (</a:t>
            </a:r>
            <a:r>
              <a:rPr lang="pt-BR" sz="2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JOINs</a:t>
            </a: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).</a:t>
            </a:r>
            <a:endParaRPr sz="28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71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2190045" y="272538"/>
            <a:ext cx="6999111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i="0" u="none" strike="noStrike" cap="none" dirty="0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O que faz o </a:t>
            </a:r>
            <a:r>
              <a:rPr lang="pt-BR" sz="4400" b="1" i="0" u="none" strike="noStrike" cap="none" dirty="0" err="1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Inner</a:t>
            </a:r>
            <a:r>
              <a:rPr lang="pt-BR" sz="4400" b="1" i="0" u="none" strike="noStrike" cap="none" dirty="0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 Join? 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365956" y="1449838"/>
            <a:ext cx="8782755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4400" b="1" i="0" dirty="0">
                <a:solidFill>
                  <a:srgbClr val="FF0000"/>
                </a:solidFill>
                <a:effectLst/>
                <a:latin typeface="+mj-lt"/>
              </a:rPr>
              <a:t>SELECT * FROM </a:t>
            </a:r>
            <a:r>
              <a:rPr lang="en-US" sz="4400" b="1" i="0" dirty="0" err="1">
                <a:solidFill>
                  <a:srgbClr val="FF0000"/>
                </a:solidFill>
                <a:effectLst/>
                <a:latin typeface="+mj-lt"/>
              </a:rPr>
              <a:t>Tabela</a:t>
            </a:r>
            <a:r>
              <a:rPr lang="en-US" sz="4400" b="1" i="0" dirty="0">
                <a:solidFill>
                  <a:srgbClr val="FF0000"/>
                </a:solidFill>
                <a:effectLst/>
                <a:latin typeface="+mj-lt"/>
              </a:rPr>
              <a:t> A INNER JOIN </a:t>
            </a:r>
            <a:r>
              <a:rPr lang="en-US" sz="4400" b="1" i="0" dirty="0" err="1">
                <a:solidFill>
                  <a:srgbClr val="FF0000"/>
                </a:solidFill>
                <a:effectLst/>
                <a:latin typeface="+mj-lt"/>
              </a:rPr>
              <a:t>Tabela</a:t>
            </a:r>
            <a:r>
              <a:rPr lang="en-US" sz="4400" b="1" i="0" dirty="0">
                <a:solidFill>
                  <a:srgbClr val="FF0000"/>
                </a:solidFill>
                <a:effectLst/>
                <a:latin typeface="+mj-lt"/>
              </a:rPr>
              <a:t> B ON </a:t>
            </a:r>
            <a:r>
              <a:rPr lang="en-US" sz="4400" b="1" i="0" dirty="0" err="1">
                <a:solidFill>
                  <a:srgbClr val="FF0000"/>
                </a:solidFill>
                <a:effectLst/>
                <a:latin typeface="+mj-lt"/>
              </a:rPr>
              <a:t>A.Key</a:t>
            </a:r>
            <a:r>
              <a:rPr lang="en-US" sz="4400" b="1" i="0" dirty="0">
                <a:solidFill>
                  <a:srgbClr val="FF0000"/>
                </a:solidFill>
                <a:effectLst/>
                <a:latin typeface="+mj-lt"/>
              </a:rPr>
              <a:t> = </a:t>
            </a:r>
            <a:r>
              <a:rPr lang="en-US" sz="4400" b="1" i="0" dirty="0" err="1">
                <a:solidFill>
                  <a:srgbClr val="FF0000"/>
                </a:solidFill>
                <a:effectLst/>
                <a:latin typeface="+mj-lt"/>
              </a:rPr>
              <a:t>B.Key</a:t>
            </a:r>
            <a:endParaRPr sz="4400" b="1" i="0" u="none" strike="noStrike" cap="none" dirty="0">
              <a:solidFill>
                <a:srgbClr val="FF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3565160" y="272538"/>
            <a:ext cx="767438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i="0" u="none" strike="noStrike" cap="none" dirty="0" err="1">
                <a:solidFill>
                  <a:srgbClr val="0F96AE"/>
                </a:solidFill>
                <a:latin typeface="+mn-lt"/>
                <a:ea typeface="Calibri"/>
                <a:cs typeface="Calibri"/>
                <a:sym typeface="Calibri"/>
              </a:rPr>
              <a:t>Inner</a:t>
            </a:r>
            <a:r>
              <a:rPr lang="pt-BR" sz="4400" b="1" i="0" u="none" strike="noStrike" cap="none" dirty="0">
                <a:solidFill>
                  <a:srgbClr val="0F96AE"/>
                </a:solidFill>
                <a:latin typeface="+mn-lt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695725" y="1442754"/>
            <a:ext cx="9550400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A cláusula INNER JOIN compara cada linha da tabela A com as linhas da tabela B para encontrar todos os pares de linhas que satisfazem a condição de junção. Se a condição de junção for avaliado como TRUE, os valores da coluna das linhas correspondentes das tabelas A e B serão combinados em uma nova linha e incluídos no conjunto de resultados.</a:t>
            </a:r>
            <a:endParaRPr sz="28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64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4028004" y="272538"/>
            <a:ext cx="767438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i="0" u="none" strike="noStrike" cap="none" dirty="0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LEFT JOIN 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939642" y="1449839"/>
            <a:ext cx="95504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40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Retorna todos os registros da tabela esquerda e os registros correspondentes da tabela direita.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pt-BR" sz="40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4000" b="1" i="0" dirty="0">
                <a:solidFill>
                  <a:srgbClr val="FF0000"/>
                </a:solidFill>
                <a:effectLst/>
                <a:latin typeface="+mj-lt"/>
              </a:rPr>
              <a:t>SELECT * FROM </a:t>
            </a:r>
            <a:r>
              <a:rPr lang="en-US" sz="4000" b="1" i="0" dirty="0" err="1">
                <a:solidFill>
                  <a:srgbClr val="FF0000"/>
                </a:solidFill>
                <a:effectLst/>
                <a:latin typeface="+mj-lt"/>
              </a:rPr>
              <a:t>Tabela</a:t>
            </a:r>
            <a:r>
              <a:rPr lang="en-US" sz="4000" b="1" i="0" dirty="0">
                <a:solidFill>
                  <a:srgbClr val="FF0000"/>
                </a:solidFill>
                <a:effectLst/>
                <a:latin typeface="+mj-lt"/>
              </a:rPr>
              <a:t> A LEFT JOIN </a:t>
            </a:r>
            <a:r>
              <a:rPr lang="en-US" sz="4000" b="1" i="0" dirty="0" err="1">
                <a:solidFill>
                  <a:srgbClr val="FF0000"/>
                </a:solidFill>
                <a:effectLst/>
                <a:latin typeface="+mj-lt"/>
              </a:rPr>
              <a:t>Tabela</a:t>
            </a:r>
            <a:r>
              <a:rPr lang="en-US" sz="4000" b="1" i="0" dirty="0">
                <a:solidFill>
                  <a:srgbClr val="FF0000"/>
                </a:solidFill>
                <a:effectLst/>
                <a:latin typeface="+mj-lt"/>
              </a:rPr>
              <a:t> B ON </a:t>
            </a:r>
            <a:r>
              <a:rPr lang="en-US" sz="4000" b="1" i="0" dirty="0" err="1">
                <a:solidFill>
                  <a:srgbClr val="FF0000"/>
                </a:solidFill>
                <a:effectLst/>
                <a:latin typeface="+mj-lt"/>
              </a:rPr>
              <a:t>A.Key</a:t>
            </a:r>
            <a:r>
              <a:rPr lang="en-US" sz="4000" b="1" i="0" dirty="0">
                <a:solidFill>
                  <a:srgbClr val="FF0000"/>
                </a:solidFill>
                <a:effectLst/>
                <a:latin typeface="+mj-lt"/>
              </a:rPr>
              <a:t> = </a:t>
            </a:r>
            <a:r>
              <a:rPr lang="en-US" sz="4000" b="1" i="0" dirty="0" err="1">
                <a:solidFill>
                  <a:srgbClr val="FF0000"/>
                </a:solidFill>
                <a:effectLst/>
                <a:latin typeface="+mj-lt"/>
              </a:rPr>
              <a:t>B.Key</a:t>
            </a:r>
            <a:endParaRPr sz="4000" b="1" i="0" u="none" strike="noStrike" cap="none" dirty="0">
              <a:solidFill>
                <a:srgbClr val="FF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7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3361960" y="126440"/>
            <a:ext cx="767438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0F96AE"/>
                </a:solidFill>
                <a:latin typeface="+mj-lt"/>
                <a:ea typeface="Calibri"/>
                <a:cs typeface="Calibri"/>
                <a:sym typeface="Calibri"/>
              </a:rPr>
              <a:t>LEFT JOIN </a:t>
            </a:r>
            <a:endParaRPr sz="40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000" b="1" i="0" u="none" strike="noStrike" cap="none" dirty="0">
              <a:solidFill>
                <a:srgbClr val="0F96AE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57956" y="1449839"/>
            <a:ext cx="9550400" cy="569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800" b="0" i="0" dirty="0">
                <a:solidFill>
                  <a:srgbClr val="FF0000"/>
                </a:solidFill>
                <a:effectLst/>
                <a:latin typeface="Inter"/>
              </a:rPr>
              <a:t>Para cada linha da tabela A</a:t>
            </a: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, a consulta a compara com todas as linhas da tabela B. Se um par de linhas fizer com que a condição de junção seja avaliado como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Inter"/>
              </a:rPr>
              <a:t>TRUE,</a:t>
            </a: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 os valores da coluna dessas linhas serão combinados para formar uma nova linha que será incluída no conjunto de </a:t>
            </a:r>
            <a:r>
              <a:rPr lang="pt-BR" sz="2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resultados.Se</a:t>
            </a: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 uma linha da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Inter"/>
              </a:rPr>
              <a:t>tabela “esquerda” </a:t>
            </a: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A não tiver nenhuma linha correspondente da tabela “direita” B, a consulta irá combinar os valores da coluna da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Inter"/>
              </a:rPr>
              <a:t>linha da tabela “esquerda” A </a:t>
            </a: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com NULL para cada valor da coluna da tabela da “direita” B que não satisfaça a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Inter"/>
              </a:rPr>
              <a:t>condição de junto (FALSE).</a:t>
            </a: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Em resumo,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Inter"/>
              </a:rPr>
              <a:t>a cláusula LEFT JOIN retorna todas as linhas da tabela “esquerda” A e as linhas correspondentes ou valores NULL da tabela “esquerda” A.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pt-BR" sz="2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Inter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42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2955560" y="395649"/>
            <a:ext cx="767438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800" b="1" dirty="0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RIGHT JOIN </a:t>
            </a:r>
            <a:endParaRPr sz="4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8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08867" y="1595937"/>
            <a:ext cx="9550400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4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Retorna todos os registros da tabela direita e os registros correspondentes da tabela esquerda.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pt-BR" sz="440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Inter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4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 * FROM </a:t>
            </a:r>
            <a:r>
              <a:rPr lang="en-US" sz="44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Tabela</a:t>
            </a:r>
            <a:r>
              <a:rPr lang="en-US" sz="4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A RIGHT JOIN </a:t>
            </a:r>
            <a:r>
              <a:rPr lang="en-US" sz="44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Tabela</a:t>
            </a:r>
            <a:r>
              <a:rPr lang="en-US" sz="4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B ON </a:t>
            </a:r>
            <a:r>
              <a:rPr lang="en-US" sz="44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A.Key</a:t>
            </a:r>
            <a:r>
              <a:rPr lang="en-US" sz="4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44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B.Key</a:t>
            </a:r>
            <a:endParaRPr sz="44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38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3760749" y="372661"/>
            <a:ext cx="767438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3200" b="1" dirty="0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RIGHT JOIN 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32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80533" y="1239798"/>
            <a:ext cx="9550400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A RIGHT JOIN combina dados de duas ou mais tabelas. A RIGHT JOIN começa a selecionar dados da tabela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+mj-lt"/>
              </a:rPr>
              <a:t>“direita” B </a:t>
            </a: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e a corresponder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+mj-lt"/>
              </a:rPr>
              <a:t>às linhas da tabela “esquerda” A.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pt-BR" sz="2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800" b="0" i="0" dirty="0">
                <a:solidFill>
                  <a:srgbClr val="FF0000"/>
                </a:solidFill>
                <a:effectLst/>
                <a:latin typeface="+mj-lt"/>
              </a:rPr>
              <a:t>A RIGHT JOIN retorna um conjunto de resultados que inclui todas as linhas da tabela “direita” B, com ou sem linhas correspondentes na tabela “esquerda” A.</a:t>
            </a: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Se uma linha na tabela direita B não tiver nenhuma linha correspondente da tabela “esquerda” A, a coluna da tabela “esquerda” A no conjunto de resultados será nula igualmente ao que acontece no LEFT JOIN.</a:t>
            </a:r>
            <a:endParaRPr sz="28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20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2955560" y="395649"/>
            <a:ext cx="767438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FULL JOIN 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0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80533" y="1239798"/>
            <a:ext cx="95504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Retorna todos os registros quando houver uma correspondência na tabela esquerda ou direita.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pt-BR" sz="360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pt-BR" sz="360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3600" b="1" i="0" dirty="0">
                <a:solidFill>
                  <a:srgbClr val="FF0000"/>
                </a:solidFill>
                <a:effectLst/>
                <a:latin typeface="+mj-lt"/>
              </a:rPr>
              <a:t>SELECT * FROM </a:t>
            </a:r>
            <a:r>
              <a:rPr lang="en-US" sz="3600" b="1" i="0" dirty="0" err="1">
                <a:solidFill>
                  <a:srgbClr val="FF0000"/>
                </a:solidFill>
                <a:effectLst/>
                <a:latin typeface="+mj-lt"/>
              </a:rPr>
              <a:t>Tabela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+mj-lt"/>
              </a:rPr>
              <a:t> A FULL JOIN </a:t>
            </a:r>
            <a:r>
              <a:rPr lang="en-US" sz="3600" b="1" i="0" dirty="0" err="1">
                <a:solidFill>
                  <a:srgbClr val="FF0000"/>
                </a:solidFill>
                <a:effectLst/>
                <a:latin typeface="+mj-lt"/>
              </a:rPr>
              <a:t>Tabela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+mj-lt"/>
              </a:rPr>
              <a:t> B ON </a:t>
            </a:r>
            <a:r>
              <a:rPr lang="en-US" sz="3600" b="1" i="0" dirty="0" err="1">
                <a:solidFill>
                  <a:srgbClr val="FF0000"/>
                </a:solidFill>
                <a:effectLst/>
                <a:latin typeface="+mj-lt"/>
              </a:rPr>
              <a:t>A.Key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+mj-lt"/>
              </a:rPr>
              <a:t> = </a:t>
            </a:r>
            <a:r>
              <a:rPr lang="en-US" sz="3600" b="1" i="0" dirty="0" err="1">
                <a:solidFill>
                  <a:srgbClr val="FF0000"/>
                </a:solidFill>
                <a:effectLst/>
                <a:latin typeface="+mj-lt"/>
              </a:rPr>
              <a:t>B.Key</a:t>
            </a:r>
            <a:endParaRPr sz="3600" b="1" i="0" u="none" strike="noStrike" cap="none" dirty="0">
              <a:solidFill>
                <a:srgbClr val="FF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352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912</Words>
  <Application>Microsoft Office PowerPoint</Application>
  <PresentationFormat>Widescreen</PresentationFormat>
  <Paragraphs>47</Paragraphs>
  <Slides>18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Inter</vt:lpstr>
      <vt:lpstr>Roboto</vt:lpstr>
      <vt:lpstr>Source Serif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Bruno Santos Cezario</cp:lastModifiedBy>
  <cp:revision>17</cp:revision>
  <dcterms:modified xsi:type="dcterms:W3CDTF">2023-09-27T14:15:56Z</dcterms:modified>
</cp:coreProperties>
</file>