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59" r:id="rId1"/>
  </p:sldMasterIdLst>
  <p:notesMasterIdLst>
    <p:notesMasterId r:id="rId17"/>
  </p:notesMasterIdLst>
  <p:sldIdLst>
    <p:sldId id="256" r:id="rId2"/>
    <p:sldId id="288" r:id="rId3"/>
    <p:sldId id="267" r:id="rId4"/>
    <p:sldId id="289" r:id="rId5"/>
    <p:sldId id="290" r:id="rId6"/>
    <p:sldId id="292" r:id="rId7"/>
    <p:sldId id="291" r:id="rId8"/>
    <p:sldId id="295" r:id="rId9"/>
    <p:sldId id="296" r:id="rId10"/>
    <p:sldId id="298" r:id="rId11"/>
    <p:sldId id="299" r:id="rId12"/>
    <p:sldId id="300" r:id="rId13"/>
    <p:sldId id="293" r:id="rId14"/>
    <p:sldId id="294" r:id="rId15"/>
    <p:sldId id="26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1D91E-3ADE-4DDC-9411-4A643F65DE46}">
  <a:tblStyle styleId="{D721D91E-3ADE-4DDC-9411-4A643F65DE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39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9827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683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5784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156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010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165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86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960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9634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260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5443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265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130842" y="2465901"/>
            <a:ext cx="9410444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CURSO SUPERIOR DE TECNOLOGIA EM  </a:t>
            </a:r>
          </a:p>
          <a:p>
            <a:pPr algn="ctr"/>
            <a:r>
              <a:rPr lang="pt-BR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ANÁLISE E DESENVOLVIMENTO DE SISTEMAS</a:t>
            </a:r>
          </a:p>
        </p:txBody>
      </p:sp>
      <p:pic>
        <p:nvPicPr>
          <p:cNvPr id="3" name="Picture 2" descr="Homepage - Dúvidas">
            <a:extLst>
              <a:ext uri="{FF2B5EF4-FFF2-40B4-BE49-F238E27FC236}">
                <a16:creationId xmlns:a16="http://schemas.microsoft.com/office/drawing/2014/main" id="{84301B00-6FF7-5AA4-6659-B550395E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16" y="699366"/>
            <a:ext cx="4562475" cy="10001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9F2E576-205A-7BCF-F05D-3E1D99A01BF9}"/>
              </a:ext>
            </a:extLst>
          </p:cNvPr>
          <p:cNvSpPr/>
          <p:nvPr/>
        </p:nvSpPr>
        <p:spPr>
          <a:xfrm>
            <a:off x="5204715" y="10997"/>
            <a:ext cx="4562475" cy="68836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" b="1" dirty="0">
                <a:latin typeface="Roboto" pitchFamily="2" charset="0"/>
                <a:ea typeface="Roboto" pitchFamily="2" charset="0"/>
              </a:rPr>
              <a:t>DEV ACADEMY</a:t>
            </a:r>
          </a:p>
        </p:txBody>
      </p:sp>
      <p:pic>
        <p:nvPicPr>
          <p:cNvPr id="5" name="Picture 4" descr="Análise e Desenvolvimento de Sistemas - UNISUAM">
            <a:extLst>
              <a:ext uri="{FF2B5EF4-FFF2-40B4-BE49-F238E27FC236}">
                <a16:creationId xmlns:a16="http://schemas.microsoft.com/office/drawing/2014/main" id="{5629BAA8-687C-1596-BF49-47710DB9C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89" y="7999"/>
            <a:ext cx="3209925" cy="169149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4;p13">
            <a:extLst>
              <a:ext uri="{FF2B5EF4-FFF2-40B4-BE49-F238E27FC236}">
                <a16:creationId xmlns:a16="http://schemas.microsoft.com/office/drawing/2014/main" id="{F7031B96-8BDC-6743-A5DC-D32B73D6627E}"/>
              </a:ext>
            </a:extLst>
          </p:cNvPr>
          <p:cNvSpPr txBox="1"/>
          <p:nvPr/>
        </p:nvSpPr>
        <p:spPr>
          <a:xfrm>
            <a:off x="0" y="4755785"/>
            <a:ext cx="1132725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 Bruno Cezario</a:t>
            </a:r>
          </a:p>
          <a:p>
            <a:pPr algn="ctr"/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Email: brunoscezario@souunisuam.com.br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NVARCHAR </a:t>
            </a: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737596" y="1322523"/>
            <a:ext cx="9536448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O </a:t>
            </a:r>
            <a:r>
              <a:rPr lang="pt-BR" sz="28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N(VARCHAR) significa Unicode </a:t>
            </a:r>
            <a:r>
              <a:rPr lang="pt-BR" sz="2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e essencialmente ,NVARCHAR </a:t>
            </a:r>
            <a:r>
              <a:rPr lang="pt-BR" sz="28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nada mais é do que um VARCHAR que suporta Unicode </a:t>
            </a:r>
            <a:r>
              <a:rPr lang="pt-BR" sz="2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ou seja que usa dois bytes para representar um caractere.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O tipo de dados </a:t>
            </a:r>
            <a:r>
              <a:rPr lang="pt-BR" sz="28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NVARCHAR</a:t>
            </a:r>
            <a:r>
              <a:rPr lang="pt-BR" sz="2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 armazenam os dados em Unicode e </a:t>
            </a:r>
            <a:r>
              <a:rPr lang="pt-BR" sz="28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utilizam 2 bytes ou 16 bits </a:t>
            </a:r>
            <a:r>
              <a:rPr lang="pt-BR" sz="2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para representar um caractere. Um uso mais comum para </a:t>
            </a:r>
            <a:r>
              <a:rPr lang="pt-BR" sz="28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esse tipo  de dado é quando você deseja armazenar caracteres </a:t>
            </a:r>
            <a:r>
              <a:rPr lang="pt-BR" sz="2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de idiomas que exigem mais de u m byte para representar um caractere.</a:t>
            </a: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57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UNICODE </a:t>
            </a: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737596" y="1322523"/>
            <a:ext cx="9536448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O 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Google Sans"/>
              </a:rPr>
              <a:t>Unicode</a:t>
            </a:r>
            <a:r>
              <a:rPr lang="pt-BR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 fornece um único conjunto de caracteres contendo os idiomas de todo o mundo e um número pequeno de formatos e esquemas de codificação conhecidos da máquina para adequar as necessidades de aplicativos e protocolos existentes.</a:t>
            </a:r>
            <a:endParaRPr lang="pt-BR" sz="3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6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UNICODE </a:t>
            </a: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737596" y="1322523"/>
            <a:ext cx="9536448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O Unicode possibilita o acesso e a manipulação de caracteres por números exclusivos, seus pontos de código do Unicode e utiliza as codificações mais antigas somente para entrada e saída, se utilizar. Os formatos de Unicode mais amplamente utilizados são: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FF0000"/>
                </a:solidFill>
                <a:effectLst/>
                <a:latin typeface="inherit"/>
              </a:rPr>
              <a:t>UTF-32, com unidades de código de 32 bits, cada uma armazenando um único ponto de código. É o mais apropriado para codificação de caracteres simples.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FF0000"/>
                </a:solidFill>
                <a:effectLst/>
                <a:latin typeface="inherit"/>
              </a:rPr>
              <a:t>UTF-16, com uma ou duas unidades de código de 16 bits para cada ponto de código. É a codificação padrão para o Unicode.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FF0000"/>
                </a:solidFill>
                <a:effectLst/>
                <a:latin typeface="inherit"/>
              </a:rPr>
              <a:t>UTF-8, com uma a quatro unidades de código de 8 bits (bytes) para cada ponto de código. É utilizado principalmente como substituição direta para as codificações mais antigas de MBCS (conjunto de caracteres de vários bytes).</a:t>
            </a: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15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TABELA </a:t>
            </a: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A38833FD-0B4F-FF60-497F-C09D45FD1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25" y="1903885"/>
            <a:ext cx="11189750" cy="44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7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PARA CONHECIMENTO </a:t>
            </a: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32A95A59-137D-DB92-EC54-BA1E8AB05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48" y="1563757"/>
            <a:ext cx="9841535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2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3549352" y="2321004"/>
            <a:ext cx="509329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pt-BR" sz="6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0" descr="Texto, Logotip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9691" y="3841909"/>
            <a:ext cx="3132617" cy="63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FC7A408F-0B02-8FA5-6678-36200645E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612181" y="995793"/>
            <a:ext cx="7674388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6600" b="1" i="0" u="none" strike="noStrike" cap="none" dirty="0">
                <a:solidFill>
                  <a:srgbClr val="0F96AE"/>
                </a:solidFill>
                <a:latin typeface="+mj-lt"/>
                <a:ea typeface="Calibri"/>
                <a:cs typeface="Calibri"/>
                <a:sym typeface="Calibri"/>
              </a:rPr>
              <a:t>TIPOS DE DADOS</a:t>
            </a:r>
            <a:endParaRPr sz="6600" b="1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6600" b="1" i="0" u="none" strike="noStrike" cap="none" dirty="0">
                <a:solidFill>
                  <a:srgbClr val="0F96AE"/>
                </a:solidFill>
                <a:latin typeface="+mj-lt"/>
                <a:ea typeface="Calibri"/>
                <a:cs typeface="Calibri"/>
                <a:sym typeface="Calibri"/>
              </a:rPr>
              <a:t>STRING</a:t>
            </a:r>
            <a:endParaRPr sz="6600" b="1" i="0" u="none" strike="noStrike" cap="none" dirty="0">
              <a:solidFill>
                <a:srgbClr val="0F96AE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1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TIPOS</a:t>
            </a: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652928" y="1859380"/>
            <a:ext cx="952515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Os tipos CHAR e VARCHAR são parecidos, mas diferem no modo como são armazenados e recuperados.</a:t>
            </a:r>
            <a:endParaRPr lang="pt-BR" sz="36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CHAR</a:t>
            </a: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905775" y="2307794"/>
            <a:ext cx="953644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 O tamanho de um campo CHAR é fixado pelo tamanho declarado na criação da tabela. O tamanho pode ser qualquer valor entre 1 e 255 (Como na versão 3.23 do MySQL, o tamanho pode ser de 0 a 255). </a:t>
            </a:r>
            <a:endParaRPr lang="pt-BR" sz="36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16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CHAR </a:t>
            </a: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984797" y="2285217"/>
            <a:ext cx="9536448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Quando valores CHAR são armazenados, eles são preenchidos a direita com espaços até o tamanho especificado. Quando valores CHAR são recuperados, espaços extras são removidos.</a:t>
            </a:r>
            <a:endParaRPr lang="pt-BR" sz="36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34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VARCHAR </a:t>
            </a: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770308" y="1596595"/>
            <a:ext cx="9536448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Valores no campo VARCHAR são </a:t>
            </a:r>
            <a:r>
              <a:rPr lang="pt-BR" sz="3200" b="0" i="0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strings</a:t>
            </a: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 de tamanho variável. Você pode declarar um campo VARCHAR para ter qualquer tamanho entre 1 e 255, assim como para campo CHAR. No entanto, diferente de CHAR, valores VARCHAR são armazenados usando apenas quantos caracteres forem necessários, mais 1 byte para gravar o tamanho.</a:t>
            </a:r>
            <a:endParaRPr lang="pt-BR" sz="36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9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VARCHAR </a:t>
            </a: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647284" y="1720772"/>
            <a:ext cx="9536448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Valores não são preenchidos; ao contrário, espaços extras são removidos quando valores são armazenados. (Esta remoção de espaços difere das especificações do SQL-99). Nenhum caso de conversão é feito durante um o armazenamento ou recuperação.</a:t>
            </a:r>
            <a:endParaRPr lang="pt-BR" sz="36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3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FUNCIONAMENTO </a:t>
            </a: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647284" y="1720772"/>
            <a:ext cx="953644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Se você atribuir um valor para uma coluna CHAR ou VARCHAR que exceda o tamanho máximo da coluna, o valor é truncado para este tamanho.</a:t>
            </a:r>
            <a:endParaRPr lang="pt-BR" sz="36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24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IDENTIFICAÇÃO </a:t>
            </a: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647284" y="1720772"/>
            <a:ext cx="9536448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A seguinte tabela ilustra as diferenças entre os dois tipos de colunas, mostrando o resultado de se armazenar vários valores de </a:t>
            </a:r>
            <a:r>
              <a:rPr lang="pt-BR" sz="3200" b="0" i="0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strings</a:t>
            </a: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 em campos CHAR(4) e VARCHAR(4):</a:t>
            </a:r>
            <a:endParaRPr lang="pt-BR" sz="36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60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555</Words>
  <Application>Microsoft Office PowerPoint</Application>
  <PresentationFormat>Widescreen</PresentationFormat>
  <Paragraphs>34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Arial</vt:lpstr>
      <vt:lpstr>Calibri</vt:lpstr>
      <vt:lpstr>Google Sans</vt:lpstr>
      <vt:lpstr>IBM Plex Sans</vt:lpstr>
      <vt:lpstr>inherit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Bruno Santos Cezario</cp:lastModifiedBy>
  <cp:revision>72</cp:revision>
  <dcterms:modified xsi:type="dcterms:W3CDTF">2023-09-27T16:44:30Z</dcterms:modified>
</cp:coreProperties>
</file>