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 bookmarkIdSeed="2">
  <p:sldMasterIdLst>
    <p:sldMasterId id="2147483659" r:id="rId1"/>
  </p:sldMasterIdLst>
  <p:notesMasterIdLst>
    <p:notesMasterId r:id="rId23"/>
  </p:notesMasterIdLst>
  <p:sldIdLst>
    <p:sldId id="256" r:id="rId2"/>
    <p:sldId id="288" r:id="rId3"/>
    <p:sldId id="267" r:id="rId4"/>
    <p:sldId id="289" r:id="rId5"/>
    <p:sldId id="290" r:id="rId6"/>
    <p:sldId id="291" r:id="rId7"/>
    <p:sldId id="281" r:id="rId8"/>
    <p:sldId id="292" r:id="rId9"/>
    <p:sldId id="293" r:id="rId10"/>
    <p:sldId id="264" r:id="rId11"/>
    <p:sldId id="279" r:id="rId12"/>
    <p:sldId id="280" r:id="rId13"/>
    <p:sldId id="282" r:id="rId14"/>
    <p:sldId id="266" r:id="rId15"/>
    <p:sldId id="283" r:id="rId16"/>
    <p:sldId id="284" r:id="rId17"/>
    <p:sldId id="269" r:id="rId18"/>
    <p:sldId id="285" r:id="rId19"/>
    <p:sldId id="286" r:id="rId20"/>
    <p:sldId id="257" r:id="rId21"/>
    <p:sldId id="263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21D91E-3ADE-4DDC-9411-4A643F65DE46}">
  <a:tblStyle styleId="{D721D91E-3ADE-4DDC-9411-4A643F65DE4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0F0F0"/>
          </a:solidFill>
        </a:fill>
      </a:tcStyle>
    </a:wholeTbl>
    <a:band1H>
      <a:tcTxStyle b="off" i="off"/>
      <a:tcStyle>
        <a:tcBdr/>
        <a:fill>
          <a:solidFill>
            <a:srgbClr val="E0E0E0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0E0E0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3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3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60376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232816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145170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172678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023392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796628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946589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389008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481847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79635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30104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8" name="Google Shape;12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61657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0861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58960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35942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83082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53275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25526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1130842" y="2465901"/>
            <a:ext cx="9410444" cy="2123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pt-BR" sz="4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CURSO SUPERIOR DE TECNOLOGIA EM  </a:t>
            </a:r>
          </a:p>
          <a:p>
            <a:pPr algn="ctr"/>
            <a:r>
              <a:rPr lang="pt-BR" sz="4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ANÁLISE E DESENVOLVIMENTO DE SISTEMAS</a:t>
            </a:r>
          </a:p>
        </p:txBody>
      </p:sp>
      <p:pic>
        <p:nvPicPr>
          <p:cNvPr id="3" name="Picture 2" descr="Homepage - Dúvidas">
            <a:extLst>
              <a:ext uri="{FF2B5EF4-FFF2-40B4-BE49-F238E27FC236}">
                <a16:creationId xmlns:a16="http://schemas.microsoft.com/office/drawing/2014/main" id="{84301B00-6FF7-5AA4-6659-B550395E8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716" y="699366"/>
            <a:ext cx="4562475" cy="100012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39F2E576-205A-7BCF-F05D-3E1D99A01BF9}"/>
              </a:ext>
            </a:extLst>
          </p:cNvPr>
          <p:cNvSpPr/>
          <p:nvPr/>
        </p:nvSpPr>
        <p:spPr>
          <a:xfrm>
            <a:off x="5204715" y="10997"/>
            <a:ext cx="4562475" cy="68836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000" b="1" dirty="0">
                <a:latin typeface="Roboto" pitchFamily="2" charset="0"/>
                <a:ea typeface="Roboto" pitchFamily="2" charset="0"/>
              </a:rPr>
              <a:t>DEV ACADEMY</a:t>
            </a:r>
          </a:p>
        </p:txBody>
      </p:sp>
      <p:pic>
        <p:nvPicPr>
          <p:cNvPr id="5" name="Picture 4" descr="Análise e Desenvolvimento de Sistemas - UNISUAM">
            <a:extLst>
              <a:ext uri="{FF2B5EF4-FFF2-40B4-BE49-F238E27FC236}">
                <a16:creationId xmlns:a16="http://schemas.microsoft.com/office/drawing/2014/main" id="{5629BAA8-687C-1596-BF49-47710DB9C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789" y="7999"/>
            <a:ext cx="3209925" cy="1691491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84;p13">
            <a:extLst>
              <a:ext uri="{FF2B5EF4-FFF2-40B4-BE49-F238E27FC236}">
                <a16:creationId xmlns:a16="http://schemas.microsoft.com/office/drawing/2014/main" id="{F7031B96-8BDC-6743-A5DC-D32B73D6627E}"/>
              </a:ext>
            </a:extLst>
          </p:cNvPr>
          <p:cNvSpPr txBox="1"/>
          <p:nvPr/>
        </p:nvSpPr>
        <p:spPr>
          <a:xfrm>
            <a:off x="0" y="4755785"/>
            <a:ext cx="11327254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Professor Bruno Cezario</a:t>
            </a:r>
          </a:p>
          <a:p>
            <a:pPr algn="ctr"/>
            <a:r>
              <a:rPr lang="pt-BR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Email: brunoscezario@souunisuam.com.br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WS logo 2 - JDRF">
            <a:extLst>
              <a:ext uri="{FF2B5EF4-FFF2-40B4-BE49-F238E27FC236}">
                <a16:creationId xmlns:a16="http://schemas.microsoft.com/office/drawing/2014/main" id="{3F787572-496A-4938-B1CC-7AD6D6F28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962" y="995793"/>
            <a:ext cx="1212350" cy="90809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91;p14">
            <a:extLst>
              <a:ext uri="{FF2B5EF4-FFF2-40B4-BE49-F238E27FC236}">
                <a16:creationId xmlns:a16="http://schemas.microsoft.com/office/drawing/2014/main" id="{9EDB7ADD-407F-93E6-8A3D-C36C1FA386D3}"/>
              </a:ext>
            </a:extLst>
          </p:cNvPr>
          <p:cNvSpPr txBox="1"/>
          <p:nvPr/>
        </p:nvSpPr>
        <p:spPr>
          <a:xfrm>
            <a:off x="632178" y="272538"/>
            <a:ext cx="9536448" cy="2123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4400" b="1" dirty="0">
                <a:solidFill>
                  <a:srgbClr val="0F96AE"/>
                </a:solidFill>
                <a:latin typeface="Calibri"/>
                <a:cs typeface="Calibri"/>
                <a:sym typeface="Calibri"/>
              </a:rPr>
              <a:t>CONSIDERAÇÕES NO TRABAKHO COM DATAS</a:t>
            </a:r>
            <a:endParaRPr sz="4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4400" b="1" i="0" u="none" strike="noStrike" cap="none" dirty="0">
              <a:solidFill>
                <a:srgbClr val="0F96A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m 3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7A6717FF-0748-E357-7CBC-142C77BBA5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499" y="2197498"/>
            <a:ext cx="10447463" cy="356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710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1205781" y="272538"/>
            <a:ext cx="7674388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4400" b="1" dirty="0">
                <a:solidFill>
                  <a:srgbClr val="0F96AE"/>
                </a:solidFill>
                <a:latin typeface="Calibri"/>
                <a:ea typeface="Calibri"/>
                <a:cs typeface="Calibri"/>
                <a:sym typeface="Calibri"/>
              </a:rPr>
              <a:t>DATE TIME</a:t>
            </a:r>
            <a:endParaRPr sz="4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4400" b="1" i="0" u="none" strike="noStrike" cap="none" dirty="0">
              <a:solidFill>
                <a:srgbClr val="0F96A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770308" y="1574017"/>
            <a:ext cx="9550400" cy="4031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3200" b="0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Calibri"/>
                <a:cs typeface="Calibri"/>
                <a:sym typeface="Calibri"/>
              </a:rPr>
              <a:t>É usado quando você precisa de valores que contém informações sobre data e a </a:t>
            </a:r>
            <a:r>
              <a:rPr lang="pt-BR" sz="3200" b="0" i="0" u="none" strike="noStrike" cap="none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Calibri"/>
                <a:cs typeface="Calibri"/>
                <a:sym typeface="Calibri"/>
              </a:rPr>
              <a:t>a</a:t>
            </a:r>
            <a:r>
              <a:rPr lang="pt-BR" sz="3200" b="0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Calibri"/>
                <a:cs typeface="Calibri"/>
                <a:sym typeface="Calibri"/>
              </a:rPr>
              <a:t> hora. MySQL recupera e mostra valores DATETIME no formato 'YYYY-MM-DD HH:MM:SS'. A faixa suportada é de '1000-01-01 00:00:00' até '9999-12-31 23:59:59’. (</a:t>
            </a:r>
            <a:br>
              <a:rPr lang="pt-BR" sz="3200" b="0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Calibri"/>
                <a:cs typeface="Calibri"/>
                <a:sym typeface="Calibri"/>
              </a:rPr>
            </a:br>
            <a:r>
              <a:rPr lang="pt-BR" sz="3200" b="0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Calibri"/>
                <a:cs typeface="Calibri"/>
                <a:sym typeface="Calibri"/>
              </a:rPr>
              <a:t>“Suportada'' </a:t>
            </a:r>
            <a:r>
              <a:rPr lang="pt-BR" sz="3200" b="0" i="0" u="none" strike="noStrike" cap="none" dirty="0">
                <a:solidFill>
                  <a:srgbClr val="FF0000"/>
                </a:solidFill>
                <a:latin typeface="+mj-lt"/>
                <a:ea typeface="Calibri"/>
                <a:cs typeface="Calibri"/>
                <a:sym typeface="Calibri"/>
              </a:rPr>
              <a:t>significa que embora valores anteriores possam funcionar, não há nenhuma garantia de disto.)</a:t>
            </a:r>
          </a:p>
        </p:txBody>
      </p:sp>
      <p:pic>
        <p:nvPicPr>
          <p:cNvPr id="2050" name="Picture 2" descr="AWS logo 2 - JDRF">
            <a:extLst>
              <a:ext uri="{FF2B5EF4-FFF2-40B4-BE49-F238E27FC236}">
                <a16:creationId xmlns:a16="http://schemas.microsoft.com/office/drawing/2014/main" id="{3F787572-496A-4938-B1CC-7AD6D6F28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962" y="995793"/>
            <a:ext cx="1212350" cy="90809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970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1392226" y="272538"/>
            <a:ext cx="7674388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4400" b="1" i="0" u="none" strike="noStrike" cap="none" dirty="0">
                <a:solidFill>
                  <a:srgbClr val="0F96AE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endParaRPr sz="4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4400" b="1" i="0" u="none" strike="noStrike" cap="none" dirty="0">
              <a:solidFill>
                <a:srgbClr val="0F96A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939642" y="1449839"/>
            <a:ext cx="9550400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4000" b="0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Calibri"/>
                <a:cs typeface="Calibri"/>
                <a:sym typeface="Calibri"/>
              </a:rPr>
              <a:t>É  </a:t>
            </a:r>
            <a:r>
              <a:rPr lang="pt-BR" sz="4000" b="0" i="0" u="none" strike="noStrike" cap="none" dirty="0">
                <a:solidFill>
                  <a:srgbClr val="FF0000"/>
                </a:solidFill>
                <a:latin typeface="+mj-lt"/>
                <a:ea typeface="Calibri"/>
                <a:cs typeface="Calibri"/>
                <a:sym typeface="Calibri"/>
              </a:rPr>
              <a:t>usado quando se necessita apenas do valor da data, sem a parte da hora</a:t>
            </a:r>
            <a:r>
              <a:rPr lang="pt-BR" sz="4000" b="0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Calibri"/>
                <a:cs typeface="Calibri"/>
                <a:sym typeface="Calibri"/>
              </a:rPr>
              <a:t>. MySQL recupera e mostra valores do tipo DATA no formato 'YYYY-MM-DD'. A faixa suportada é de '1000-01-01' até '9999-12-31'.</a:t>
            </a:r>
          </a:p>
        </p:txBody>
      </p:sp>
      <p:pic>
        <p:nvPicPr>
          <p:cNvPr id="2050" name="Picture 2" descr="AWS logo 2 - JDRF">
            <a:extLst>
              <a:ext uri="{FF2B5EF4-FFF2-40B4-BE49-F238E27FC236}">
                <a16:creationId xmlns:a16="http://schemas.microsoft.com/office/drawing/2014/main" id="{3F787572-496A-4938-B1CC-7AD6D6F28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962" y="995793"/>
            <a:ext cx="1212350" cy="90809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894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1830349" y="226392"/>
            <a:ext cx="7674388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4400" b="1" i="0" u="none" strike="noStrike" cap="none" dirty="0">
                <a:solidFill>
                  <a:srgbClr val="0F96AE"/>
                </a:solidFill>
                <a:latin typeface="+mj-lt"/>
                <a:ea typeface="Calibri"/>
                <a:cs typeface="Calibri"/>
                <a:sym typeface="Calibri"/>
              </a:rPr>
              <a:t>TIMESTAMP</a:t>
            </a:r>
            <a:endParaRPr sz="4400" b="1" i="0" u="none" strike="noStrike" cap="none" dirty="0">
              <a:solidFill>
                <a:srgbClr val="0F96AE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892343" y="2458426"/>
            <a:ext cx="9550400" cy="317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4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A coluna do tipo TIMESTAMP possui comportamento e propriedade variado, dependendo da versão do MySQL e do modo SQL que o servidor está executando.</a:t>
            </a:r>
            <a:endParaRPr sz="4000" b="0" i="0" u="none" strike="noStrike" cap="none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AWS logo 2 - JDRF">
            <a:extLst>
              <a:ext uri="{FF2B5EF4-FFF2-40B4-BE49-F238E27FC236}">
                <a16:creationId xmlns:a16="http://schemas.microsoft.com/office/drawing/2014/main" id="{3F787572-496A-4938-B1CC-7AD6D6F28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962" y="995793"/>
            <a:ext cx="1212350" cy="90809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1326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/>
        </p:nvSpPr>
        <p:spPr>
          <a:xfrm>
            <a:off x="966658" y="1743725"/>
            <a:ext cx="9012720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O formato no qual o MySQL recupera e mostra valores TIMESTAMP depende do tamanho do display, como ilustrado pela tabela que se segue: </a:t>
            </a:r>
            <a:r>
              <a:rPr lang="pt-BR" sz="2800" b="0" i="0" dirty="0">
                <a:solidFill>
                  <a:srgbClr val="FF0000"/>
                </a:solidFill>
                <a:effectLst/>
                <a:latin typeface="+mj-lt"/>
              </a:rPr>
              <a:t>O formato “cheio” TIMESTAMP é de 14 dígitos</a:t>
            </a:r>
            <a:r>
              <a:rPr lang="pt-BR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, mas colunas TIMESTAMP podem ser criadas com tamanho de display menores:</a:t>
            </a:r>
            <a:endParaRPr sz="2800" b="0" i="0" u="none" strike="noStrike" cap="none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AWS logo 2 - JDRF">
            <a:extLst>
              <a:ext uri="{FF2B5EF4-FFF2-40B4-BE49-F238E27FC236}">
                <a16:creationId xmlns:a16="http://schemas.microsoft.com/office/drawing/2014/main" id="{3F787572-496A-4938-B1CC-7AD6D6F28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962" y="995793"/>
            <a:ext cx="1212350" cy="90809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91;p14">
            <a:extLst>
              <a:ext uri="{FF2B5EF4-FFF2-40B4-BE49-F238E27FC236}">
                <a16:creationId xmlns:a16="http://schemas.microsoft.com/office/drawing/2014/main" id="{8F61E9BB-BFFE-6E10-97FA-BC90BC26145B}"/>
              </a:ext>
            </a:extLst>
          </p:cNvPr>
          <p:cNvSpPr txBox="1"/>
          <p:nvPr/>
        </p:nvSpPr>
        <p:spPr>
          <a:xfrm>
            <a:off x="1830349" y="226392"/>
            <a:ext cx="7674388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4400" b="1" i="0" u="none" strike="noStrike" cap="none" dirty="0">
                <a:solidFill>
                  <a:srgbClr val="0F96AE"/>
                </a:solidFill>
                <a:latin typeface="+mj-lt"/>
                <a:ea typeface="Calibri"/>
                <a:cs typeface="Calibri"/>
                <a:sym typeface="Calibri"/>
              </a:rPr>
              <a:t>TIMESTAMP</a:t>
            </a:r>
            <a:endParaRPr sz="4400" b="1" i="0" u="none" strike="noStrike" cap="none" dirty="0">
              <a:solidFill>
                <a:srgbClr val="0F96AE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9646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WS logo 2 - JDRF">
            <a:extLst>
              <a:ext uri="{FF2B5EF4-FFF2-40B4-BE49-F238E27FC236}">
                <a16:creationId xmlns:a16="http://schemas.microsoft.com/office/drawing/2014/main" id="{3F787572-496A-4938-B1CC-7AD6D6F28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962" y="995793"/>
            <a:ext cx="1212350" cy="90809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91;p14">
            <a:extLst>
              <a:ext uri="{FF2B5EF4-FFF2-40B4-BE49-F238E27FC236}">
                <a16:creationId xmlns:a16="http://schemas.microsoft.com/office/drawing/2014/main" id="{FE580B0E-CFFF-F6F4-C0E9-4687EE60DFA8}"/>
              </a:ext>
            </a:extLst>
          </p:cNvPr>
          <p:cNvSpPr txBox="1"/>
          <p:nvPr/>
        </p:nvSpPr>
        <p:spPr>
          <a:xfrm>
            <a:off x="1830349" y="226392"/>
            <a:ext cx="7674388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4400" b="1" i="0" u="none" strike="noStrike" cap="none" dirty="0">
                <a:solidFill>
                  <a:srgbClr val="0F96AE"/>
                </a:solidFill>
                <a:latin typeface="+mj-lt"/>
                <a:ea typeface="Calibri"/>
                <a:cs typeface="Calibri"/>
                <a:sym typeface="Calibri"/>
              </a:rPr>
              <a:t>TIMESTAMP</a:t>
            </a:r>
            <a:endParaRPr sz="4400" b="1" i="0" u="none" strike="noStrike" cap="none" dirty="0">
              <a:solidFill>
                <a:srgbClr val="0F96AE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pic>
        <p:nvPicPr>
          <p:cNvPr id="4" name="Imagem 3" descr="Tabela&#10;&#10;Descrição gerada automaticamente">
            <a:extLst>
              <a:ext uri="{FF2B5EF4-FFF2-40B4-BE49-F238E27FC236}">
                <a16:creationId xmlns:a16="http://schemas.microsoft.com/office/drawing/2014/main" id="{DB4807C7-8EB6-52A3-AE17-DD982BA5B3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7983" y="1225081"/>
            <a:ext cx="8693426" cy="507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324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1908850" y="147295"/>
            <a:ext cx="7674388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4400" b="1" i="0" u="none" strike="noStrike" cap="none" dirty="0">
                <a:solidFill>
                  <a:srgbClr val="0F96AE"/>
                </a:solidFill>
                <a:latin typeface="+mj-lt"/>
                <a:ea typeface="Calibri"/>
                <a:cs typeface="Calibri"/>
                <a:sym typeface="Calibri"/>
              </a:rPr>
              <a:t>YEAR</a:t>
            </a:r>
            <a:endParaRPr sz="4400" b="1" i="0" u="none" strike="noStrike" cap="none" dirty="0">
              <a:solidFill>
                <a:srgbClr val="0F96AE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880533" y="1239798"/>
            <a:ext cx="9550400" cy="4093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lang="pt-BR" sz="40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+mj-lt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4000" b="0" i="0" dirty="0">
                <a:solidFill>
                  <a:srgbClr val="FF0000"/>
                </a:solidFill>
                <a:effectLst/>
                <a:latin typeface="+mj-lt"/>
              </a:rPr>
              <a:t>O tipo YEAR é um tipo de 1 byte usado para representar anos. </a:t>
            </a:r>
            <a:r>
              <a:rPr lang="pt-BR" sz="4000" b="0" i="0" dirty="0">
                <a:solidFill>
                  <a:schemeClr val="tx1"/>
                </a:solidFill>
                <a:effectLst/>
                <a:latin typeface="+mj-lt"/>
              </a:rPr>
              <a:t>O MySQL recupera e mostra valores YEAR no formato YYYY. A faixa de valores é de 1901 até 2155.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lang="pt-BR" sz="2000" b="0" i="0" dirty="0">
              <a:solidFill>
                <a:srgbClr val="FF0000"/>
              </a:solidFill>
              <a:effectLst/>
              <a:latin typeface="Inter"/>
            </a:endParaRPr>
          </a:p>
        </p:txBody>
      </p:sp>
      <p:pic>
        <p:nvPicPr>
          <p:cNvPr id="2050" name="Picture 2" descr="AWS logo 2 - JDRF">
            <a:extLst>
              <a:ext uri="{FF2B5EF4-FFF2-40B4-BE49-F238E27FC236}">
                <a16:creationId xmlns:a16="http://schemas.microsoft.com/office/drawing/2014/main" id="{3F787572-496A-4938-B1CC-7AD6D6F28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962" y="995793"/>
            <a:ext cx="1212350" cy="90809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091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1296093" y="0"/>
            <a:ext cx="7674388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4000" b="1" dirty="0">
                <a:solidFill>
                  <a:srgbClr val="0F96AE"/>
                </a:solidFill>
                <a:latin typeface="+mj-lt"/>
                <a:ea typeface="Calibri"/>
                <a:cs typeface="Calibri"/>
                <a:sym typeface="Calibri"/>
              </a:rPr>
              <a:t>YEAR</a:t>
            </a:r>
            <a:r>
              <a:rPr lang="pt-BR" sz="4000" b="1" i="0" u="none" strike="noStrike" cap="none" dirty="0">
                <a:solidFill>
                  <a:srgbClr val="0F96AE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endParaRPr sz="40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4000" b="1" i="0" u="none" strike="noStrike" cap="none" dirty="0">
              <a:solidFill>
                <a:srgbClr val="0F96AE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688623" y="978076"/>
            <a:ext cx="9971006" cy="501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3200" b="0" i="0" dirty="0">
                <a:solidFill>
                  <a:srgbClr val="FF0000"/>
                </a:solidFill>
                <a:effectLst/>
                <a:latin typeface="+mj-lt"/>
              </a:rPr>
              <a:t>Você pode especificar valores YEAR em uma variedade de formatos: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3200" b="0" i="0" dirty="0">
                <a:solidFill>
                  <a:schemeClr val="tx1"/>
                </a:solidFill>
                <a:effectLst/>
                <a:latin typeface="+mj-lt"/>
              </a:rPr>
              <a:t> - Como uma </a:t>
            </a:r>
            <a:r>
              <a:rPr lang="pt-BR" sz="3200" b="0" i="0" dirty="0" err="1">
                <a:solidFill>
                  <a:schemeClr val="tx1"/>
                </a:solidFill>
                <a:effectLst/>
                <a:latin typeface="+mj-lt"/>
              </a:rPr>
              <a:t>string</a:t>
            </a:r>
            <a:r>
              <a:rPr lang="pt-BR" sz="3200" b="0" i="0" dirty="0">
                <a:solidFill>
                  <a:schemeClr val="tx1"/>
                </a:solidFill>
                <a:effectLst/>
                <a:latin typeface="+mj-lt"/>
              </a:rPr>
              <a:t> de 4 </a:t>
            </a:r>
            <a:r>
              <a:rPr lang="pt-BR" sz="3200" b="0" i="0" dirty="0" err="1">
                <a:solidFill>
                  <a:schemeClr val="tx1"/>
                </a:solidFill>
                <a:effectLst/>
                <a:latin typeface="+mj-lt"/>
              </a:rPr>
              <a:t>digitos</a:t>
            </a:r>
            <a:r>
              <a:rPr lang="pt-BR" sz="3200" b="0" i="0" dirty="0">
                <a:solidFill>
                  <a:schemeClr val="tx1"/>
                </a:solidFill>
                <a:effectLst/>
                <a:latin typeface="+mj-lt"/>
              </a:rPr>
              <a:t> na faixa de '1901' até '2155’.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3200" dirty="0">
                <a:solidFill>
                  <a:schemeClr val="tx1"/>
                </a:solidFill>
                <a:latin typeface="+mj-lt"/>
              </a:rPr>
              <a:t> - </a:t>
            </a:r>
            <a:r>
              <a:rPr lang="pt-BR" sz="3200" b="0" i="0" dirty="0">
                <a:solidFill>
                  <a:schemeClr val="tx1"/>
                </a:solidFill>
                <a:effectLst/>
                <a:latin typeface="+mj-lt"/>
              </a:rPr>
              <a:t>Como um número de 4 dígitos na faixa de 1901 até 2155.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3200" b="0" i="0" dirty="0">
                <a:solidFill>
                  <a:srgbClr val="FF0000"/>
                </a:solidFill>
                <a:effectLst/>
                <a:latin typeface="+mj-lt"/>
              </a:rPr>
              <a:t> - Como uma </a:t>
            </a:r>
            <a:r>
              <a:rPr lang="pt-BR" sz="3200" b="0" i="0" dirty="0" err="1">
                <a:solidFill>
                  <a:srgbClr val="FF0000"/>
                </a:solidFill>
                <a:effectLst/>
                <a:latin typeface="+mj-lt"/>
              </a:rPr>
              <a:t>string</a:t>
            </a:r>
            <a:r>
              <a:rPr lang="pt-BR" sz="3200" b="0" i="0" dirty="0">
                <a:solidFill>
                  <a:srgbClr val="FF0000"/>
                </a:solidFill>
                <a:effectLst/>
                <a:latin typeface="+mj-lt"/>
              </a:rPr>
              <a:t> de </a:t>
            </a:r>
            <a:r>
              <a:rPr lang="pt-BR" sz="3200" dirty="0">
                <a:solidFill>
                  <a:srgbClr val="FF0000"/>
                </a:solidFill>
                <a:latin typeface="+mj-lt"/>
              </a:rPr>
              <a:t>2 </a:t>
            </a:r>
            <a:r>
              <a:rPr lang="pt-BR" sz="3200" b="0" i="0" dirty="0">
                <a:solidFill>
                  <a:srgbClr val="FF0000"/>
                </a:solidFill>
                <a:effectLst/>
                <a:latin typeface="+mj-lt"/>
              </a:rPr>
              <a:t>dígitos na faixa '00' até '99</a:t>
            </a:r>
            <a:r>
              <a:rPr lang="pt-BR" sz="3200" b="0" i="0" dirty="0">
                <a:solidFill>
                  <a:schemeClr val="tx1"/>
                </a:solidFill>
                <a:effectLst/>
                <a:latin typeface="+mj-lt"/>
              </a:rPr>
              <a:t>’.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3200" b="0" i="0" dirty="0">
                <a:solidFill>
                  <a:schemeClr val="tx1"/>
                </a:solidFill>
                <a:effectLst/>
                <a:latin typeface="+mj-lt"/>
              </a:rPr>
              <a:t> - Valores na faixa de '00' até '69' e '70' até '99' são </a:t>
            </a:r>
            <a:r>
              <a:rPr lang="pt-BR" sz="3200" b="0" i="0" dirty="0" err="1">
                <a:solidFill>
                  <a:schemeClr val="tx1"/>
                </a:solidFill>
                <a:effectLst/>
                <a:latin typeface="+mj-lt"/>
              </a:rPr>
              <a:t>convetidas</a:t>
            </a:r>
            <a:r>
              <a:rPr lang="pt-BR" sz="3200" b="0" i="0" dirty="0">
                <a:solidFill>
                  <a:schemeClr val="tx1"/>
                </a:solidFill>
                <a:effectLst/>
                <a:latin typeface="+mj-lt"/>
              </a:rPr>
              <a:t> para valores YEAR na faixa de 2000 até 2069 e 1970 até 1999.</a:t>
            </a:r>
            <a:endParaRPr lang="pt-BR" sz="3200" b="0" i="0" u="none" strike="noStrike" cap="none" dirty="0">
              <a:solidFill>
                <a:schemeClr val="tx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AWS logo 2 - JDRF">
            <a:extLst>
              <a:ext uri="{FF2B5EF4-FFF2-40B4-BE49-F238E27FC236}">
                <a16:creationId xmlns:a16="http://schemas.microsoft.com/office/drawing/2014/main" id="{3F787572-496A-4938-B1CC-7AD6D6F28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962" y="995793"/>
            <a:ext cx="1212350" cy="90809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425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1284805" y="126440"/>
            <a:ext cx="7674388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4000" b="1" i="0" u="none" strike="noStrike" cap="none" dirty="0">
                <a:solidFill>
                  <a:srgbClr val="0F96AE"/>
                </a:solidFill>
                <a:latin typeface="+mj-lt"/>
                <a:ea typeface="Calibri"/>
                <a:cs typeface="Calibri"/>
                <a:sym typeface="Calibri"/>
              </a:rPr>
              <a:t>YEAR</a:t>
            </a:r>
            <a:endParaRPr sz="40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4000" b="1" i="0" u="none" strike="noStrike" cap="none" dirty="0">
              <a:solidFill>
                <a:srgbClr val="0F96AE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677334" y="1336951"/>
            <a:ext cx="9550400" cy="501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3200" b="0" i="0" dirty="0">
                <a:solidFill>
                  <a:schemeClr val="tx1"/>
                </a:solidFill>
                <a:effectLst/>
                <a:latin typeface="+mj-lt"/>
              </a:rPr>
              <a:t>Como </a:t>
            </a:r>
            <a:r>
              <a:rPr lang="pt-BR" sz="3200" b="0" i="0" dirty="0">
                <a:solidFill>
                  <a:srgbClr val="FF0000"/>
                </a:solidFill>
                <a:effectLst/>
                <a:latin typeface="+mj-lt"/>
              </a:rPr>
              <a:t>um número de 2 dígitos </a:t>
            </a:r>
            <a:r>
              <a:rPr lang="pt-BR" sz="3200" b="0" i="0" dirty="0">
                <a:solidFill>
                  <a:schemeClr val="tx1"/>
                </a:solidFill>
                <a:effectLst/>
                <a:latin typeface="+mj-lt"/>
              </a:rPr>
              <a:t>na faixa de 1 até 99. Valores na faixa de 1 até 69 e 70 até 99 são convertidos para valores </a:t>
            </a:r>
            <a:r>
              <a:rPr lang="pt-BR" sz="3200" b="0" i="0" dirty="0">
                <a:solidFill>
                  <a:srgbClr val="FF0000"/>
                </a:solidFill>
                <a:effectLst/>
                <a:latin typeface="+mj-lt"/>
              </a:rPr>
              <a:t>YEAR na faixa de 2001 até 2069 e 1970 até 1999.</a:t>
            </a:r>
            <a:r>
              <a:rPr lang="pt-BR" sz="3200" b="0" i="0" dirty="0">
                <a:solidFill>
                  <a:schemeClr val="tx1"/>
                </a:solidFill>
                <a:effectLst/>
                <a:latin typeface="+mj-lt"/>
              </a:rPr>
              <a:t> Note que a faixa para números de dois dígitos é um pouco diferente da faixa de </a:t>
            </a:r>
            <a:r>
              <a:rPr lang="pt-BR" sz="3200" b="0" i="0" dirty="0" err="1">
                <a:solidFill>
                  <a:schemeClr val="tx1"/>
                </a:solidFill>
                <a:effectLst/>
                <a:latin typeface="+mj-lt"/>
              </a:rPr>
              <a:t>strings</a:t>
            </a:r>
            <a:r>
              <a:rPr lang="pt-BR" sz="3200" b="0" i="0" dirty="0">
                <a:solidFill>
                  <a:schemeClr val="tx1"/>
                </a:solidFill>
                <a:effectLst/>
                <a:latin typeface="+mj-lt"/>
              </a:rPr>
              <a:t> de dois dígitos, pois não se pode especificar zero diretamente como um número e tê-lo interpretado com 2000. Você deve especificá-lo como uma </a:t>
            </a:r>
            <a:r>
              <a:rPr lang="pt-BR" sz="3200" b="0" i="0" dirty="0" err="1">
                <a:solidFill>
                  <a:schemeClr val="tx1"/>
                </a:solidFill>
                <a:effectLst/>
                <a:latin typeface="+mj-lt"/>
              </a:rPr>
              <a:t>string</a:t>
            </a:r>
            <a:r>
              <a:rPr lang="pt-BR" sz="3200" b="0" i="0" dirty="0">
                <a:solidFill>
                  <a:schemeClr val="tx1"/>
                </a:solidFill>
                <a:effectLst/>
                <a:latin typeface="+mj-lt"/>
              </a:rPr>
              <a:t> '0' ou '00' ou ele será interpretado com 0000.</a:t>
            </a:r>
          </a:p>
        </p:txBody>
      </p:sp>
      <p:pic>
        <p:nvPicPr>
          <p:cNvPr id="2050" name="Picture 2" descr="AWS logo 2 - JDRF">
            <a:extLst>
              <a:ext uri="{FF2B5EF4-FFF2-40B4-BE49-F238E27FC236}">
                <a16:creationId xmlns:a16="http://schemas.microsoft.com/office/drawing/2014/main" id="{3F787572-496A-4938-B1CC-7AD6D6F28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962" y="995793"/>
            <a:ext cx="1212350" cy="90809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163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1916983" y="126440"/>
            <a:ext cx="7674388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4000" b="1" i="0" u="none" strike="noStrike" cap="none" dirty="0">
                <a:solidFill>
                  <a:srgbClr val="0F96AE"/>
                </a:solidFill>
                <a:latin typeface="+mj-lt"/>
                <a:ea typeface="Calibri"/>
                <a:cs typeface="Calibri"/>
                <a:sym typeface="Calibri"/>
              </a:rPr>
              <a:t>YEAR</a:t>
            </a:r>
            <a:endParaRPr sz="40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4000" b="1" i="0" u="none" strike="noStrike" cap="none" dirty="0">
              <a:solidFill>
                <a:srgbClr val="0F96AE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978977" y="1732593"/>
            <a:ext cx="9550400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4000" b="0" i="0" dirty="0">
                <a:solidFill>
                  <a:schemeClr val="tx1"/>
                </a:solidFill>
                <a:effectLst/>
                <a:latin typeface="+mj-lt"/>
              </a:rPr>
              <a:t> - Como o resultado de uma função que retorna um valor que é aceitável em um contexto do tipo YEAR, tal como NOW().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lang="pt-BR" sz="4000" b="0" i="0" dirty="0"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4000" b="0" i="0" dirty="0">
                <a:solidFill>
                  <a:schemeClr val="tx1"/>
                </a:solidFill>
                <a:effectLst/>
                <a:latin typeface="+mj-lt"/>
              </a:rPr>
              <a:t> - Valores YEAR ilegais são convertidos para 0000.</a:t>
            </a:r>
          </a:p>
        </p:txBody>
      </p:sp>
      <p:pic>
        <p:nvPicPr>
          <p:cNvPr id="2050" name="Picture 2" descr="AWS logo 2 - JDRF">
            <a:extLst>
              <a:ext uri="{FF2B5EF4-FFF2-40B4-BE49-F238E27FC236}">
                <a16:creationId xmlns:a16="http://schemas.microsoft.com/office/drawing/2014/main" id="{3F787572-496A-4938-B1CC-7AD6D6F28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962" y="995793"/>
            <a:ext cx="1212350" cy="90809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391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1567026" y="1903885"/>
            <a:ext cx="7674388" cy="3139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6600" b="1" i="0" u="none" strike="noStrike" cap="none" dirty="0">
                <a:solidFill>
                  <a:srgbClr val="0F96AE"/>
                </a:solidFill>
                <a:latin typeface="+mj-lt"/>
                <a:ea typeface="Calibri"/>
                <a:cs typeface="Calibri"/>
                <a:sym typeface="Calibri"/>
              </a:rPr>
              <a:t>TIPOS DE DADOS PARA DATA</a:t>
            </a:r>
            <a:endParaRPr sz="6600" b="1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6600" b="1" i="0" u="none" strike="noStrike" cap="none" dirty="0">
              <a:solidFill>
                <a:srgbClr val="0F96AE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AWS logo 2 - JDRF">
            <a:extLst>
              <a:ext uri="{FF2B5EF4-FFF2-40B4-BE49-F238E27FC236}">
                <a16:creationId xmlns:a16="http://schemas.microsoft.com/office/drawing/2014/main" id="{3F787572-496A-4938-B1CC-7AD6D6F28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962" y="995793"/>
            <a:ext cx="1212350" cy="90809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8125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2190045" y="272538"/>
            <a:ext cx="6999111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4400" b="1" i="0" u="none" strike="noStrike" cap="none" dirty="0">
                <a:solidFill>
                  <a:srgbClr val="0F96AE"/>
                </a:solidFill>
                <a:latin typeface="Calibri"/>
                <a:ea typeface="Calibri"/>
                <a:cs typeface="Calibri"/>
                <a:sym typeface="Calibri"/>
              </a:rPr>
              <a:t>TIPOS NUMÉRICOS </a:t>
            </a:r>
            <a:endParaRPr sz="4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4400" b="1" i="0" u="none" strike="noStrike" cap="none" dirty="0">
              <a:solidFill>
                <a:srgbClr val="0F96A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AWS logo 2 - JDRF">
            <a:extLst>
              <a:ext uri="{FF2B5EF4-FFF2-40B4-BE49-F238E27FC236}">
                <a16:creationId xmlns:a16="http://schemas.microsoft.com/office/drawing/2014/main" id="{3F787572-496A-4938-B1CC-7AD6D6F28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962" y="995793"/>
            <a:ext cx="1212350" cy="90809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 descr="Tabela&#10;&#10;Descrição gerada automaticamente">
            <a:extLst>
              <a:ext uri="{FF2B5EF4-FFF2-40B4-BE49-F238E27FC236}">
                <a16:creationId xmlns:a16="http://schemas.microsoft.com/office/drawing/2014/main" id="{FF31A902-E8CE-3E35-C25E-1F3EC97145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1062" y="1625600"/>
            <a:ext cx="8758893" cy="480045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/>
        </p:nvSpPr>
        <p:spPr>
          <a:xfrm>
            <a:off x="3549352" y="2321004"/>
            <a:ext cx="5093293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pt-BR" sz="6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Obrigado!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0" descr="Texto, Logotip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29691" y="3841909"/>
            <a:ext cx="3132617" cy="632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2" descr="AWS logo 2 - JDRF">
            <a:extLst>
              <a:ext uri="{FF2B5EF4-FFF2-40B4-BE49-F238E27FC236}">
                <a16:creationId xmlns:a16="http://schemas.microsoft.com/office/drawing/2014/main" id="{FC7A408F-0B02-8FA5-6678-36200645E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  <a14:imgEffect>
                      <a14:brightnessContrast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962" y="995793"/>
            <a:ext cx="1212350" cy="90809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1578314" y="272538"/>
            <a:ext cx="7674388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4400" b="1" dirty="0">
                <a:solidFill>
                  <a:srgbClr val="0F96AE"/>
                </a:solidFill>
                <a:latin typeface="Calibri"/>
                <a:cs typeface="Calibri"/>
                <a:sym typeface="Calibri"/>
              </a:rPr>
              <a:t>FUNCIONAMENTO</a:t>
            </a:r>
            <a:endParaRPr sz="4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4400" b="1" i="0" u="none" strike="noStrike" cap="none" dirty="0">
              <a:solidFill>
                <a:srgbClr val="0F96A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905774" y="1212772"/>
            <a:ext cx="9525159" cy="5139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3200" b="0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Calibri"/>
                <a:cs typeface="Calibri"/>
                <a:sym typeface="Calibri"/>
              </a:rPr>
              <a:t>Os tipos de data e hora são </a:t>
            </a:r>
            <a:r>
              <a:rPr lang="pt-BR" sz="3200" b="0" i="0" u="none" strike="noStrike" cap="none" dirty="0">
                <a:solidFill>
                  <a:srgbClr val="FF0000"/>
                </a:solidFill>
                <a:latin typeface="+mj-lt"/>
                <a:ea typeface="Calibri"/>
                <a:cs typeface="Calibri"/>
                <a:sym typeface="Calibri"/>
              </a:rPr>
              <a:t>DATETIME, DATE, TIMESTAMP, e YEAR. </a:t>
            </a:r>
            <a:r>
              <a:rPr lang="pt-BR" sz="3200" b="0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Calibri"/>
                <a:cs typeface="Calibri"/>
                <a:sym typeface="Calibri"/>
              </a:rPr>
              <a:t>Cada um desses tipos tem uma faixa de valores legais, assim com um valor ``zero'' que é usado quando você especifica um valor ilegal. Note que o MySQL permite que você armazene certos valores de datas inexistentes, como 1999-11-31. A razão para isto é que pensamos que é responsabilidade do aplicativo tratar das verificações </a:t>
            </a:r>
            <a:r>
              <a:rPr lang="pt-BR" sz="3600" b="0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Calibri"/>
                <a:cs typeface="Calibri"/>
                <a:sym typeface="Calibri"/>
              </a:rPr>
              <a:t>de data, não do servidor SQL. </a:t>
            </a:r>
          </a:p>
        </p:txBody>
      </p:sp>
      <p:pic>
        <p:nvPicPr>
          <p:cNvPr id="2050" name="Picture 2" descr="AWS logo 2 - JDRF">
            <a:extLst>
              <a:ext uri="{FF2B5EF4-FFF2-40B4-BE49-F238E27FC236}">
                <a16:creationId xmlns:a16="http://schemas.microsoft.com/office/drawing/2014/main" id="{3F787572-496A-4938-B1CC-7AD6D6F28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962" y="995793"/>
            <a:ext cx="1212350" cy="90809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0979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1578314" y="272538"/>
            <a:ext cx="7674388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4400" b="1" dirty="0">
                <a:solidFill>
                  <a:srgbClr val="0F96AE"/>
                </a:solidFill>
                <a:latin typeface="Calibri"/>
                <a:cs typeface="Calibri"/>
                <a:sym typeface="Calibri"/>
              </a:rPr>
              <a:t>FUNCIONAMENTO</a:t>
            </a:r>
            <a:endParaRPr sz="4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4400" b="1" i="0" u="none" strike="noStrike" cap="none" dirty="0">
              <a:solidFill>
                <a:srgbClr val="0F96A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905775" y="1212772"/>
            <a:ext cx="9536448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3200" b="0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Calibri"/>
                <a:cs typeface="Calibri"/>
                <a:sym typeface="Calibri"/>
              </a:rPr>
              <a:t> Para fazer uma verificação 'rápida' de data, o MySQL </a:t>
            </a:r>
            <a:r>
              <a:rPr lang="pt-BR" sz="3200" b="0" i="0" u="none" strike="noStrike" cap="none" dirty="0">
                <a:solidFill>
                  <a:srgbClr val="FF0000"/>
                </a:solidFill>
                <a:latin typeface="+mj-lt"/>
                <a:ea typeface="Calibri"/>
                <a:cs typeface="Calibri"/>
                <a:sym typeface="Calibri"/>
              </a:rPr>
              <a:t>só checa se o mês está na faixa de 0-12 e o dia está na faixa de 0-31</a:t>
            </a:r>
            <a:r>
              <a:rPr lang="pt-BR" sz="3200" b="0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Calibri"/>
                <a:cs typeface="Calibri"/>
                <a:sym typeface="Calibri"/>
              </a:rPr>
              <a:t>. As faixas acima são definidas desta forma porque MySQL lhe permite armazenar, em um campo DATE ou DATETIME, datas onde o dia ou o dia/mês são zero. </a:t>
            </a:r>
            <a:endParaRPr lang="pt-BR" sz="3600" b="0" i="0" u="none" strike="noStrike" cap="none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AWS logo 2 - JDRF">
            <a:extLst>
              <a:ext uri="{FF2B5EF4-FFF2-40B4-BE49-F238E27FC236}">
                <a16:creationId xmlns:a16="http://schemas.microsoft.com/office/drawing/2014/main" id="{3F787572-496A-4938-B1CC-7AD6D6F28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962" y="995793"/>
            <a:ext cx="1212350" cy="90809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4163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1578314" y="272538"/>
            <a:ext cx="7674388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4400" b="1" dirty="0">
                <a:solidFill>
                  <a:srgbClr val="0F96AE"/>
                </a:solidFill>
                <a:latin typeface="Calibri"/>
                <a:cs typeface="Calibri"/>
                <a:sym typeface="Calibri"/>
              </a:rPr>
              <a:t>FUNCIONAMENTO</a:t>
            </a:r>
            <a:endParaRPr sz="4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4400" b="1" i="0" u="none" strike="noStrike" cap="none" dirty="0">
              <a:solidFill>
                <a:srgbClr val="0F96A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905775" y="1212772"/>
            <a:ext cx="9536448" cy="5509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3200" b="0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Calibri"/>
                <a:cs typeface="Calibri"/>
                <a:sym typeface="Calibri"/>
              </a:rPr>
              <a:t> As faixas acima são definidas desta forma porque MySQL </a:t>
            </a:r>
            <a:r>
              <a:rPr lang="pt-BR" sz="3200" b="0" i="0" u="none" strike="noStrike" cap="none" dirty="0">
                <a:solidFill>
                  <a:srgbClr val="FF0000"/>
                </a:solidFill>
                <a:latin typeface="+mj-lt"/>
                <a:ea typeface="Calibri"/>
                <a:cs typeface="Calibri"/>
                <a:sym typeface="Calibri"/>
              </a:rPr>
              <a:t>lhe permite armazenar, em um campo DATE ou DATETIME, </a:t>
            </a:r>
            <a:r>
              <a:rPr lang="pt-BR" sz="3200" b="0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Calibri"/>
                <a:cs typeface="Calibri"/>
                <a:sym typeface="Calibri"/>
              </a:rPr>
              <a:t>datas onde o dia ou o dia/mês são zero. Isto é extremamente útil para aplicativos que precisam armazenar uma data de nascimento na qual você não sabe a data exata. Nestes casos você simplesmente armazena a data como 1999-00-00 ou 1999-01-00. </a:t>
            </a:r>
            <a:r>
              <a:rPr lang="pt-BR" sz="3200" b="0" i="0" u="none" strike="noStrike" cap="none" dirty="0">
                <a:solidFill>
                  <a:srgbClr val="FF0000"/>
                </a:solidFill>
                <a:latin typeface="+mj-lt"/>
                <a:ea typeface="Calibri"/>
                <a:cs typeface="Calibri"/>
                <a:sym typeface="Calibri"/>
              </a:rPr>
              <a:t>(Você não pode esperar obter um valor correto para funções como DATE_SUB() ou DATE_ADD para datas como estas.)</a:t>
            </a:r>
            <a:endParaRPr lang="pt-BR" sz="3600" b="0" i="0" u="none" strike="noStrike" cap="none" dirty="0">
              <a:solidFill>
                <a:srgbClr val="FF0000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AWS logo 2 - JDRF">
            <a:extLst>
              <a:ext uri="{FF2B5EF4-FFF2-40B4-BE49-F238E27FC236}">
                <a16:creationId xmlns:a16="http://schemas.microsoft.com/office/drawing/2014/main" id="{3F787572-496A-4938-B1CC-7AD6D6F28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962" y="995793"/>
            <a:ext cx="1212350" cy="90809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0348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632178" y="272538"/>
            <a:ext cx="9536448" cy="2123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4400" b="1" dirty="0">
                <a:solidFill>
                  <a:srgbClr val="0F96AE"/>
                </a:solidFill>
                <a:latin typeface="Calibri"/>
                <a:cs typeface="Calibri"/>
                <a:sym typeface="Calibri"/>
              </a:rPr>
              <a:t>CONSIDERAÇÕES NO TRABAKHO COM DATAS</a:t>
            </a:r>
            <a:endParaRPr sz="4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4400" b="1" i="0" u="none" strike="noStrike" cap="none" dirty="0">
              <a:solidFill>
                <a:srgbClr val="0F96A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1075109" y="1720772"/>
            <a:ext cx="9536448" cy="501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3200" b="0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Calibri"/>
                <a:cs typeface="Calibri"/>
                <a:sym typeface="Calibri"/>
              </a:rPr>
              <a:t>MySQL recupera valores para um tipo de data ou hora dado </a:t>
            </a:r>
            <a:r>
              <a:rPr lang="pt-BR" sz="3200" b="0" i="0" u="none" strike="noStrike" cap="none" dirty="0">
                <a:solidFill>
                  <a:srgbClr val="FF0000"/>
                </a:solidFill>
                <a:latin typeface="+mj-lt"/>
                <a:ea typeface="Calibri"/>
                <a:cs typeface="Calibri"/>
                <a:sym typeface="Calibri"/>
              </a:rPr>
              <a:t>em um formato padrão</a:t>
            </a:r>
            <a:r>
              <a:rPr lang="pt-BR" sz="3200" b="0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Calibri"/>
                <a:cs typeface="Calibri"/>
                <a:sym typeface="Calibri"/>
              </a:rPr>
              <a:t>, mas ele tenta interpretar uma variedade de formatos para os valores fornecidos </a:t>
            </a:r>
            <a:r>
              <a:rPr lang="pt-BR" sz="3200" b="0" i="0" u="none" strike="noStrike" cap="none" dirty="0">
                <a:solidFill>
                  <a:srgbClr val="FF0000"/>
                </a:solidFill>
                <a:latin typeface="+mj-lt"/>
                <a:ea typeface="Calibri"/>
                <a:cs typeface="Calibri"/>
                <a:sym typeface="Calibri"/>
              </a:rPr>
              <a:t>(por exemplo, quando você especifica um valor a ser atribuído ou comparado a um tipo de data ou hora). </a:t>
            </a:r>
            <a:r>
              <a:rPr lang="pt-BR" sz="3200" b="0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Calibri"/>
                <a:cs typeface="Calibri"/>
                <a:sym typeface="Calibri"/>
              </a:rPr>
              <a:t>No entanto, só os formatos descritos na seção seguinte são suportados. É esperado que você forneça valores permitidos. </a:t>
            </a:r>
            <a:r>
              <a:rPr lang="pt-BR" sz="3200" b="0" i="0" u="none" strike="noStrike" cap="none" dirty="0">
                <a:solidFill>
                  <a:srgbClr val="FF0000"/>
                </a:solidFill>
                <a:latin typeface="+mj-lt"/>
                <a:ea typeface="Calibri"/>
                <a:cs typeface="Calibri"/>
                <a:sym typeface="Calibri"/>
              </a:rPr>
              <a:t>Resultados imprevisíveis podem ocorrer se você usar outros formatos</a:t>
            </a:r>
            <a:r>
              <a:rPr lang="pt-BR" sz="3200" b="0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Calibri"/>
                <a:cs typeface="Calibri"/>
                <a:sym typeface="Calibri"/>
              </a:rPr>
              <a:t>.</a:t>
            </a:r>
            <a:endParaRPr lang="pt-BR" sz="3600" b="0" i="0" u="none" strike="noStrike" cap="none" dirty="0">
              <a:solidFill>
                <a:srgbClr val="FF0000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AWS logo 2 - JDRF">
            <a:extLst>
              <a:ext uri="{FF2B5EF4-FFF2-40B4-BE49-F238E27FC236}">
                <a16:creationId xmlns:a16="http://schemas.microsoft.com/office/drawing/2014/main" id="{3F787572-496A-4938-B1CC-7AD6D6F28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962" y="995793"/>
            <a:ext cx="1212350" cy="90809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540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/>
        </p:nvSpPr>
        <p:spPr>
          <a:xfrm>
            <a:off x="948394" y="2199707"/>
            <a:ext cx="9550400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3600" b="0" i="0" u="none" strike="noStrike" cap="none" dirty="0">
                <a:solidFill>
                  <a:srgbClr val="FF0000"/>
                </a:solidFill>
                <a:latin typeface="+mj-lt"/>
                <a:ea typeface="Calibri"/>
                <a:cs typeface="Calibri"/>
                <a:sym typeface="Calibri"/>
              </a:rPr>
              <a:t>Embora o MySQL tente interpretar valores em diversos formatos</a:t>
            </a:r>
            <a:r>
              <a:rPr lang="pt-BR" sz="3600" b="0" i="0" u="none" strike="noStrike" cap="none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, ele sempre espera que a parte da data referente ao ano esteja mais a esquerda do valor. </a:t>
            </a:r>
            <a:r>
              <a:rPr lang="pt-BR" sz="3600" b="0" i="0" u="none" strike="noStrike" cap="none" dirty="0">
                <a:solidFill>
                  <a:srgbClr val="FF0000"/>
                </a:solidFill>
                <a:latin typeface="+mj-lt"/>
                <a:ea typeface="Calibri"/>
                <a:cs typeface="Calibri"/>
                <a:sym typeface="Calibri"/>
              </a:rPr>
              <a:t>Datas devem ser dadas na ordem ano-mês-dia </a:t>
            </a:r>
            <a:r>
              <a:rPr lang="pt-BR" sz="3600" b="0" i="0" u="none" strike="noStrike" cap="none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(por exemplo, '98-09-04'), </a:t>
            </a:r>
            <a:r>
              <a:rPr lang="pt-BR" sz="3600" b="0" i="0" u="none" strike="noStrike" cap="none" dirty="0">
                <a:solidFill>
                  <a:srgbClr val="FF0000"/>
                </a:solidFill>
                <a:latin typeface="+mj-lt"/>
                <a:ea typeface="Calibri"/>
                <a:cs typeface="Calibri"/>
                <a:sym typeface="Calibri"/>
              </a:rPr>
              <a:t>ao invés das ordens mais usadas mês-dia-ano ou dia-mês-ano </a:t>
            </a:r>
            <a:r>
              <a:rPr lang="pt-BR" sz="3600" b="0" i="0" u="none" strike="noStrike" cap="none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(por exemplo: '09-04-98', '04-09-98').</a:t>
            </a:r>
          </a:p>
        </p:txBody>
      </p:sp>
      <p:pic>
        <p:nvPicPr>
          <p:cNvPr id="2050" name="Picture 2" descr="AWS logo 2 - JDRF">
            <a:extLst>
              <a:ext uri="{FF2B5EF4-FFF2-40B4-BE49-F238E27FC236}">
                <a16:creationId xmlns:a16="http://schemas.microsoft.com/office/drawing/2014/main" id="{3F787572-496A-4938-B1CC-7AD6D6F28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962" y="995793"/>
            <a:ext cx="1212350" cy="90809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91;p14">
            <a:extLst>
              <a:ext uri="{FF2B5EF4-FFF2-40B4-BE49-F238E27FC236}">
                <a16:creationId xmlns:a16="http://schemas.microsoft.com/office/drawing/2014/main" id="{18407ABC-ECFC-A444-42F0-07F1F57506F0}"/>
              </a:ext>
            </a:extLst>
          </p:cNvPr>
          <p:cNvSpPr txBox="1"/>
          <p:nvPr/>
        </p:nvSpPr>
        <p:spPr>
          <a:xfrm>
            <a:off x="632178" y="272538"/>
            <a:ext cx="9536448" cy="2123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4400" b="1" dirty="0">
                <a:solidFill>
                  <a:srgbClr val="0F96AE"/>
                </a:solidFill>
                <a:latin typeface="Calibri"/>
                <a:cs typeface="Calibri"/>
                <a:sym typeface="Calibri"/>
              </a:rPr>
              <a:t>CONSIDERAÇÕES NO TRABAKHO COM DATAS</a:t>
            </a:r>
            <a:endParaRPr sz="4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4400" b="1" i="0" u="none" strike="noStrike" cap="none" dirty="0">
              <a:solidFill>
                <a:srgbClr val="0F96A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9111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/>
        </p:nvSpPr>
        <p:spPr>
          <a:xfrm>
            <a:off x="948394" y="2199707"/>
            <a:ext cx="9550400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3600" b="0" i="0" u="none" strike="noStrike" cap="none" dirty="0">
                <a:solidFill>
                  <a:srgbClr val="FF0000"/>
                </a:solidFill>
                <a:latin typeface="+mj-lt"/>
                <a:ea typeface="Calibri"/>
                <a:cs typeface="Calibri"/>
                <a:sym typeface="Calibri"/>
              </a:rPr>
              <a:t>MySQL converte automaticamente um tipo de data ou hora em um número se o valor é usado em um contexto numérico, e vice-versa.</a:t>
            </a:r>
            <a:endParaRPr lang="pt-BR" sz="3600" b="0" i="0" u="none" strike="noStrike" cap="none" dirty="0">
              <a:solidFill>
                <a:schemeClr val="tx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AWS logo 2 - JDRF">
            <a:extLst>
              <a:ext uri="{FF2B5EF4-FFF2-40B4-BE49-F238E27FC236}">
                <a16:creationId xmlns:a16="http://schemas.microsoft.com/office/drawing/2014/main" id="{3F787572-496A-4938-B1CC-7AD6D6F28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962" y="995793"/>
            <a:ext cx="1212350" cy="90809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91;p14">
            <a:extLst>
              <a:ext uri="{FF2B5EF4-FFF2-40B4-BE49-F238E27FC236}">
                <a16:creationId xmlns:a16="http://schemas.microsoft.com/office/drawing/2014/main" id="{18407ABC-ECFC-A444-42F0-07F1F57506F0}"/>
              </a:ext>
            </a:extLst>
          </p:cNvPr>
          <p:cNvSpPr txBox="1"/>
          <p:nvPr/>
        </p:nvSpPr>
        <p:spPr>
          <a:xfrm>
            <a:off x="632178" y="272538"/>
            <a:ext cx="9536448" cy="2123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4400" b="1" dirty="0">
                <a:solidFill>
                  <a:srgbClr val="0F96AE"/>
                </a:solidFill>
                <a:latin typeface="Calibri"/>
                <a:cs typeface="Calibri"/>
                <a:sym typeface="Calibri"/>
              </a:rPr>
              <a:t>CONSIDERAÇÕES NO TRABAKHO COM DATAS</a:t>
            </a:r>
            <a:endParaRPr sz="4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4400" b="1" i="0" u="none" strike="noStrike" cap="none" dirty="0">
              <a:solidFill>
                <a:srgbClr val="0F96A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2274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/>
        </p:nvSpPr>
        <p:spPr>
          <a:xfrm>
            <a:off x="948394" y="1815885"/>
            <a:ext cx="9550400" cy="4031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3200" b="0" i="0" u="none" strike="noStrike" cap="none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Quando o MySQL encontra um valor para um tipo de data ou hora que está fora da faixa permitida ou é ilegal neste tipo (veja o início desta seção), ele </a:t>
            </a:r>
            <a:r>
              <a:rPr lang="pt-BR" sz="3200" b="0" i="0" u="none" strike="noStrike" cap="none" dirty="0">
                <a:solidFill>
                  <a:srgbClr val="FF0000"/>
                </a:solidFill>
                <a:latin typeface="+mj-lt"/>
                <a:ea typeface="Calibri"/>
                <a:cs typeface="Calibri"/>
                <a:sym typeface="Calibri"/>
              </a:rPr>
              <a:t>converte o valor para ``zero''. (</a:t>
            </a:r>
            <a:r>
              <a:rPr lang="pt-BR" sz="3200" b="0" i="0" u="none" strike="noStrike" cap="none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A exceção ocorre no campo TIME, onde o valor fora da faixa é ajustado para o valor limite apropriado na faixa de valores deste tipo.) A tabela abaixo mostra o formato do valor ``zero'' para cada tipo:</a:t>
            </a:r>
          </a:p>
        </p:txBody>
      </p:sp>
      <p:pic>
        <p:nvPicPr>
          <p:cNvPr id="2050" name="Picture 2" descr="AWS logo 2 - JDRF">
            <a:extLst>
              <a:ext uri="{FF2B5EF4-FFF2-40B4-BE49-F238E27FC236}">
                <a16:creationId xmlns:a16="http://schemas.microsoft.com/office/drawing/2014/main" id="{3F787572-496A-4938-B1CC-7AD6D6F28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962" y="995793"/>
            <a:ext cx="1212350" cy="90809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91;p14">
            <a:extLst>
              <a:ext uri="{FF2B5EF4-FFF2-40B4-BE49-F238E27FC236}">
                <a16:creationId xmlns:a16="http://schemas.microsoft.com/office/drawing/2014/main" id="{18407ABC-ECFC-A444-42F0-07F1F57506F0}"/>
              </a:ext>
            </a:extLst>
          </p:cNvPr>
          <p:cNvSpPr txBox="1"/>
          <p:nvPr/>
        </p:nvSpPr>
        <p:spPr>
          <a:xfrm>
            <a:off x="632178" y="272538"/>
            <a:ext cx="9536448" cy="2123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4400" b="1" dirty="0">
                <a:solidFill>
                  <a:srgbClr val="0F96AE"/>
                </a:solidFill>
                <a:latin typeface="Calibri"/>
                <a:cs typeface="Calibri"/>
                <a:sym typeface="Calibri"/>
              </a:rPr>
              <a:t>CONSIDERAÇÕES NO TRABAKHO COM DATAS</a:t>
            </a:r>
            <a:endParaRPr sz="4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4400" b="1" i="0" u="none" strike="noStrike" cap="none" dirty="0">
              <a:solidFill>
                <a:srgbClr val="0F96A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34547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989</Words>
  <Application>Microsoft Office PowerPoint</Application>
  <PresentationFormat>Widescreen</PresentationFormat>
  <Paragraphs>47</Paragraphs>
  <Slides>21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Arial</vt:lpstr>
      <vt:lpstr>Calibri</vt:lpstr>
      <vt:lpstr>Inter</vt:lpstr>
      <vt:lpstr>Roboto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Bruno Santos Cezario</cp:lastModifiedBy>
  <cp:revision>62</cp:revision>
  <dcterms:modified xsi:type="dcterms:W3CDTF">2023-09-27T15:23:38Z</dcterms:modified>
</cp:coreProperties>
</file>