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59" r:id="rId1"/>
  </p:sldMasterIdLst>
  <p:notesMasterIdLst>
    <p:notesMasterId r:id="rId19"/>
  </p:notesMasterIdLst>
  <p:sldIdLst>
    <p:sldId id="256" r:id="rId2"/>
    <p:sldId id="288" r:id="rId3"/>
    <p:sldId id="267" r:id="rId4"/>
    <p:sldId id="281" r:id="rId5"/>
    <p:sldId id="264" r:id="rId6"/>
    <p:sldId id="279" r:id="rId7"/>
    <p:sldId id="280" r:id="rId8"/>
    <p:sldId id="282" r:id="rId9"/>
    <p:sldId id="283" r:id="rId10"/>
    <p:sldId id="266" r:id="rId11"/>
    <p:sldId id="284" r:id="rId12"/>
    <p:sldId id="269" r:id="rId13"/>
    <p:sldId id="285" r:id="rId14"/>
    <p:sldId id="286" r:id="rId15"/>
    <p:sldId id="287" r:id="rId16"/>
    <p:sldId id="257" r:id="rId17"/>
    <p:sldId id="26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1D91E-3ADE-4DDC-9411-4A643F65DE46}">
  <a:tblStyle styleId="{D721D91E-3ADE-4DDC-9411-4A643F65DE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b="off" i="off"/>
      <a:tcStyle>
        <a:tcBdr/>
        <a:fill>
          <a:solidFill>
            <a:srgbClr val="E0E0E0"/>
          </a:solidFill>
        </a:fill>
      </a:tcStyle>
    </a:band1H>
    <a:band2H>
      <a:tcTxStyle b="off" i="off"/>
      <a:tcStyle>
        <a:tcBdr/>
      </a:tcStyle>
    </a:band2H>
    <a:band1V>
      <a:tcTxStyle b="off" i="off"/>
      <a:tcStyle>
        <a:tcBdr/>
        <a:fill>
          <a:solidFill>
            <a:srgbClr val="E0E0E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23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465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890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8184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635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164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010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165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08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037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281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451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966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p:nvPr/>
        </p:nvSpPr>
        <p:spPr>
          <a:xfrm>
            <a:off x="1130842" y="2465901"/>
            <a:ext cx="9410444" cy="2123618"/>
          </a:xfrm>
          <a:prstGeom prst="rect">
            <a:avLst/>
          </a:prstGeom>
          <a:noFill/>
          <a:ln>
            <a:noFill/>
          </a:ln>
        </p:spPr>
        <p:txBody>
          <a:bodyPr spcFirstLastPara="1" wrap="square" lIns="91425" tIns="45700" rIns="91425" bIns="45700" anchor="t" anchorCtr="0">
            <a:spAutoFit/>
          </a:bodyPr>
          <a:lstStyle/>
          <a:p>
            <a:pPr algn="ctr"/>
            <a:r>
              <a:rPr lang="pt-BR" sz="4400" b="1" dirty="0">
                <a:solidFill>
                  <a:schemeClr val="bg1"/>
                </a:solidFill>
                <a:latin typeface="Calibri" panose="020F0502020204030204" pitchFamily="34" charset="0"/>
                <a:cs typeface="Calibri" panose="020F0502020204030204" pitchFamily="34" charset="0"/>
              </a:rPr>
              <a:t>CURSO SUPERIOR DE TECNOLOGIA EM  </a:t>
            </a:r>
          </a:p>
          <a:p>
            <a:pPr algn="ctr"/>
            <a:r>
              <a:rPr lang="pt-BR" sz="4400" b="1" dirty="0">
                <a:solidFill>
                  <a:schemeClr val="bg1"/>
                </a:solidFill>
                <a:latin typeface="Calibri" panose="020F0502020204030204" pitchFamily="34" charset="0"/>
                <a:cs typeface="Calibri" panose="020F0502020204030204" pitchFamily="34" charset="0"/>
              </a:rPr>
              <a:t>ANÁLISE E DESENVOLVIMENTO DE SISTEMAS</a:t>
            </a:r>
          </a:p>
        </p:txBody>
      </p:sp>
      <p:pic>
        <p:nvPicPr>
          <p:cNvPr id="3" name="Picture 2" descr="Homepage - Dúvidas">
            <a:extLst>
              <a:ext uri="{FF2B5EF4-FFF2-40B4-BE49-F238E27FC236}">
                <a16:creationId xmlns:a16="http://schemas.microsoft.com/office/drawing/2014/main" id="{84301B00-6FF7-5AA4-6659-B550395E83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716" y="699366"/>
            <a:ext cx="4562475" cy="100012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39F2E576-205A-7BCF-F05D-3E1D99A01BF9}"/>
              </a:ext>
            </a:extLst>
          </p:cNvPr>
          <p:cNvSpPr/>
          <p:nvPr/>
        </p:nvSpPr>
        <p:spPr>
          <a:xfrm>
            <a:off x="5204715" y="10997"/>
            <a:ext cx="4562475" cy="68836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5000" b="1" dirty="0">
                <a:latin typeface="Roboto" pitchFamily="2" charset="0"/>
                <a:ea typeface="Roboto" pitchFamily="2" charset="0"/>
              </a:rPr>
              <a:t>DEV ACADEMY</a:t>
            </a:r>
          </a:p>
        </p:txBody>
      </p:sp>
      <p:pic>
        <p:nvPicPr>
          <p:cNvPr id="5" name="Picture 4" descr="Análise e Desenvolvimento de Sistemas - UNISUAM">
            <a:extLst>
              <a:ext uri="{FF2B5EF4-FFF2-40B4-BE49-F238E27FC236}">
                <a16:creationId xmlns:a16="http://schemas.microsoft.com/office/drawing/2014/main" id="{5629BAA8-687C-1596-BF49-47710DB9C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4789" y="7999"/>
            <a:ext cx="3209925" cy="169149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2" name="Google Shape;84;p13">
            <a:extLst>
              <a:ext uri="{FF2B5EF4-FFF2-40B4-BE49-F238E27FC236}">
                <a16:creationId xmlns:a16="http://schemas.microsoft.com/office/drawing/2014/main" id="{F7031B96-8BDC-6743-A5DC-D32B73D6627E}"/>
              </a:ext>
            </a:extLst>
          </p:cNvPr>
          <p:cNvSpPr txBox="1"/>
          <p:nvPr/>
        </p:nvSpPr>
        <p:spPr>
          <a:xfrm>
            <a:off x="0" y="4755785"/>
            <a:ext cx="11327254" cy="1200288"/>
          </a:xfrm>
          <a:prstGeom prst="rect">
            <a:avLst/>
          </a:prstGeom>
          <a:noFill/>
          <a:ln>
            <a:noFill/>
          </a:ln>
        </p:spPr>
        <p:txBody>
          <a:bodyPr spcFirstLastPara="1" wrap="square" lIns="91425" tIns="45700" rIns="91425" bIns="45700" anchor="t" anchorCtr="0">
            <a:spAutoFit/>
          </a:bodyPr>
          <a:lstStyle/>
          <a:p>
            <a:pPr algn="ctr"/>
            <a:r>
              <a:rPr lang="pt-BR" sz="3600" b="1" dirty="0">
                <a:solidFill>
                  <a:schemeClr val="bg1"/>
                </a:solidFill>
                <a:latin typeface="Calibri" panose="020F0502020204030204" pitchFamily="34" charset="0"/>
                <a:cs typeface="Calibri" panose="020F0502020204030204" pitchFamily="34" charset="0"/>
              </a:rPr>
              <a:t>Professor Bruno Cezario</a:t>
            </a:r>
          </a:p>
          <a:p>
            <a:pPr algn="ctr"/>
            <a:r>
              <a:rPr lang="pt-BR" sz="3600" b="1" dirty="0">
                <a:solidFill>
                  <a:schemeClr val="bg1"/>
                </a:solidFill>
                <a:latin typeface="Calibri" panose="020F0502020204030204" pitchFamily="34" charset="0"/>
                <a:cs typeface="Calibri" panose="020F0502020204030204" pitchFamily="34" charset="0"/>
              </a:rPr>
              <a:t>Email: brunoscezario@souunisuam.com.br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Google Shape;92;p14"/>
          <p:cNvSpPr txBox="1"/>
          <p:nvPr/>
        </p:nvSpPr>
        <p:spPr>
          <a:xfrm>
            <a:off x="1248880" y="2421059"/>
            <a:ext cx="9012720" cy="39702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2800" b="0" i="0" dirty="0">
                <a:solidFill>
                  <a:schemeClr val="tx1">
                    <a:lumMod val="95000"/>
                    <a:lumOff val="5000"/>
                  </a:schemeClr>
                </a:solidFill>
                <a:effectLst/>
                <a:latin typeface="+mj-lt"/>
              </a:rPr>
              <a:t>Neste exemplo, </a:t>
            </a:r>
            <a:r>
              <a:rPr lang="pt-BR" sz="2800" b="0" i="0" dirty="0">
                <a:solidFill>
                  <a:srgbClr val="FF0000"/>
                </a:solidFill>
                <a:effectLst/>
                <a:latin typeface="+mj-lt"/>
              </a:rPr>
              <a:t>5 (precisão) representa o número de </a:t>
            </a:r>
            <a:r>
              <a:rPr lang="pt-BR" sz="2800" b="0" i="0" dirty="0" err="1">
                <a:solidFill>
                  <a:srgbClr val="FF0000"/>
                </a:solidFill>
                <a:effectLst/>
                <a:latin typeface="+mj-lt"/>
              </a:rPr>
              <a:t>digítos</a:t>
            </a:r>
            <a:r>
              <a:rPr lang="pt-BR" sz="2800" b="0" i="0" dirty="0">
                <a:solidFill>
                  <a:srgbClr val="FF0000"/>
                </a:solidFill>
                <a:effectLst/>
                <a:latin typeface="+mj-lt"/>
              </a:rPr>
              <a:t> decimais </a:t>
            </a:r>
            <a:r>
              <a:rPr lang="pt-BR" sz="2800" b="0" i="0" dirty="0">
                <a:solidFill>
                  <a:schemeClr val="tx1">
                    <a:lumMod val="95000"/>
                    <a:lumOff val="5000"/>
                  </a:schemeClr>
                </a:solidFill>
                <a:effectLst/>
                <a:latin typeface="+mj-lt"/>
              </a:rPr>
              <a:t>significantes que serão armazenados no valor, </a:t>
            </a:r>
            <a:r>
              <a:rPr lang="pt-BR" sz="2800" b="0" i="0" dirty="0">
                <a:solidFill>
                  <a:srgbClr val="FF0000"/>
                </a:solidFill>
                <a:effectLst/>
                <a:latin typeface="+mj-lt"/>
              </a:rPr>
              <a:t>e 2 (escala) representa o número de dígitos que serão armazenados após o ponto decimal</a:t>
            </a:r>
            <a:r>
              <a:rPr lang="pt-BR" sz="2800" b="0" i="0" dirty="0">
                <a:solidFill>
                  <a:schemeClr val="tx1">
                    <a:lumMod val="95000"/>
                    <a:lumOff val="5000"/>
                  </a:schemeClr>
                </a:solidFill>
                <a:effectLst/>
                <a:latin typeface="+mj-lt"/>
              </a:rPr>
              <a:t>. Neste caso, no entanto, a faixa de valores que podem </a:t>
            </a:r>
            <a:r>
              <a:rPr lang="pt-BR" sz="2800" b="0" i="0" dirty="0">
                <a:solidFill>
                  <a:srgbClr val="FF0000"/>
                </a:solidFill>
                <a:effectLst/>
                <a:latin typeface="+mj-lt"/>
              </a:rPr>
              <a:t>ser </a:t>
            </a:r>
            <a:r>
              <a:rPr lang="pt-BR" sz="2800" b="0" i="0" dirty="0" err="1">
                <a:solidFill>
                  <a:srgbClr val="FF0000"/>
                </a:solidFill>
                <a:effectLst/>
                <a:latin typeface="+mj-lt"/>
              </a:rPr>
              <a:t>armazendos</a:t>
            </a:r>
            <a:r>
              <a:rPr lang="pt-BR" sz="2800" b="0" i="0" dirty="0">
                <a:solidFill>
                  <a:srgbClr val="FF0000"/>
                </a:solidFill>
                <a:effectLst/>
                <a:latin typeface="+mj-lt"/>
              </a:rPr>
              <a:t> na coluna salario é de -99.99 a 99.99.</a:t>
            </a:r>
            <a:r>
              <a:rPr lang="pt-BR" sz="2800" b="0" i="0" dirty="0">
                <a:solidFill>
                  <a:schemeClr val="tx1">
                    <a:lumMod val="95000"/>
                    <a:lumOff val="5000"/>
                  </a:schemeClr>
                </a:solidFill>
                <a:effectLst/>
                <a:latin typeface="+mj-lt"/>
              </a:rPr>
              <a:t> (MySQL pode, na verdade, armazenar números acima de 999.99 neste campo porque ele não precisa armazenar o sinal para números positivos).</a:t>
            </a:r>
            <a:endParaRPr sz="2800" b="0" i="0" u="none" strike="noStrike" cap="none" dirty="0">
              <a:solidFill>
                <a:schemeClr val="tx1">
                  <a:lumMod val="95000"/>
                  <a:lumOff val="5000"/>
                </a:schemeClr>
              </a:solidFill>
              <a:latin typeface="+mj-lt"/>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Google Shape;91;p14">
            <a:extLst>
              <a:ext uri="{FF2B5EF4-FFF2-40B4-BE49-F238E27FC236}">
                <a16:creationId xmlns:a16="http://schemas.microsoft.com/office/drawing/2014/main" id="{510E73E8-B126-B8BD-3C12-66790994AB87}"/>
              </a:ext>
            </a:extLst>
          </p:cNvPr>
          <p:cNvSpPr txBox="1"/>
          <p:nvPr/>
        </p:nvSpPr>
        <p:spPr>
          <a:xfrm>
            <a:off x="2190046" y="272539"/>
            <a:ext cx="651368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Decimal </a:t>
            </a:r>
            <a:endParaRPr sz="4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sp>
        <p:nvSpPr>
          <p:cNvPr id="4" name="Rectangle 2">
            <a:extLst>
              <a:ext uri="{FF2B5EF4-FFF2-40B4-BE49-F238E27FC236}">
                <a16:creationId xmlns:a16="http://schemas.microsoft.com/office/drawing/2014/main" id="{C959FF8C-8F8A-831E-A30A-EEDEFF4DBEA9}"/>
              </a:ext>
            </a:extLst>
          </p:cNvPr>
          <p:cNvSpPr>
            <a:spLocks noChangeArrowheads="1"/>
          </p:cNvSpPr>
          <p:nvPr/>
        </p:nvSpPr>
        <p:spPr bwMode="auto">
          <a:xfrm>
            <a:off x="2190046" y="1449839"/>
            <a:ext cx="6400799" cy="6155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4000" b="1" i="0" u="none" strike="noStrike" cap="none" normalizeH="0" baseline="0" dirty="0">
                <a:ln>
                  <a:noFill/>
                </a:ln>
                <a:solidFill>
                  <a:srgbClr val="FF0000"/>
                </a:solidFill>
                <a:effectLst/>
                <a:latin typeface="courier"/>
              </a:rPr>
              <a:t>salario DECIMAL(5,2)</a:t>
            </a:r>
            <a:r>
              <a:rPr kumimoji="0" lang="pt-BR" altLang="pt-BR" sz="4000" b="1" i="0" u="none" strike="noStrike" cap="none" normalizeH="0" baseline="0" dirty="0">
                <a:ln>
                  <a:noFill/>
                </a:ln>
                <a:solidFill>
                  <a:srgbClr val="FF0000"/>
                </a:solidFill>
                <a:effectLst/>
              </a:rPr>
              <a:t> </a:t>
            </a:r>
            <a:endParaRPr kumimoji="0" lang="pt-BR" altLang="pt-BR" sz="40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32964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908850" y="147295"/>
            <a:ext cx="7674388"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mj-lt"/>
                <a:ea typeface="Calibri"/>
                <a:cs typeface="Calibri"/>
                <a:sym typeface="Calibri"/>
              </a:rPr>
              <a:t>Particularidades</a:t>
            </a:r>
            <a:endParaRPr sz="44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80533" y="1239798"/>
            <a:ext cx="9550400"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lang="pt-BR" sz="3600" b="0" i="0" dirty="0">
              <a:solidFill>
                <a:schemeClr val="tx1">
                  <a:lumMod val="95000"/>
                  <a:lumOff val="5000"/>
                </a:schemeClr>
              </a:solidFill>
              <a:effectLst/>
              <a:latin typeface="Inter"/>
            </a:endParaRPr>
          </a:p>
          <a:p>
            <a:pPr marL="0" marR="0" lvl="0" indent="0" algn="just" rtl="0">
              <a:lnSpc>
                <a:spcPct val="100000"/>
              </a:lnSpc>
              <a:spcBef>
                <a:spcPts val="0"/>
              </a:spcBef>
              <a:spcAft>
                <a:spcPts val="0"/>
              </a:spcAft>
              <a:buClr>
                <a:schemeClr val="dk1"/>
              </a:buClr>
              <a:buSzPts val="2000"/>
              <a:buFont typeface="Arial"/>
              <a:buNone/>
            </a:pPr>
            <a:r>
              <a:rPr lang="pt-BR" sz="3600" b="0" i="0" dirty="0">
                <a:solidFill>
                  <a:srgbClr val="FF0000"/>
                </a:solidFill>
                <a:effectLst/>
                <a:latin typeface="Inter"/>
              </a:rPr>
              <a:t>Todas as operações aritméticas são feitas usando valores BIGINT ou DOUBLE com sinal</a:t>
            </a:r>
            <a:r>
              <a:rPr lang="pt-BR" sz="3600" b="0" i="0" dirty="0">
                <a:solidFill>
                  <a:schemeClr val="tx1">
                    <a:lumMod val="95000"/>
                    <a:lumOff val="5000"/>
                  </a:schemeClr>
                </a:solidFill>
                <a:effectLst/>
                <a:latin typeface="Inter"/>
              </a:rPr>
              <a:t>, não devemos utilizar inteiros sem sinal maiores que 9223372036854775807 (63 bits) exceto com funções de bit! Se você fizer isto, alguns dos últimos dígitos no resultado podem estar errados por causa de erros de arredondamento na conversão de BIGINT para DOUBLE.</a:t>
            </a:r>
            <a:endParaRPr sz="3600" b="0" i="0" u="none" strike="noStrike" cap="none" dirty="0">
              <a:solidFill>
                <a:schemeClr val="tx1">
                  <a:lumMod val="95000"/>
                  <a:lumOff val="5000"/>
                </a:schemeClr>
              </a:solidFill>
              <a:latin typeface="Calibri"/>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9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160627" y="126440"/>
            <a:ext cx="767438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000" b="1" i="0" u="none" strike="noStrike" cap="none" dirty="0">
                <a:solidFill>
                  <a:srgbClr val="0F96AE"/>
                </a:solidFill>
                <a:latin typeface="+mj-lt"/>
                <a:ea typeface="Calibri"/>
                <a:cs typeface="Calibri"/>
                <a:sym typeface="Calibri"/>
              </a:rPr>
              <a:t>FLOAT </a:t>
            </a:r>
            <a:endParaRPr sz="4000" b="0" i="0" u="none" strike="noStrike" cap="none" dirty="0">
              <a:solidFill>
                <a:schemeClr val="dk1"/>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0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57956" y="1449839"/>
            <a:ext cx="9550400" cy="317005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dirty="0">
                <a:solidFill>
                  <a:schemeClr val="tx1"/>
                </a:solidFill>
                <a:effectLst/>
                <a:latin typeface="+mj-lt"/>
              </a:rPr>
              <a:t>Um número de ponto flutuante pequeno (precisão simples). Os valores permitidos estão entre -3.402823466E+38 e -1.175494351E-38, 0 e entre 1.175494351E-38 e 3.402823466E+38. </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42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284805" y="126440"/>
            <a:ext cx="767438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000" b="1" i="0" u="none" strike="noStrike" cap="none" dirty="0">
                <a:solidFill>
                  <a:srgbClr val="0F96AE"/>
                </a:solidFill>
                <a:latin typeface="+mj-lt"/>
                <a:ea typeface="Calibri"/>
                <a:cs typeface="Calibri"/>
                <a:sym typeface="Calibri"/>
              </a:rPr>
              <a:t>DOUBLE</a:t>
            </a:r>
            <a:endParaRPr sz="4000" b="0" i="0" u="none" strike="noStrike" cap="none" dirty="0">
              <a:solidFill>
                <a:schemeClr val="dk1"/>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0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57956" y="1449839"/>
            <a:ext cx="9550400" cy="44011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dirty="0">
                <a:solidFill>
                  <a:schemeClr val="tx1"/>
                </a:solidFill>
                <a:effectLst/>
                <a:latin typeface="+mj-lt"/>
              </a:rPr>
              <a:t>Um número de ponto flutuante de tamanho normal (dupla-precisão). Valores permitidos estão entre -</a:t>
            </a:r>
            <a:r>
              <a:rPr lang="pt-BR" sz="4000" b="0" i="0" dirty="0">
                <a:solidFill>
                  <a:srgbClr val="FF0000"/>
                </a:solidFill>
                <a:effectLst/>
                <a:latin typeface="+mj-lt"/>
              </a:rPr>
              <a:t>1.7976931348623157E+308 e -2.2250738585072014E-308, 0 e entre 2.2250738585072014E-308 e 1.7976931348623157E+308</a:t>
            </a:r>
            <a:r>
              <a:rPr lang="pt-BR" sz="4000" b="0" i="0" dirty="0">
                <a:solidFill>
                  <a:schemeClr val="tx1"/>
                </a:solidFill>
                <a:effectLst/>
                <a:latin typeface="+mj-lt"/>
              </a:rPr>
              <a:t>.</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1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916983" y="126440"/>
            <a:ext cx="767438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000" b="1" i="0" u="none" strike="noStrike" cap="none" dirty="0">
                <a:solidFill>
                  <a:srgbClr val="0F96AE"/>
                </a:solidFill>
                <a:latin typeface="+mj-lt"/>
                <a:ea typeface="Calibri"/>
                <a:cs typeface="Calibri"/>
                <a:sym typeface="Calibri"/>
              </a:rPr>
              <a:t>DOUBLE PRECISION</a:t>
            </a:r>
            <a:endParaRPr sz="4000" b="0" i="0" u="none" strike="noStrike" cap="none" dirty="0">
              <a:solidFill>
                <a:schemeClr val="dk1"/>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0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1196623" y="2714726"/>
            <a:ext cx="95504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dirty="0">
                <a:solidFill>
                  <a:schemeClr val="tx1"/>
                </a:solidFill>
                <a:effectLst/>
                <a:latin typeface="+mj-lt"/>
              </a:rPr>
              <a:t>Estes são sinônimos para DOUBLE.</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91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3772368" y="126440"/>
            <a:ext cx="3147544"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000" b="1" i="0" u="none" strike="noStrike" cap="none" dirty="0">
                <a:solidFill>
                  <a:srgbClr val="0F96AE"/>
                </a:solidFill>
                <a:latin typeface="+mj-lt"/>
                <a:ea typeface="Calibri"/>
                <a:cs typeface="Calibri"/>
                <a:sym typeface="Calibri"/>
              </a:rPr>
              <a:t>DEC</a:t>
            </a:r>
            <a:endParaRPr sz="4000" b="0" i="0" u="none" strike="noStrike" cap="none" dirty="0">
              <a:solidFill>
                <a:schemeClr val="dk1"/>
              </a:solidFill>
              <a:latin typeface="+mj-lt"/>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0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57956" y="1449839"/>
            <a:ext cx="9550400" cy="317005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dirty="0">
                <a:solidFill>
                  <a:srgbClr val="FF0000"/>
                </a:solidFill>
                <a:effectLst/>
                <a:latin typeface="+mj-lt"/>
              </a:rPr>
              <a:t>Este é um sinônimo para DECIMAL</a:t>
            </a:r>
            <a:r>
              <a:rPr lang="pt-BR" sz="4000" b="0" i="0" dirty="0">
                <a:solidFill>
                  <a:schemeClr val="tx1"/>
                </a:solidFill>
                <a:effectLst/>
                <a:latin typeface="+mj-lt"/>
              </a:rPr>
              <a:t>.</a:t>
            </a:r>
          </a:p>
          <a:p>
            <a:pPr marL="0" marR="0" lvl="0" indent="0" algn="just" rtl="0">
              <a:lnSpc>
                <a:spcPct val="100000"/>
              </a:lnSpc>
              <a:spcBef>
                <a:spcPts val="0"/>
              </a:spcBef>
              <a:spcAft>
                <a:spcPts val="0"/>
              </a:spcAft>
              <a:buClr>
                <a:schemeClr val="dk1"/>
              </a:buClr>
              <a:buSzPts val="2000"/>
              <a:buFont typeface="Arial"/>
              <a:buNone/>
            </a:pPr>
            <a:endParaRPr lang="pt-BR" sz="4000" b="0" i="0" dirty="0">
              <a:solidFill>
                <a:schemeClr val="tx1"/>
              </a:solidFill>
              <a:effectLst/>
              <a:latin typeface="+mj-lt"/>
            </a:endParaRPr>
          </a:p>
          <a:p>
            <a:pPr marL="0" marR="0" lvl="0" indent="0" algn="just" rtl="0">
              <a:lnSpc>
                <a:spcPct val="100000"/>
              </a:lnSpc>
              <a:spcBef>
                <a:spcPts val="0"/>
              </a:spcBef>
              <a:spcAft>
                <a:spcPts val="0"/>
              </a:spcAft>
              <a:buClr>
                <a:schemeClr val="dk1"/>
              </a:buClr>
              <a:buSzPts val="2000"/>
              <a:buFont typeface="Arial"/>
              <a:buNone/>
            </a:pPr>
            <a:r>
              <a:rPr lang="pt-BR" sz="4000" b="0" i="0" dirty="0">
                <a:solidFill>
                  <a:schemeClr val="tx1"/>
                </a:solidFill>
                <a:effectLst/>
                <a:latin typeface="+mj-lt"/>
              </a:rPr>
              <a:t>O alias FIXED foi adicionado na versão 4.1.0 para compatibilidade com outros servidores.</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31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1" name="Google Shape;91;p14"/>
          <p:cNvSpPr txBox="1"/>
          <p:nvPr/>
        </p:nvSpPr>
        <p:spPr>
          <a:xfrm>
            <a:off x="2190045" y="272538"/>
            <a:ext cx="6999111"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TIPOS NUMÉRICOS </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m 4" descr="Tabela&#10;&#10;Descrição gerada automaticamente">
            <a:extLst>
              <a:ext uri="{FF2B5EF4-FFF2-40B4-BE49-F238E27FC236}">
                <a16:creationId xmlns:a16="http://schemas.microsoft.com/office/drawing/2014/main" id="{FF31A902-E8CE-3E35-C25E-1F3EC971456B}"/>
              </a:ext>
            </a:extLst>
          </p:cNvPr>
          <p:cNvPicPr>
            <a:picLocks noChangeAspect="1"/>
          </p:cNvPicPr>
          <p:nvPr/>
        </p:nvPicPr>
        <p:blipFill>
          <a:blip r:embed="rId6"/>
          <a:stretch>
            <a:fillRect/>
          </a:stretch>
        </p:blipFill>
        <p:spPr>
          <a:xfrm>
            <a:off x="1751062" y="1625600"/>
            <a:ext cx="8758893" cy="4800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0"/>
          <p:cNvSpPr txBox="1"/>
          <p:nvPr/>
        </p:nvSpPr>
        <p:spPr>
          <a:xfrm>
            <a:off x="3549352" y="2321004"/>
            <a:ext cx="5093293"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pt-BR" sz="6600" b="1" i="0" u="none" strike="noStrike" cap="none">
                <a:solidFill>
                  <a:schemeClr val="lt1"/>
                </a:solidFill>
                <a:latin typeface="Calibri"/>
                <a:ea typeface="Calibri"/>
                <a:cs typeface="Calibri"/>
                <a:sym typeface="Calibri"/>
              </a:rPr>
              <a:t>Obrigado!</a:t>
            </a:r>
            <a:endParaRPr sz="1400" b="0" i="0" u="none" strike="noStrike" cap="none">
              <a:solidFill>
                <a:srgbClr val="000000"/>
              </a:solidFill>
              <a:latin typeface="Arial"/>
              <a:ea typeface="Arial"/>
              <a:cs typeface="Arial"/>
              <a:sym typeface="Arial"/>
            </a:endParaRPr>
          </a:p>
        </p:txBody>
      </p:sp>
      <p:pic>
        <p:nvPicPr>
          <p:cNvPr id="131" name="Google Shape;131;p20" descr="Texto, Logotipo&#10;&#10;Descrição gerada automaticamente"/>
          <p:cNvPicPr preferRelativeResize="0"/>
          <p:nvPr/>
        </p:nvPicPr>
        <p:blipFill rotWithShape="1">
          <a:blip r:embed="rId4">
            <a:alphaModFix/>
          </a:blip>
          <a:srcRect/>
          <a:stretch/>
        </p:blipFill>
        <p:spPr>
          <a:xfrm>
            <a:off x="4529691" y="3841909"/>
            <a:ext cx="3132617" cy="632762"/>
          </a:xfrm>
          <a:prstGeom prst="rect">
            <a:avLst/>
          </a:prstGeom>
          <a:noFill/>
          <a:ln>
            <a:noFill/>
          </a:ln>
        </p:spPr>
      </p:pic>
      <p:pic>
        <p:nvPicPr>
          <p:cNvPr id="2" name="Picture 2" descr="AWS logo 2 - JDRF">
            <a:extLst>
              <a:ext uri="{FF2B5EF4-FFF2-40B4-BE49-F238E27FC236}">
                <a16:creationId xmlns:a16="http://schemas.microsoft.com/office/drawing/2014/main" id="{FC7A408F-0B02-8FA5-6678-36200645E4F3}"/>
              </a:ext>
            </a:extLst>
          </p:cNvPr>
          <p:cNvPicPr>
            <a:picLocks noChangeAspect="1" noChangeArrowheads="1"/>
          </p:cNvPicPr>
          <p:nvPr/>
        </p:nvPicPr>
        <p:blipFill>
          <a:blip r:embed="rId5">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567026" y="1903885"/>
            <a:ext cx="7674388" cy="31392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6600" b="1" i="0" u="none" strike="noStrike" cap="none" dirty="0">
                <a:solidFill>
                  <a:srgbClr val="0F96AE"/>
                </a:solidFill>
                <a:latin typeface="+mj-lt"/>
                <a:ea typeface="Calibri"/>
                <a:cs typeface="Calibri"/>
                <a:sym typeface="Calibri"/>
              </a:rPr>
              <a:t>TIPOS DE DADOS NUMÉRICOS</a:t>
            </a:r>
            <a:endParaRPr sz="6600" b="1" i="0" u="none" strike="noStrike" cap="none" dirty="0">
              <a:solidFill>
                <a:schemeClr val="dk1"/>
              </a:solidFill>
              <a:latin typeface="+mj-lt"/>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endParaRPr sz="6600" b="1" i="0" u="none" strike="noStrike" cap="none" dirty="0">
              <a:solidFill>
                <a:srgbClr val="0F96AE"/>
              </a:solidFill>
              <a:latin typeface="+mj-lt"/>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81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578314" y="272538"/>
            <a:ext cx="767438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TINYNT</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sp>
        <p:nvSpPr>
          <p:cNvPr id="92" name="Google Shape;92;p14"/>
          <p:cNvSpPr txBox="1"/>
          <p:nvPr/>
        </p:nvSpPr>
        <p:spPr>
          <a:xfrm>
            <a:off x="1018664" y="2544861"/>
            <a:ext cx="9550400"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u="none" strike="noStrike" cap="none" dirty="0">
                <a:solidFill>
                  <a:schemeClr val="tx1">
                    <a:lumMod val="95000"/>
                    <a:lumOff val="5000"/>
                  </a:schemeClr>
                </a:solidFill>
                <a:latin typeface="+mj-lt"/>
                <a:ea typeface="Calibri"/>
                <a:cs typeface="Calibri"/>
                <a:sym typeface="Calibri"/>
              </a:rPr>
              <a:t>Um inteiro muito pequeno. A faixa deste inteiro com sinal é de -128 até 127. A faixa sem sinal é de 0 até 255.</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634758" y="272538"/>
            <a:ext cx="767438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BIT, BOOL, BOOLEAN</a:t>
            </a:r>
            <a:endParaRPr sz="4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sp>
        <p:nvSpPr>
          <p:cNvPr id="92" name="Google Shape;92;p14"/>
          <p:cNvSpPr txBox="1"/>
          <p:nvPr/>
        </p:nvSpPr>
        <p:spPr>
          <a:xfrm>
            <a:off x="1018664" y="1968896"/>
            <a:ext cx="9550400" cy="317005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u="none" strike="noStrike" cap="none" dirty="0">
                <a:solidFill>
                  <a:schemeClr val="tx1"/>
                </a:solidFill>
                <a:latin typeface="+mj-lt"/>
                <a:ea typeface="Calibri"/>
                <a:cs typeface="Calibri"/>
                <a:sym typeface="Calibri"/>
              </a:rPr>
              <a:t>Estes são sinônimos para TINYINT(1).</a:t>
            </a:r>
          </a:p>
          <a:p>
            <a:pPr marL="0" marR="0" lvl="0" indent="0" algn="just" rtl="0">
              <a:lnSpc>
                <a:spcPct val="100000"/>
              </a:lnSpc>
              <a:spcBef>
                <a:spcPts val="0"/>
              </a:spcBef>
              <a:spcAft>
                <a:spcPts val="0"/>
              </a:spcAft>
              <a:buClr>
                <a:schemeClr val="dk1"/>
              </a:buClr>
              <a:buSzPts val="2000"/>
              <a:buFont typeface="Arial"/>
              <a:buNone/>
            </a:pPr>
            <a:r>
              <a:rPr lang="pt-BR" sz="4000" b="0" i="0" u="none" strike="noStrike" cap="none" dirty="0">
                <a:solidFill>
                  <a:schemeClr val="tx1"/>
                </a:solidFill>
                <a:latin typeface="+mj-lt"/>
                <a:ea typeface="Calibri"/>
                <a:cs typeface="Calibri"/>
                <a:sym typeface="Calibri"/>
              </a:rPr>
              <a:t>O sinônimo BOOLEAN foi adicionado na versão 4.1.0. Um tipo </a:t>
            </a:r>
            <a:r>
              <a:rPr lang="pt-BR" sz="4000" b="0" i="0" u="none" strike="noStrike" cap="none" dirty="0" err="1">
                <a:solidFill>
                  <a:schemeClr val="tx1"/>
                </a:solidFill>
                <a:latin typeface="+mj-lt"/>
                <a:ea typeface="Calibri"/>
                <a:cs typeface="Calibri"/>
                <a:sym typeface="Calibri"/>
              </a:rPr>
              <a:t>boolean</a:t>
            </a:r>
            <a:r>
              <a:rPr lang="pt-BR" sz="4000" b="0" i="0" u="none" strike="noStrike" cap="none" dirty="0">
                <a:solidFill>
                  <a:schemeClr val="tx1"/>
                </a:solidFill>
                <a:latin typeface="+mj-lt"/>
                <a:ea typeface="Calibri"/>
                <a:cs typeface="Calibri"/>
                <a:sym typeface="Calibri"/>
              </a:rPr>
              <a:t> verdadeiro será introduzido de acordo com o SQL-99.</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11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310539" y="226392"/>
            <a:ext cx="7674388"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mj-lt"/>
                <a:ea typeface="Calibri"/>
                <a:cs typeface="Calibri"/>
                <a:sym typeface="Calibri"/>
              </a:rPr>
              <a:t>SMALLINT</a:t>
            </a:r>
            <a:endParaRPr sz="44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91822" y="2334820"/>
            <a:ext cx="9550400" cy="21236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400" b="0" i="0" dirty="0">
                <a:solidFill>
                  <a:schemeClr val="tx1">
                    <a:lumMod val="95000"/>
                    <a:lumOff val="5000"/>
                  </a:schemeClr>
                </a:solidFill>
                <a:effectLst/>
                <a:latin typeface="+mj-lt"/>
              </a:rPr>
              <a:t>Um inteiro pequeno. A faixa do inteiro com sinal é de -32768 até 32767. A faixa sem sinal é de 0 a 65535.</a:t>
            </a:r>
            <a:endParaRPr sz="4400" b="0" i="0" u="none" strike="noStrike" cap="none" dirty="0">
              <a:solidFill>
                <a:schemeClr val="tx1">
                  <a:lumMod val="95000"/>
                  <a:lumOff val="5000"/>
                </a:schemeClr>
              </a:solidFill>
              <a:latin typeface="+mj-lt"/>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1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205781" y="272538"/>
            <a:ext cx="767438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MEDIUMINT</a:t>
            </a:r>
            <a:endParaRPr sz="44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sp>
        <p:nvSpPr>
          <p:cNvPr id="92" name="Google Shape;92;p14"/>
          <p:cNvSpPr txBox="1"/>
          <p:nvPr/>
        </p:nvSpPr>
        <p:spPr>
          <a:xfrm>
            <a:off x="928353" y="2251350"/>
            <a:ext cx="9550400"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u="none" strike="noStrike" cap="none" dirty="0">
                <a:solidFill>
                  <a:schemeClr val="tx1">
                    <a:lumMod val="95000"/>
                    <a:lumOff val="5000"/>
                  </a:schemeClr>
                </a:solidFill>
                <a:latin typeface="+mj-lt"/>
                <a:ea typeface="Calibri"/>
                <a:cs typeface="Calibri"/>
                <a:sym typeface="Calibri"/>
              </a:rPr>
              <a:t>Um inteiro de tamanho médio. A </a:t>
            </a:r>
            <a:r>
              <a:rPr lang="pt-BR" sz="4000" b="0" i="0" u="none" strike="noStrike" cap="none" dirty="0" err="1">
                <a:solidFill>
                  <a:schemeClr val="tx1">
                    <a:lumMod val="95000"/>
                    <a:lumOff val="5000"/>
                  </a:schemeClr>
                </a:solidFill>
                <a:latin typeface="+mj-lt"/>
                <a:ea typeface="Calibri"/>
                <a:cs typeface="Calibri"/>
                <a:sym typeface="Calibri"/>
              </a:rPr>
              <a:t>faica</a:t>
            </a:r>
            <a:r>
              <a:rPr lang="pt-BR" sz="4000" b="0" i="0" u="none" strike="noStrike" cap="none" dirty="0">
                <a:solidFill>
                  <a:schemeClr val="tx1">
                    <a:lumMod val="95000"/>
                    <a:lumOff val="5000"/>
                  </a:schemeClr>
                </a:solidFill>
                <a:latin typeface="+mj-lt"/>
                <a:ea typeface="Calibri"/>
                <a:cs typeface="Calibri"/>
                <a:sym typeface="Calibri"/>
              </a:rPr>
              <a:t> com sinal é de -8388608 a 8388607. A faixa sem sinal é de 0 </a:t>
            </a:r>
            <a:r>
              <a:rPr lang="pt-BR" sz="4000" b="0" i="0" u="none" strike="noStrike" cap="none" dirty="0" err="1">
                <a:solidFill>
                  <a:schemeClr val="tx1">
                    <a:lumMod val="95000"/>
                    <a:lumOff val="5000"/>
                  </a:schemeClr>
                </a:solidFill>
                <a:latin typeface="+mj-lt"/>
                <a:ea typeface="Calibri"/>
                <a:cs typeface="Calibri"/>
                <a:sym typeface="Calibri"/>
              </a:rPr>
              <a:t>to</a:t>
            </a:r>
            <a:r>
              <a:rPr lang="pt-BR" sz="4000" b="0" i="0" u="none" strike="noStrike" cap="none" dirty="0">
                <a:solidFill>
                  <a:schemeClr val="tx1">
                    <a:lumMod val="95000"/>
                    <a:lumOff val="5000"/>
                  </a:schemeClr>
                </a:solidFill>
                <a:latin typeface="+mj-lt"/>
                <a:ea typeface="Calibri"/>
                <a:cs typeface="Calibri"/>
                <a:sym typeface="Calibri"/>
              </a:rPr>
              <a:t> 16777215.</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97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4750492" y="272538"/>
            <a:ext cx="7674388"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Calibri"/>
                <a:ea typeface="Calibri"/>
                <a:cs typeface="Calibri"/>
                <a:sym typeface="Calibri"/>
              </a:rPr>
              <a:t>INT</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endParaRPr sz="4400" b="1" i="0" u="none" strike="noStrike" cap="none" dirty="0">
              <a:solidFill>
                <a:srgbClr val="0F96AE"/>
              </a:solidFill>
              <a:latin typeface="Calibri"/>
              <a:ea typeface="Calibri"/>
              <a:cs typeface="Calibri"/>
              <a:sym typeface="Calibri"/>
            </a:endParaRPr>
          </a:p>
        </p:txBody>
      </p:sp>
      <p:sp>
        <p:nvSpPr>
          <p:cNvPr id="92" name="Google Shape;92;p14"/>
          <p:cNvSpPr txBox="1"/>
          <p:nvPr/>
        </p:nvSpPr>
        <p:spPr>
          <a:xfrm>
            <a:off x="939642" y="1449839"/>
            <a:ext cx="9550400" cy="255450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4000" b="0" i="0" u="none" strike="noStrike" cap="none" dirty="0">
                <a:solidFill>
                  <a:schemeClr val="tx1">
                    <a:lumMod val="95000"/>
                    <a:lumOff val="5000"/>
                  </a:schemeClr>
                </a:solidFill>
                <a:latin typeface="+mj-lt"/>
                <a:ea typeface="Calibri"/>
                <a:cs typeface="Calibri"/>
                <a:sym typeface="Calibri"/>
              </a:rPr>
              <a:t>Um inteiro de tamanho normal. A faixa com sinal é de -2147483648 a 2147483647. A faixa sem sinal é de 0 a 4294967295.</a:t>
            </a: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89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3760749" y="226392"/>
            <a:ext cx="7674388"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mj-lt"/>
                <a:ea typeface="Calibri"/>
                <a:cs typeface="Calibri"/>
                <a:sym typeface="Calibri"/>
              </a:rPr>
              <a:t>INTEGER</a:t>
            </a:r>
            <a:endParaRPr sz="44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2031428" y="2909981"/>
            <a:ext cx="95504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3600" b="0" i="0" dirty="0">
                <a:solidFill>
                  <a:schemeClr val="tx1">
                    <a:lumMod val="95000"/>
                    <a:lumOff val="5000"/>
                  </a:schemeClr>
                </a:solidFill>
                <a:effectLst/>
                <a:latin typeface="Inter"/>
              </a:rPr>
              <a:t>Este é um sinônimo para INT.</a:t>
            </a:r>
            <a:endParaRPr sz="3600" b="0" i="0" u="none" strike="noStrike" cap="none" dirty="0">
              <a:solidFill>
                <a:schemeClr val="tx1">
                  <a:lumMod val="95000"/>
                  <a:lumOff val="5000"/>
                </a:schemeClr>
              </a:solidFill>
              <a:latin typeface="Calibri"/>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3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txBox="1"/>
          <p:nvPr/>
        </p:nvSpPr>
        <p:spPr>
          <a:xfrm>
            <a:off x="1043552" y="336751"/>
            <a:ext cx="7674388"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pt-BR" sz="4400" b="1" i="0" u="none" strike="noStrike" cap="none" dirty="0">
                <a:solidFill>
                  <a:srgbClr val="0F96AE"/>
                </a:solidFill>
                <a:latin typeface="+mj-lt"/>
                <a:ea typeface="Calibri"/>
                <a:cs typeface="Calibri"/>
                <a:sym typeface="Calibri"/>
              </a:rPr>
              <a:t>BIG INT</a:t>
            </a:r>
            <a:endParaRPr sz="4400" b="1" i="0" u="none" strike="noStrike" cap="none" dirty="0">
              <a:solidFill>
                <a:srgbClr val="0F96AE"/>
              </a:solidFill>
              <a:latin typeface="+mj-lt"/>
              <a:ea typeface="Calibri"/>
              <a:cs typeface="Calibri"/>
              <a:sym typeface="Calibri"/>
            </a:endParaRPr>
          </a:p>
        </p:txBody>
      </p:sp>
      <p:sp>
        <p:nvSpPr>
          <p:cNvPr id="92" name="Google Shape;92;p14"/>
          <p:cNvSpPr txBox="1"/>
          <p:nvPr/>
        </p:nvSpPr>
        <p:spPr>
          <a:xfrm>
            <a:off x="891822" y="2176776"/>
            <a:ext cx="9550400"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pt-BR" sz="3600" b="0" i="0" dirty="0">
                <a:solidFill>
                  <a:schemeClr val="tx1">
                    <a:lumMod val="95000"/>
                    <a:lumOff val="5000"/>
                  </a:schemeClr>
                </a:solidFill>
                <a:effectLst/>
                <a:latin typeface="Inter"/>
              </a:rPr>
              <a:t>Um inteiro grande. A faixa com sinal é de -9223372036854775808 a 9223372036854775807. A faixa sem sinal é de 0 a 18446744073709551615.</a:t>
            </a:r>
            <a:endParaRPr sz="3600" b="0" i="0" u="none" strike="noStrike" cap="none" dirty="0">
              <a:solidFill>
                <a:schemeClr val="tx1">
                  <a:lumMod val="95000"/>
                  <a:lumOff val="5000"/>
                </a:schemeClr>
              </a:solidFill>
              <a:latin typeface="Calibri"/>
              <a:ea typeface="Calibri"/>
              <a:cs typeface="Calibri"/>
              <a:sym typeface="Calibri"/>
            </a:endParaRPr>
          </a:p>
        </p:txBody>
      </p:sp>
      <p:pic>
        <p:nvPicPr>
          <p:cNvPr id="2050" name="Picture 2" descr="AWS logo 2 - JDRF">
            <a:extLst>
              <a:ext uri="{FF2B5EF4-FFF2-40B4-BE49-F238E27FC236}">
                <a16:creationId xmlns:a16="http://schemas.microsoft.com/office/drawing/2014/main" id="{3F787572-496A-4938-B1CC-7AD6D6F2806B}"/>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10828962" y="995793"/>
            <a:ext cx="1212350" cy="9080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24592"/>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464</Words>
  <Application>Microsoft Office PowerPoint</Application>
  <PresentationFormat>Widescreen</PresentationFormat>
  <Paragraphs>39</Paragraphs>
  <Slides>17</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courier</vt:lpstr>
      <vt:lpstr>Inter</vt:lpstr>
      <vt:lpstr>Roboto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Bruno Santos Cezario</cp:lastModifiedBy>
  <cp:revision>43</cp:revision>
  <dcterms:modified xsi:type="dcterms:W3CDTF">2023-09-27T14:56:29Z</dcterms:modified>
</cp:coreProperties>
</file>