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648" r:id="rId3"/>
    <p:sldId id="408" r:id="rId4"/>
    <p:sldId id="623" r:id="rId5"/>
    <p:sldId id="686" r:id="rId6"/>
    <p:sldId id="687" r:id="rId7"/>
    <p:sldId id="689" r:id="rId8"/>
    <p:sldId id="688" r:id="rId9"/>
    <p:sldId id="708" r:id="rId10"/>
    <p:sldId id="692" r:id="rId11"/>
    <p:sldId id="691" r:id="rId12"/>
    <p:sldId id="700" r:id="rId13"/>
    <p:sldId id="699" r:id="rId14"/>
    <p:sldId id="701" r:id="rId15"/>
    <p:sldId id="703" r:id="rId16"/>
    <p:sldId id="710" r:id="rId17"/>
    <p:sldId id="711" r:id="rId18"/>
    <p:sldId id="712" r:id="rId19"/>
    <p:sldId id="705" r:id="rId20"/>
    <p:sldId id="693" r:id="rId21"/>
    <p:sldId id="713" r:id="rId22"/>
    <p:sldId id="702" r:id="rId23"/>
    <p:sldId id="707" r:id="rId24"/>
    <p:sldId id="706" r:id="rId25"/>
    <p:sldId id="714" r:id="rId26"/>
    <p:sldId id="709" r:id="rId27"/>
    <p:sldId id="259" r:id="rId28"/>
  </p:sldIdLst>
  <p:sldSz cx="12192000" cy="6858000"/>
  <p:notesSz cx="6858000" cy="9144000"/>
  <p:embeddedFontLst>
    <p:embeddedFont>
      <p:font typeface="Meiryo" panose="020B0604030504040204" pitchFamily="34" charset="-128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FEFEF"/>
    <a:srgbClr val="A23C33"/>
    <a:srgbClr val="83992A"/>
    <a:srgbClr val="DEB340"/>
    <a:srgbClr val="22AE93"/>
    <a:srgbClr val="F7AB17"/>
    <a:srgbClr val="4472C4"/>
    <a:srgbClr val="152851"/>
    <a:srgbClr val="538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6811D-368C-41FC-A8C5-3CECA1E24A83}">
  <a:tblStyle styleId="{57A6811D-368C-41FC-A8C5-3CECA1E24A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8079" autoAdjust="0"/>
  </p:normalViewPr>
  <p:slideViewPr>
    <p:cSldViewPr snapToGrid="0">
      <p:cViewPr varScale="1">
        <p:scale>
          <a:sx n="59" d="100"/>
          <a:sy n="59" d="100"/>
        </p:scale>
        <p:origin x="168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7bf41c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177bf41c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cap="all" baseline="0"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300">
                <a:solidFill>
                  <a:schemeClr val="bg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35AE20-56B3-CC13-F0BA-A6A1C92ED7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724400" y="62039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2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preserve="1" userDrawn="1">
  <p:cSld name="Título e conteúd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F57A8-C322-692D-414B-1A97E6D492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57388"/>
            <a:ext cx="10515600" cy="39560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8324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17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B85CBE-3E3D-789F-342E-9DF5F3F730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119" y="3090782"/>
            <a:ext cx="6989762" cy="1325563"/>
          </a:xfrm>
        </p:spPr>
        <p:txBody>
          <a:bodyPr/>
          <a:lstStyle>
            <a:lvl1pPr marL="50800" indent="0" algn="ctr">
              <a:lnSpc>
                <a:spcPct val="150000"/>
              </a:lnSpc>
              <a:buNone/>
              <a:defRPr b="1" u="sng">
                <a:solidFill>
                  <a:schemeClr val="accent4"/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840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4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406400" algn="l" rtl="0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1CBE0-8685-E63C-67A1-303EF2954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5000" dirty="0"/>
              <a:t>Projetando Um 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74949-F009-93B9-F380-7FF86996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Integração de Desenvolvimento em Back-</a:t>
            </a:r>
            <a:r>
              <a:rPr lang="pt-BR" b="1" dirty="0" err="1"/>
              <a:t>End</a:t>
            </a:r>
            <a:r>
              <a:rPr lang="pt-BR" b="1" dirty="0"/>
              <a:t> I</a:t>
            </a:r>
            <a:br>
              <a:rPr lang="pt-BR" b="1" dirty="0"/>
            </a:br>
            <a:r>
              <a:rPr lang="pt-BR" b="1" dirty="0"/>
              <a:t>Bruno Cezario</a:t>
            </a:r>
            <a:r>
              <a:rPr lang="pt-BR" sz="3000" dirty="0"/>
              <a:t> – </a:t>
            </a:r>
            <a:r>
              <a:rPr lang="pt-BR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brunoscezario@souunisuam.com.br</a:t>
            </a:r>
          </a:p>
          <a:p>
            <a:pPr>
              <a:lnSpc>
                <a:spcPct val="150000"/>
              </a:lnSpc>
            </a:pPr>
            <a:r>
              <a:rPr lang="pt-BR" sz="3000" b="1" dirty="0"/>
              <a:t>06 de maio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97783"/>
            <a:ext cx="9470572" cy="1325563"/>
          </a:xfrm>
        </p:spPr>
        <p:txBody>
          <a:bodyPr/>
          <a:lstStyle/>
          <a:p>
            <a:pPr marL="5080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O processo de desenvolvimento de software</a:t>
            </a:r>
            <a:endParaRPr lang="pt-BR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544286" y="1850571"/>
            <a:ext cx="10809514" cy="347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iniciar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desenvolvimento de um software, podemos optar por usar, ou não,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processo de desenvolvimento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adoção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definir passos e artefatos de documentação,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 como atribuir responsabilidades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Um processo abrange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atividades necessárias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compreender, modelar, desenvolver, testar, implantar e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um produto de software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Portanto, ele deve</a:t>
            </a:r>
            <a:r>
              <a:rPr lang="pt-BR" sz="2000" dirty="0"/>
              <a:t>: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4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304799" y="996497"/>
            <a:ext cx="11168743" cy="506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as atividades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serão executadas ao longo do projeto. </a:t>
            </a:r>
          </a:p>
          <a:p>
            <a:pPr marL="50800"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quando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e por quem serão executadas as atividades. </a:t>
            </a:r>
          </a:p>
          <a:p>
            <a:pPr marL="50800"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Delimitar os artefatos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serão utilizados e qual é o melhor momento para aplicá-los. </a:t>
            </a:r>
          </a:p>
          <a:p>
            <a:pPr marL="50800"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as ferramentas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auxiliarão na construção do produto de software. </a:t>
            </a:r>
          </a:p>
          <a:p>
            <a:pPr marL="50800"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um “guia”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as atividades realizadas a todos os envolvidos com o desenvolvimento do produto.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0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185057" y="1250951"/>
            <a:ext cx="11168743" cy="510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Modelo cascata ou sequencial linear ou ciclo de vida clássico.</a:t>
            </a:r>
          </a:p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Baseados em prototipagem. </a:t>
            </a:r>
          </a:p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Modelos RAD (</a:t>
            </a:r>
            <a:r>
              <a:rPr 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Modelo espiral. </a:t>
            </a:r>
          </a:p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Modelo incremental </a:t>
            </a:r>
          </a:p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Modelo iterativo e incremental.</a:t>
            </a:r>
          </a:p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Modelos ágeis. </a:t>
            </a:r>
          </a:p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Processo unificado.</a:t>
            </a:r>
            <a:endParaRPr lang="pt-BR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326571" y="153311"/>
            <a:ext cx="10221686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</a:rPr>
              <a:t>Alguns Processos de Desenvolvimento do Software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2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664027" y="1626960"/>
            <a:ext cx="11168743" cy="4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dos processos recomendados para o desenvolvimento de aplicações Web, pois permite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incorporar requisitos de segurança e de qualidade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medida que o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é desenvolvido.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possibilita que as funcionalidades sejam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divididas em partes menores ou iterações.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A7C711-FF01-592F-3A87-0BF9B3F36DFB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Interativo e Incremental</a:t>
            </a:r>
          </a:p>
        </p:txBody>
      </p:sp>
    </p:spTree>
    <p:extLst>
      <p:ext uri="{BB962C8B-B14F-4D97-AF65-F5344CB8AC3E}">
        <p14:creationId xmlns:p14="http://schemas.microsoft.com/office/powerpoint/2010/main" val="106878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511628" y="1774372"/>
            <a:ext cx="11168743" cy="394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stabelece aspectos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relacionados com o projeto,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delimitação do escopo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recursos (humanos, hardware e software)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estimativas de tempo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compor um cronograma. Existem diversas técnicas que podem ser utilizadas para realizar o planejamento de um sistema, e elas não serão abordadas neste livro, pois fogem de seu escopo.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B7E43-56D9-7207-0017-9C6CD31BEFFD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316322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criação de um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análise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descrevendo os requisitos pode ser realizada de forma textual, visual (com modelos e diagramas) ou, ainda, textual/visual, que alia modelos, diagramas e representações visuais dos principais elementos de conteúdo das páginas.</a:t>
            </a:r>
            <a:r>
              <a:rPr lang="pt-BR" sz="2000" dirty="0"/>
              <a:t>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</a:p>
        </p:txBody>
      </p:sp>
    </p:spTree>
    <p:extLst>
      <p:ext uri="{BB962C8B-B14F-4D97-AF65-F5344CB8AC3E}">
        <p14:creationId xmlns:p14="http://schemas.microsoft.com/office/powerpoint/2010/main" val="4468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os modelos e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projeto visual e gráfico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aplicação, que também são essenciais para criar uma aplicação Web..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</a:rPr>
              <a:t>Projeto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3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/>
              <a:t>Consiste na </a:t>
            </a:r>
            <a:r>
              <a:rPr lang="pt-BR" dirty="0">
                <a:solidFill>
                  <a:srgbClr val="FF0000"/>
                </a:solidFill>
              </a:rPr>
              <a:t>elaboração das páginas</a:t>
            </a:r>
            <a:r>
              <a:rPr lang="pt-BR" dirty="0"/>
              <a:t>, dos scripts de páginas e </a:t>
            </a:r>
            <a:r>
              <a:rPr lang="pt-BR" dirty="0">
                <a:solidFill>
                  <a:srgbClr val="FF0000"/>
                </a:solidFill>
              </a:rPr>
              <a:t>de banco de dados.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</a:rPr>
              <a:t>Implementação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9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/>
              <a:t>Etapa que </a:t>
            </a:r>
            <a:r>
              <a:rPr lang="pt-BR" dirty="0">
                <a:solidFill>
                  <a:srgbClr val="FF0000"/>
                </a:solidFill>
              </a:rPr>
              <a:t>contempla os testes (unidade, sistema e integração)</a:t>
            </a:r>
            <a:r>
              <a:rPr lang="pt-BR" dirty="0"/>
              <a:t> das funcionalidades previstas para as páginas e das consultas ao banco de dados.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</a:rPr>
              <a:t>Teste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7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13657" y="1828800"/>
            <a:ext cx="11168743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teste de unidade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que verifica a precisão de um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menor e isolado de código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aplicação, normalmente uma função ou um método. Ele é projetado para verificar se o bloco de código é executado conforme o esperado, de acordo com a lógica teórica do desenvolvedor por detrás dele. O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de unidade só é capaz de interagir com o bloco de código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meio de entradas e saídas declaradas (verdadeiras ou falsas) capturadas. 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Testes unitários</a:t>
            </a:r>
          </a:p>
        </p:txBody>
      </p:sp>
    </p:spTree>
    <p:extLst>
      <p:ext uri="{BB962C8B-B14F-4D97-AF65-F5344CB8AC3E}">
        <p14:creationId xmlns:p14="http://schemas.microsoft.com/office/powerpoint/2010/main" val="33972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F12EA97-D474-BB75-4E91-D8F89E072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2CD7C8-DAF0-466A-4ABC-3870B15CBFB3}"/>
              </a:ext>
            </a:extLst>
          </p:cNvPr>
          <p:cNvSpPr/>
          <p:nvPr/>
        </p:nvSpPr>
        <p:spPr>
          <a:xfrm>
            <a:off x="250371" y="4016829"/>
            <a:ext cx="9492343" cy="89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593548-4F0A-9F85-BC16-F6EC05544C12}"/>
              </a:ext>
            </a:extLst>
          </p:cNvPr>
          <p:cNvSpPr/>
          <p:nvPr/>
        </p:nvSpPr>
        <p:spPr>
          <a:xfrm>
            <a:off x="348343" y="4125686"/>
            <a:ext cx="10276114" cy="67491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68EF2C-7E5C-9BDA-E05E-E79ACD32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563"/>
            <a:ext cx="12165466" cy="42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7720B1-F3FC-8694-8DD4-20388B77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20614"/>
            <a:ext cx="10905066" cy="381677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86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13657" y="1828800"/>
            <a:ext cx="11168743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de integração é uma etapa do processo de desenvolvimento de software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que módulos ou componentes são combinados e testados 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grupo. Esse tipo de teste visa verificar a eficiência e a segurança da comunicação entre sistemas. Essa etapa é essencial para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garantir que o software funcione 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erros de integração.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Testes de integração</a:t>
            </a:r>
          </a:p>
        </p:txBody>
      </p:sp>
    </p:spTree>
    <p:extLst>
      <p:ext uri="{BB962C8B-B14F-4D97-AF65-F5344CB8AC3E}">
        <p14:creationId xmlns:p14="http://schemas.microsoft.com/office/powerpoint/2010/main" val="234886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026" name="Picture 2" descr="Problemas com testes de integração em serviço de terceiros? | GeekBlog">
            <a:extLst>
              <a:ext uri="{FF2B5EF4-FFF2-40B4-BE49-F238E27FC236}">
                <a16:creationId xmlns:a16="http://schemas.microsoft.com/office/drawing/2014/main" id="{6D4C5929-A22B-BFF3-0AE0-47C0C9FE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938" y="1313507"/>
            <a:ext cx="7560860" cy="41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67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380999" y="1627868"/>
            <a:ext cx="11168743" cy="411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teste de sistema é uma fase do processo de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de software e de hardware </a:t>
            </a:r>
            <a:r>
              <a:rPr lang="pt-BR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</a:p>
          <a:p>
            <a:pPr marL="50800" algn="just"/>
            <a:r>
              <a:rPr lang="pt-BR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o sistema já completamente integrado é verificado quanto a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seus requisitos </a:t>
            </a:r>
            <a:r>
              <a:rPr lang="pt-BR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produção</a:t>
            </a:r>
            <a:r>
              <a:rPr lang="pt-BR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80CEE-6395-BD4E-1A2F-183A920194CA}"/>
              </a:ext>
            </a:extLst>
          </p:cNvPr>
          <p:cNvSpPr txBox="1">
            <a:spLocks/>
          </p:cNvSpPr>
          <p:nvPr/>
        </p:nvSpPr>
        <p:spPr>
          <a:xfrm>
            <a:off x="1861455" y="281894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ctr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Testes de Sistema</a:t>
            </a:r>
          </a:p>
        </p:txBody>
      </p:sp>
    </p:spTree>
    <p:extLst>
      <p:ext uri="{BB962C8B-B14F-4D97-AF65-F5344CB8AC3E}">
        <p14:creationId xmlns:p14="http://schemas.microsoft.com/office/powerpoint/2010/main" val="1863171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ngenharia de software - Na prática, o que é um teste de sistema e o que  ele deve abranger? - Stack Overflow em Português">
            <a:extLst>
              <a:ext uri="{FF2B5EF4-FFF2-40B4-BE49-F238E27FC236}">
                <a16:creationId xmlns:a16="http://schemas.microsoft.com/office/drawing/2014/main" id="{138D030D-FFE9-D026-33C0-156E524A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852" y="643467"/>
            <a:ext cx="986029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75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Teste de Software: Verificação e Validação | by Davi Silva da Costa | Medium">
            <a:extLst>
              <a:ext uri="{FF2B5EF4-FFF2-40B4-BE49-F238E27FC236}">
                <a16:creationId xmlns:a16="http://schemas.microsoft.com/office/drawing/2014/main" id="{915562B0-4CD7-E87B-BD4D-7574F81C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71" y="1219201"/>
            <a:ext cx="10157153" cy="43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1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549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98FDA8-CE7C-4926-B789-B2493AF9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526906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AutoShape 2" descr="Arquitetura de soluções DevTest e DevOps - Azure Pipelines | Microsoft Learn">
            <a:extLst>
              <a:ext uri="{FF2B5EF4-FFF2-40B4-BE49-F238E27FC236}">
                <a16:creationId xmlns:a16="http://schemas.microsoft.com/office/drawing/2014/main" id="{6A612D62-E522-46FE-CEB5-A3BF7BF3D6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239486"/>
            <a:ext cx="3820886" cy="38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54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E0A3154-2AE7-6D2B-CB8F-21E480E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21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/>
              <a:t>Dúvidas?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CC15CA-9390-CF7D-53FE-E66BABACC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8888" y="3090782"/>
            <a:ext cx="8034224" cy="8941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300" u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brunoscezario@souunisuam.com.br</a:t>
            </a:r>
          </a:p>
        </p:txBody>
      </p:sp>
    </p:spTree>
    <p:extLst>
      <p:ext uri="{BB962C8B-B14F-4D97-AF65-F5344CB8AC3E}">
        <p14:creationId xmlns:p14="http://schemas.microsoft.com/office/powerpoint/2010/main" val="38124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72E13A-0EC1-8445-922A-684EEC4B7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BCD65-2577-C624-B974-7403C067A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5974" y="-87086"/>
            <a:ext cx="10515600" cy="6443435"/>
          </a:xfrm>
        </p:spPr>
        <p:txBody>
          <a:bodyPr>
            <a:noAutofit/>
          </a:bodyPr>
          <a:lstStyle/>
          <a:p>
            <a:pPr marL="508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 algn="just">
              <a:lnSpc>
                <a:spcPct val="100000"/>
              </a:lnSpc>
              <a:buNone/>
            </a:pP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diferente de um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estático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 site estático, o conteúdo é um arquivo ou documento pré-formatado, em que, por exemplo, todo o conteúdo está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marcações em HTML conhecidas como </a:t>
            </a:r>
            <a:r>
              <a:rPr lang="pt-BR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nenhuma informação é carregada a partir de outros documentos ou bases de dados.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uma aplicação Web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caracterizada por construir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dinamicamente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seu conteúdo, com dados provenientes de um banco de dados, a partir da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do usuário com as páginas, via navegadores.</a:t>
            </a:r>
          </a:p>
        </p:txBody>
      </p:sp>
    </p:spTree>
    <p:extLst>
      <p:ext uri="{BB962C8B-B14F-4D97-AF65-F5344CB8AC3E}">
        <p14:creationId xmlns:p14="http://schemas.microsoft.com/office/powerpoint/2010/main" val="412958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566058" y="930728"/>
            <a:ext cx="10515600" cy="499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aplicações Web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diferentes das aplicações convencionais, pois apresentam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rápido crescimento no número de requisitos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conteúdo e funcionalidades, além de se caracterizarem pelas constantes alterações sofridas durante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ciclo de vida.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Muitas vezes, </a:t>
            </a:r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aplicações são mal projetadas,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devido a vários fatores, dentre os quais podemos citar:</a:t>
            </a:r>
            <a:endParaRPr lang="pt-BR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4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86" y="343354"/>
            <a:ext cx="8284028" cy="1325563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Básica de um Site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423E39-8C9A-12F5-5B7C-5F2E0A98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1436915"/>
            <a:ext cx="9971315" cy="49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0"/>
            <a:ext cx="10216243" cy="1325563"/>
          </a:xfrm>
        </p:spPr>
        <p:txBody>
          <a:bodyPr>
            <a:noAutofit/>
          </a:bodyPr>
          <a:lstStyle/>
          <a:p>
            <a:pPr marL="50800" indent="0" algn="ctr">
              <a:buNone/>
            </a:pP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que influenciam as aplicações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576943" y="1741714"/>
            <a:ext cx="10515600" cy="486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pt-BR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Necessidade</a:t>
            </a:r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atualização constante das informações.</a:t>
            </a:r>
          </a:p>
          <a:p>
            <a:pPr marL="50800" algn="just"/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extremamente rápida da tecnologia utilizada por esse tipo de aplicação.</a:t>
            </a:r>
          </a:p>
          <a:p>
            <a:pPr marL="50800" algn="just"/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Inexistência </a:t>
            </a:r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modelos do processo. </a:t>
            </a:r>
          </a:p>
          <a:p>
            <a:pPr marL="50800" algn="just"/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incorreto e inadequação na definição de prazos e custos. </a:t>
            </a:r>
          </a:p>
          <a:p>
            <a:pPr marL="50800" algn="just"/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Equipes</a:t>
            </a:r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 organizadas e sem a competência adequada. </a:t>
            </a:r>
          </a:p>
          <a:p>
            <a:pPr marL="50800" algn="just"/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Falta de </a:t>
            </a:r>
            <a:r>
              <a:rPr lang="pt-BR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dificuldades de implementação e manutenção.</a:t>
            </a:r>
          </a:p>
          <a:p>
            <a:pPr marL="50800" algn="just"/>
            <a:endParaRPr lang="pt-BR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7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209323"/>
            <a:ext cx="9720943" cy="1325563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descrição explícita do site pode ajudar de várias formas no seu desenvolvimento. Eis os principais passos: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424544" y="1989137"/>
            <a:ext cx="11027228" cy="39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Formalização de requisitos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usuário. </a:t>
            </a:r>
          </a:p>
          <a:p>
            <a:pPr marL="50800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Guia do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0800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aplicação. </a:t>
            </a:r>
          </a:p>
          <a:p>
            <a:pPr marL="50800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 do conjunto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informações úteis no decorrer das atividades de avaliação e da aplicação.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2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838200" y="931183"/>
            <a:ext cx="10515600" cy="470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de especificação do site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produzidos os modelos que descrevem os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do(s) usuário(s),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bem como as tarefas e a estrutura que serão utilizadas para implementar a aplicação Web. Observe, a figura, que,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ciclo de desenvolvimento de uma aplicação Web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há um atalho que permite a implementação logo após a análise de requisitos, sem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 pela etapa de especificaçã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o que é frequentemente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observado na prática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1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B77249-21FA-75D5-AE6F-7E3A5034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6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1016</Words>
  <Application>Microsoft Office PowerPoint</Application>
  <PresentationFormat>Widescreen</PresentationFormat>
  <Paragraphs>82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Meiryo</vt:lpstr>
      <vt:lpstr>Wingdings</vt:lpstr>
      <vt:lpstr>Times New Roman</vt:lpstr>
      <vt:lpstr>Tema do Office</vt:lpstr>
      <vt:lpstr>Projetando Um site</vt:lpstr>
      <vt:lpstr>Apresentação do PowerPoint</vt:lpstr>
      <vt:lpstr>Apresentação do PowerPoint</vt:lpstr>
      <vt:lpstr>Apresentação do PowerPoint</vt:lpstr>
      <vt:lpstr>Arquitetura Básica de um Site</vt:lpstr>
      <vt:lpstr>Fatores que influenciam as aplicações</vt:lpstr>
      <vt:lpstr>Uma descrição explícita do site pode ajudar de várias formas no seu desenvolvimento. Eis os principais passos:</vt:lpstr>
      <vt:lpstr>Apresentação do PowerPoint</vt:lpstr>
      <vt:lpstr>Apresentação do PowerPoint</vt:lpstr>
      <vt:lpstr>O processo de desenvolvimento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</dc:creator>
  <cp:lastModifiedBy>Bruno Santos Cezario</cp:lastModifiedBy>
  <cp:revision>127</cp:revision>
  <dcterms:modified xsi:type="dcterms:W3CDTF">2024-05-04T19:07:14Z</dcterms:modified>
</cp:coreProperties>
</file>