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408" r:id="rId3"/>
    <p:sldId id="413" r:id="rId4"/>
    <p:sldId id="315" r:id="rId5"/>
    <p:sldId id="411" r:id="rId6"/>
    <p:sldId id="412" r:id="rId7"/>
    <p:sldId id="414" r:id="rId8"/>
    <p:sldId id="415" r:id="rId9"/>
    <p:sldId id="400" r:id="rId10"/>
    <p:sldId id="405" r:id="rId11"/>
    <p:sldId id="401" r:id="rId12"/>
    <p:sldId id="463" r:id="rId13"/>
    <p:sldId id="406" r:id="rId14"/>
    <p:sldId id="407" r:id="rId15"/>
    <p:sldId id="402" r:id="rId16"/>
    <p:sldId id="403" r:id="rId17"/>
    <p:sldId id="404" r:id="rId18"/>
    <p:sldId id="416" r:id="rId19"/>
    <p:sldId id="455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17" r:id="rId31"/>
    <p:sldId id="474" r:id="rId32"/>
    <p:sldId id="475" r:id="rId33"/>
    <p:sldId id="421" r:id="rId34"/>
    <p:sldId id="419" r:id="rId35"/>
    <p:sldId id="420" r:id="rId36"/>
    <p:sldId id="456" r:id="rId37"/>
    <p:sldId id="476" r:id="rId38"/>
    <p:sldId id="259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793"/>
    <a:srgbClr val="379542"/>
    <a:srgbClr val="002D59"/>
    <a:srgbClr val="00182B"/>
    <a:srgbClr val="D9E282"/>
    <a:srgbClr val="63C29C"/>
    <a:srgbClr val="FBFEAD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39191-FAE7-4366-83B5-95B962E49295}" v="183" dt="2023-08-28T20:50:23.962"/>
  </p1510:revLst>
</p1510:revInfo>
</file>

<file path=ppt/tableStyles.xml><?xml version="1.0" encoding="utf-8"?>
<a:tblStyleLst xmlns:a="http://schemas.openxmlformats.org/drawingml/2006/main" def="{57A6811D-368C-41FC-A8C5-3CECA1E24A83}">
  <a:tblStyle styleId="{57A6811D-368C-41FC-A8C5-3CECA1E24A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3660" autoAdjust="0"/>
  </p:normalViewPr>
  <p:slideViewPr>
    <p:cSldViewPr snapToGrid="0">
      <p:cViewPr varScale="1">
        <p:scale>
          <a:sx n="56" d="100"/>
          <a:sy n="56" d="100"/>
        </p:scale>
        <p:origin x="110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7bf41c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177bf41c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48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Tradução do inglês: variedade</a:t>
            </a:r>
          </a:p>
        </p:txBody>
      </p:sp>
    </p:spTree>
    <p:extLst>
      <p:ext uri="{BB962C8B-B14F-4D97-AF65-F5344CB8AC3E}">
        <p14:creationId xmlns:p14="http://schemas.microsoft.com/office/powerpoint/2010/main" val="184255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Tradução do inglês: variedade</a:t>
            </a:r>
          </a:p>
        </p:txBody>
      </p:sp>
    </p:spTree>
    <p:extLst>
      <p:ext uri="{BB962C8B-B14F-4D97-AF65-F5344CB8AC3E}">
        <p14:creationId xmlns:p14="http://schemas.microsoft.com/office/powerpoint/2010/main" val="2742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Tradução do inglês: variedade</a:t>
            </a:r>
          </a:p>
        </p:txBody>
      </p:sp>
    </p:spTree>
    <p:extLst>
      <p:ext uri="{BB962C8B-B14F-4D97-AF65-F5344CB8AC3E}">
        <p14:creationId xmlns:p14="http://schemas.microsoft.com/office/powerpoint/2010/main" val="119536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No PHP </a:t>
            </a:r>
            <a:r>
              <a:rPr lang="pt-BR" dirty="0" err="1"/>
              <a:t>arrays</a:t>
            </a:r>
            <a:r>
              <a:rPr lang="pt-BR" dirty="0"/>
              <a:t> podem conter diferentes tipos de dados, incluindo novos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92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No PHP </a:t>
            </a:r>
            <a:r>
              <a:rPr lang="pt-BR" dirty="0" err="1"/>
              <a:t>arrays</a:t>
            </a:r>
            <a:r>
              <a:rPr lang="pt-BR" dirty="0"/>
              <a:t> podem conter diferentes tipos de dados, incluindo novos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09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77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67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cap="all"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>
                <a:solidFill>
                  <a:schemeClr val="bg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35AE20-56B3-CC13-F0BA-A6A1C92ED7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724400" y="62039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preserve="1" userDrawn="1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7A8-C322-692D-414B-1A97E6D492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57388"/>
            <a:ext cx="10515600" cy="39560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8324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colun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userDrawn="1">
  <p:cSld name="Título later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6612" y="1366837"/>
            <a:ext cx="39322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5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17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B85CBE-3E3D-789F-342E-9DF5F3F730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119" y="3090782"/>
            <a:ext cx="6989762" cy="1325563"/>
          </a:xfrm>
        </p:spPr>
        <p:txBody>
          <a:bodyPr/>
          <a:lstStyle>
            <a:lvl1pPr marL="50800" indent="0" algn="ctr">
              <a:lnSpc>
                <a:spcPct val="150000"/>
              </a:lnSpc>
              <a:buNone/>
              <a:defRPr b="1" u="sng">
                <a:solidFill>
                  <a:schemeClr val="accent4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840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1" r:id="rId4"/>
    <p:sldLayoutId id="2147483654" r:id="rId5"/>
    <p:sldLayoutId id="2147483655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406400" algn="l" rtl="0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blog.br/chave-primaria-chave-estrangeira-e-candidat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mer-e-der-funco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uis.blog.br/modelagem-de-dados-modelo-conceitual-modelo-logico-e-fisico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blog.br/modelo-de-entidade-e-relacionamento-m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CBE0-8685-E63C-67A1-303EF2954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Banco de dados,  </a:t>
            </a:r>
            <a:r>
              <a:rPr lang="pt-BR" dirty="0" err="1"/>
              <a:t>mer</a:t>
            </a:r>
            <a:r>
              <a:rPr lang="pt-BR" dirty="0"/>
              <a:t> , der no </a:t>
            </a:r>
            <a:r>
              <a:rPr lang="pt-BR" dirty="0" err="1"/>
              <a:t>php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74949-F009-93B9-F380-7FF86996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Integração de Desenvolvimento em Back-</a:t>
            </a:r>
            <a:r>
              <a:rPr lang="pt-BR" b="1" dirty="0" err="1"/>
              <a:t>End</a:t>
            </a:r>
            <a:r>
              <a:rPr lang="pt-BR" b="1" dirty="0"/>
              <a:t> I</a:t>
            </a:r>
            <a:br>
              <a:rPr lang="pt-BR" b="1" dirty="0"/>
            </a:br>
            <a:r>
              <a:rPr lang="pt-BR" b="1" dirty="0"/>
              <a:t>Bruno </a:t>
            </a:r>
            <a:r>
              <a:rPr lang="pt-BR" b="1" dirty="0" err="1"/>
              <a:t>Cezarcio</a:t>
            </a:r>
            <a:r>
              <a:rPr lang="pt-BR" sz="3000" dirty="0"/>
              <a:t> – brunoscezario@souunisuam.com.br</a:t>
            </a:r>
            <a:endParaRPr lang="pt-BR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3000" b="1" dirty="0"/>
              <a:t>14 de setembro 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444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Lógico</a:t>
            </a:r>
            <a:r>
              <a:rPr lang="pt-BR" dirty="0"/>
              <a:t>	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5A974E-722D-9507-85ED-F603C0E7010E}"/>
              </a:ext>
            </a:extLst>
          </p:cNvPr>
          <p:cNvSpPr txBox="1">
            <a:spLocks/>
          </p:cNvSpPr>
          <p:nvPr/>
        </p:nvSpPr>
        <p:spPr>
          <a:xfrm>
            <a:off x="327660" y="1131570"/>
            <a:ext cx="11468100" cy="522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modelo lógico já leva em conta algumas limitações e implementa recursos como adequação de padrão e nomenclatura, define as </a:t>
            </a:r>
            <a:r>
              <a:rPr lang="pt-BR" sz="3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chaves primárias e estrangeiras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normalização, integridade referencial, entre outras. Para o modelo lógico deve ser criado levando em conta os exemplos de modelagem de dados criados no modelo conceitual.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634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784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3074" name="Picture 2" descr="Modelo de banco de dados visio">
            <a:extLst>
              <a:ext uri="{FF2B5EF4-FFF2-40B4-BE49-F238E27FC236}">
                <a16:creationId xmlns:a16="http://schemas.microsoft.com/office/drawing/2014/main" id="{107FC561-5CD8-B49D-A115-75C3A74D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1" y="628650"/>
            <a:ext cx="11069846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784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Dicionário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D60FA02-0F7D-2568-EC10-B5CA5544B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30279"/>
              </p:ext>
            </p:extLst>
          </p:nvPr>
        </p:nvGraphicFramePr>
        <p:xfrm>
          <a:off x="4436110" y="719931"/>
          <a:ext cx="24193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40412" imgH="11963269" progId="Excel.Sheet.12">
                  <p:embed/>
                </p:oleObj>
              </mc:Choice>
              <mc:Fallback>
                <p:oleObj name="Worksheet" r:id="rId2" imgW="5340412" imgH="119632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6110" y="719931"/>
                        <a:ext cx="24193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49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B881D-7773-9905-AFC2-C7550CC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863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F34A5B-BAD8-E4A1-EF10-3C26AC438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E3C63A8-D9A8-258F-A7C6-8E5A74C93546}"/>
              </a:ext>
            </a:extLst>
          </p:cNvPr>
          <p:cNvSpPr txBox="1">
            <a:spLocks/>
          </p:cNvSpPr>
          <p:nvPr/>
        </p:nvSpPr>
        <p:spPr>
          <a:xfrm>
            <a:off x="678180" y="468631"/>
            <a:ext cx="10248900" cy="58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modelo físico fazemos a modelagem física do modelo de banco de dados. Neste caso leva-se em conta as limitações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impostas pelo SGBD </a:t>
            </a:r>
            <a:r>
              <a:rPr lang="pt-BR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escolhido e deve ser criado sempre com base nos exemplos de modelagem de dados produzidos no item anterior, modelo lógico.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8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469DF-E976-C009-5B4E-30DB1380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pPr algn="just"/>
            <a:r>
              <a:rPr lang="pt-BR" dirty="0"/>
              <a:t>			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7447D7-5000-D5BB-F2AC-D9B023ABBA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591C4EB-E6A1-8BCE-9D70-F9421D540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16697"/>
              </p:ext>
            </p:extLst>
          </p:nvPr>
        </p:nvGraphicFramePr>
        <p:xfrm>
          <a:off x="4298950" y="1146175"/>
          <a:ext cx="377825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78200" imgH="5346720" progId="Acrobat.Document.DC">
                  <p:embed/>
                </p:oleObj>
              </mc:Choice>
              <mc:Fallback>
                <p:oleObj name="Acrobat Document" r:id="rId2" imgW="3778200" imgH="53467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8950" y="1146175"/>
                        <a:ext cx="3778250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35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" y="365125"/>
            <a:ext cx="10930890" cy="1325563"/>
          </a:xfrm>
        </p:spPr>
        <p:txBody>
          <a:bodyPr/>
          <a:lstStyle/>
          <a:p>
            <a:r>
              <a:rPr lang="pt-BR" dirty="0"/>
              <a:t>Modelo de Entidades e Relacionamentos (MER)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19C623-37C6-369F-A6E0-F4C8FE786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45494"/>
            <a:ext cx="10515599" cy="395605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(Modelo Entidade Relacionamento)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utilizado para descrever os objetos do mundo real através de entidades, com suas propriedades que são os atributos e os seus relacionamentos.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3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5730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Entidades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E28AA7-3D87-4FCA-AFF4-376DBEBAD37D}"/>
              </a:ext>
            </a:extLst>
          </p:cNvPr>
          <p:cNvSpPr txBox="1">
            <a:spLocks/>
          </p:cNvSpPr>
          <p:nvPr/>
        </p:nvSpPr>
        <p:spPr>
          <a:xfrm>
            <a:off x="373380" y="1177291"/>
            <a:ext cx="10515600" cy="496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entidades representam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mundo real e que possuem uma existência independente, como: pessoas, empresa, carro, casa, entre outras coisas que podem ser representadas por uma entidade.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3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3316B-5381-9BE7-9ED0-37180C81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Atributos das Entidades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7FA494-13B1-A1EE-3EB6-3CB7687D77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BCC8FC-95C3-2E18-1367-176D7A4B95B9}"/>
              </a:ext>
            </a:extLst>
          </p:cNvPr>
          <p:cNvSpPr txBox="1">
            <a:spLocks/>
          </p:cNvSpPr>
          <p:nvPr/>
        </p:nvSpPr>
        <p:spPr>
          <a:xfrm>
            <a:off x="236220" y="1554481"/>
            <a:ext cx="10770870" cy="464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descrevem as propriedades das entidades. A entidade pessoa pode ter como atributo o nome, data de nascimento, idade, endereço. Como as entidades, também existem alguns tipos de atributos, que são: </a:t>
            </a: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simples, atributos compostos, atributos multivalorados, atributos derivados e atributos chave. </a:t>
            </a:r>
          </a:p>
        </p:txBody>
      </p:sp>
    </p:spTree>
    <p:extLst>
      <p:ext uri="{BB962C8B-B14F-4D97-AF65-F5344CB8AC3E}">
        <p14:creationId xmlns:p14="http://schemas.microsoft.com/office/powerpoint/2010/main" val="306610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4C9B-E75F-5A9D-A05A-009F35BF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43449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Tipos de Atributos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9E73BF-0A45-B81A-EB95-067A85B7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E496D0-C8F0-0D49-AB74-B639F0105A50}"/>
              </a:ext>
            </a:extLst>
          </p:cNvPr>
          <p:cNvSpPr txBox="1">
            <a:spLocks/>
          </p:cNvSpPr>
          <p:nvPr/>
        </p:nvSpPr>
        <p:spPr>
          <a:xfrm>
            <a:off x="918210" y="1555512"/>
            <a:ext cx="10515600" cy="354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FF0000"/>
                </a:solidFill>
              </a:rPr>
              <a:t>1 - Atributos Simples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2 - Atributos Compostos</a:t>
            </a:r>
          </a:p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3 - Atributos Multivalorados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4 – Atributos Derivados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5 – Atributo Chave</a:t>
            </a:r>
          </a:p>
        </p:txBody>
      </p:sp>
    </p:spTree>
    <p:extLst>
      <p:ext uri="{BB962C8B-B14F-4D97-AF65-F5344CB8AC3E}">
        <p14:creationId xmlns:p14="http://schemas.microsoft.com/office/powerpoint/2010/main" val="420074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Simples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61370" cy="40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simples são indivisíveis, ou seja, são atributos atômicos, um exemplo seria o atributo CPF, ele não pode ser dividido em partes menores para formar outros atributos,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é indivisível.</a:t>
            </a:r>
          </a:p>
        </p:txBody>
      </p:sp>
    </p:spTree>
    <p:extLst>
      <p:ext uri="{BB962C8B-B14F-4D97-AF65-F5344CB8AC3E}">
        <p14:creationId xmlns:p14="http://schemas.microsoft.com/office/powerpoint/2010/main" val="5468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88D4-9237-3274-207A-21E18FA0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Disponibilização dos materiais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72E13A-0EC1-8445-922A-684EEC4B7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BCD65-2577-C624-B974-7403C067A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460" y="1513635"/>
            <a:ext cx="7449670" cy="4084183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pt-BR" b="1" dirty="0">
                <a:solidFill>
                  <a:schemeClr val="tx1"/>
                </a:solidFill>
              </a:rPr>
              <a:t>Link para </a:t>
            </a:r>
            <a:r>
              <a:rPr lang="pt-BR" b="1" dirty="0" err="1">
                <a:solidFill>
                  <a:schemeClr val="tx1"/>
                </a:solidFill>
              </a:rPr>
              <a:t>Materias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https://github.com/BrunoCezario/Back_end_</a:t>
            </a:r>
          </a:p>
        </p:txBody>
      </p:sp>
    </p:spTree>
    <p:extLst>
      <p:ext uri="{BB962C8B-B14F-4D97-AF65-F5344CB8AC3E}">
        <p14:creationId xmlns:p14="http://schemas.microsoft.com/office/powerpoint/2010/main" val="412958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Composto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61370" cy="40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Compostos podem ser divididos em partes menores, que representam outros atributos, como o atributo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pode ser subdividido em atributos menores, como, por exemplo, cidade, estado, rua, CEP.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4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Multivalorado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61370" cy="40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atributo Multivalorado pode ter um ou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(vários) valores associados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ele, como, por exemplo, o atributo telefone de um cliente, ele pode ter um ou vários telefones.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Derivado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615315" y="1290638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Atributos derivados dependem de outro atributo ou até mesmo outra entidade para existir, como,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atributo idade e o atributo data de nascimento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para descobrimos a idade de uma pessoa precisamos da sua data de nascimento, então, consideramos o atributo idade como derivado do atributo data de nascimento.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7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Chave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615315" y="1290638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atributo chave é utilizado para identificar de forma única uma entidade, ou seja, os valores associados a esse atributo são distintos dentre o conjunto de entidades. Como exemplo, podemos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 o CPF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uma pessoa, ele é único e pode ser utilizado como atributo chave, já que cada pessoa recebe um número de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CPF distinto.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2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615315" y="1290638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entidades podem se relacionar entre si, havendo assim uma associação, que conhecemos como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que normalmente são representados por verbos. Como, por exemplo, “uma pessoa trabalha para uma empresa”. 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7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dos Relacionamentos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392430" y="1039654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1 - UM PARA UM (1:1)</a:t>
            </a:r>
            <a:endParaRPr lang="pt-BR" sz="36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 UM PARA MUITOS (1:N)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MUITOS PARA MUITOS (N:N)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5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PARA UM (1:1)</a:t>
            </a:r>
            <a:endParaRPr lang="pt-BR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998220" y="1398727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uma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X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associa unicamente a uma ocorrência da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Y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9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" y="791310"/>
            <a:ext cx="10515600" cy="291961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PARA MUITOS (1:N)</a:t>
            </a:r>
            <a:br>
              <a:rPr lang="pt-B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552450" y="791310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uma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X s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associa a várias ocorrências da entidade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Y, porém, a entidade Y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 apenas se associar a uma ocorrência da entidade X.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2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" y="136525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MUITOS PARA MUITOS (N:N)</a:t>
            </a:r>
            <a:endParaRPr lang="pt-BR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998220" y="1398727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X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pode se associar a várias ocorrências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 entidade Y e a entidade Y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 também se associar a várias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ocorrências da entidade X.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3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620" y="2422525"/>
            <a:ext cx="1274064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49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Entidade e Relacionamento (DER)</a:t>
            </a:r>
            <a:endParaRPr lang="pt-BR" sz="49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557B-63E5-56A1-C2B9-032A5FA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da semana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AD8B35F-B2B0-50AB-5308-B49BD4EC5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C5837B-3456-7386-0C40-1377FEF783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5776" y="1984282"/>
            <a:ext cx="6154271" cy="3956050"/>
          </a:xfrm>
        </p:spPr>
        <p:txBody>
          <a:bodyPr>
            <a:normAutofit/>
          </a:bodyPr>
          <a:lstStyle/>
          <a:p>
            <a:r>
              <a:rPr lang="pt-BR" sz="3300" dirty="0"/>
              <a:t>Entrega:</a:t>
            </a:r>
            <a:br>
              <a:rPr lang="pt-BR" sz="3300" dirty="0"/>
            </a:br>
            <a:r>
              <a:rPr lang="pt-BR" sz="3300" b="1" dirty="0"/>
              <a:t>Avaliação Formadora + Questionário</a:t>
            </a:r>
          </a:p>
          <a:p>
            <a:pPr marL="50800" indent="0">
              <a:buNone/>
            </a:pPr>
            <a:r>
              <a:rPr lang="pt-BR" sz="3300" b="1" dirty="0">
                <a:solidFill>
                  <a:schemeClr val="bg1"/>
                </a:solidFill>
                <a:highlight>
                  <a:srgbClr val="000080"/>
                </a:highlight>
              </a:rPr>
              <a:t>02/10(0h) a 08/10 (23h59min)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6721235-0328-BF21-73AE-0393AC23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76" y="1535779"/>
            <a:ext cx="3648330" cy="3648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4AD932-E8E9-BABA-2C02-B8F78199691B}"/>
              </a:ext>
            </a:extLst>
          </p:cNvPr>
          <p:cNvSpPr txBox="1"/>
          <p:nvPr/>
        </p:nvSpPr>
        <p:spPr>
          <a:xfrm>
            <a:off x="7772400" y="5014444"/>
            <a:ext cx="30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Crédito da ilustração: Freepik</a:t>
            </a:r>
          </a:p>
        </p:txBody>
      </p:sp>
    </p:spTree>
    <p:extLst>
      <p:ext uri="{BB962C8B-B14F-4D97-AF65-F5344CB8AC3E}">
        <p14:creationId xmlns:p14="http://schemas.microsoft.com/office/powerpoint/2010/main" val="232441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5D40-9AF7-1A72-BA53-B1149EA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DER?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F97D896-AE93-5417-F6F1-7624103B2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448CA-F6A4-E5EF-ABD5-0DA3425DF1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9632"/>
            <a:ext cx="10515600" cy="2989261"/>
          </a:xfrm>
        </p:spPr>
        <p:txBody>
          <a:bodyPr>
            <a:normAutofit/>
          </a:bodyPr>
          <a:lstStyle/>
          <a:p>
            <a:pPr marL="50800" indent="0" algn="just"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(Diagrama Entidade-Relacionamento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representar em forma gráfica o que foi descrito no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(Modelo Entidade Relacionamento).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8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5D40-9AF7-1A72-BA53-B1149EA8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F97D896-AE93-5417-F6F1-7624103B2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9220" name="Picture 4" descr="O Diagrama Entidade-Relacionamento (DER)">
            <a:extLst>
              <a:ext uri="{FF2B5EF4-FFF2-40B4-BE49-F238E27FC236}">
                <a16:creationId xmlns:a16="http://schemas.microsoft.com/office/drawing/2014/main" id="{7821352D-BD29-8650-D082-9224325F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8711"/>
            <a:ext cx="10408920" cy="52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5D40-9AF7-1A72-BA53-B1149EA8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F97D896-AE93-5417-F6F1-7624103B2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0E3C1-A87B-97A6-E021-F076078A6E02}"/>
              </a:ext>
            </a:extLst>
          </p:cNvPr>
          <p:cNvSpPr txBox="1"/>
          <p:nvPr/>
        </p:nvSpPr>
        <p:spPr>
          <a:xfrm>
            <a:off x="685800" y="1216313"/>
            <a:ext cx="110070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Agora vamos praticar um pouco, para isso, pense num cenário fictício em que fomos contratados por uma instituição, e a mesma, precisa ter um sistema para controle de cursos, sabemos que precisamos ter informações dos alunos, dos cursos e de professores. De cada aluno, será necessário armazenar: seu nome, matrícula, data de nascimento e idade, de cada curso será necessário armazenar a descrição e quantidade de alunos inscritos, e do professor, o seu nome.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9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5CE8CB-F23E-AA29-8FA6-87D4F87E8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2033D8-0512-C5FE-2813-BAF81EFD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" y="0"/>
            <a:ext cx="11201400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primeiro passo a dar é identificar e descrever as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os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Nesse cenário podemos identificar como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aluno, curso e professor.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Portanto, os atributos da entidade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serão nome, data de nascimento e idade.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Nesse caso, a entidade da entidade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serão descrição e quantidade de alunos inscritos.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entidade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tem como atributo único o nome.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66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2989B9-6EC9-DA90-6686-DC5FD0977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79BBCCE-06D2-45C2-9F03-5BD4C076C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40031"/>
            <a:ext cx="12070080" cy="7018020"/>
          </a:xfrm>
        </p:spPr>
        <p:txBody>
          <a:bodyPr>
            <a:noAutofit/>
          </a:bodyPr>
          <a:lstStyle/>
          <a:p>
            <a:pPr algn="l"/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Após identificar e descrever as entidades e os atributos, agora é possível identificar os relacionamentos existentes.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 entre Aluno e Curso</a:t>
            </a: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curso pode ter vários alunos inscritos e um aluno pode estar inscrito em um curso.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 entre Professor e Curso</a:t>
            </a: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curso pode ser coordenado por um professor e um professor pode coordenar um curso.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 entre Professor e Aluno</a:t>
            </a: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professor pode orientar vários alunos e um aluno pode ser orientado por um professor.</a:t>
            </a:r>
          </a:p>
        </p:txBody>
      </p:sp>
    </p:spTree>
    <p:extLst>
      <p:ext uri="{BB962C8B-B14F-4D97-AF65-F5344CB8AC3E}">
        <p14:creationId xmlns:p14="http://schemas.microsoft.com/office/powerpoint/2010/main" val="245712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CC4D19-6F80-4C63-3DAD-9E7BED685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6254CCB-9DDC-F835-40A6-133C24B2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525780"/>
            <a:ext cx="10774553" cy="58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27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CC4D19-6F80-4C63-3DAD-9E7BED685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93678A-3F76-C53B-D967-FB1EBEB5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3" y="891540"/>
            <a:ext cx="10874343" cy="561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11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CC4D19-6F80-4C63-3DAD-9E7BED685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72351C-3307-12FC-DDAD-64BAF5CC8D26}"/>
              </a:ext>
            </a:extLst>
          </p:cNvPr>
          <p:cNvSpPr txBox="1"/>
          <p:nvPr/>
        </p:nvSpPr>
        <p:spPr>
          <a:xfrm>
            <a:off x="777240" y="669072"/>
            <a:ext cx="10961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Referências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https://www.alura.com.br/artigos/mer-e-der-funcoes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https://www.luis.blog.br/modelagem-de-dados-modelo-conceitual-modelo-logico-e-fisico.html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AVA - UNISUAM</a:t>
            </a: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1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0A3154-2AE7-6D2B-CB8F-21E480E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21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/>
              <a:t>Dúvidas?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CC15CA-9390-CF7D-53FE-E66BABACC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8888" y="3090782"/>
            <a:ext cx="8034224" cy="8941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300" u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carolinasacramento@souunisuam.com.br</a:t>
            </a:r>
          </a:p>
        </p:txBody>
      </p:sp>
    </p:spTree>
    <p:extLst>
      <p:ext uri="{BB962C8B-B14F-4D97-AF65-F5344CB8AC3E}">
        <p14:creationId xmlns:p14="http://schemas.microsoft.com/office/powerpoint/2010/main" val="381248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2D9BD9-0185-3F55-5E8E-D29880B4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Assuntos abordados nas aulas passadas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152C1E-2559-BAE9-C88F-B7E96D3A7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0265DE-8F9B-B5E1-B1D1-7038091A7F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515600" cy="4531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conceitual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Lógico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</a:t>
            </a:r>
            <a:r>
              <a:rPr lang="pt-BR" dirty="0" err="1"/>
              <a:t>Fisico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de Entidades e Relacionamentos (MER)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Diagrama de Entidade e Relacionamento (DER)</a:t>
            </a:r>
          </a:p>
        </p:txBody>
      </p:sp>
    </p:spTree>
    <p:extLst>
      <p:ext uri="{BB962C8B-B14F-4D97-AF65-F5344CB8AC3E}">
        <p14:creationId xmlns:p14="http://schemas.microsoft.com/office/powerpoint/2010/main" val="2751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4C9B-E75F-5A9D-A05A-009F35BF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9E73BF-0A45-B81A-EB95-067A85B7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2CAB-568D-F532-8294-38958E95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82" y="1579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 que é modelagem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3D785-6A08-020A-8834-E2E0A8F1B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5B3455-7AD2-3FB8-EAA7-5BFA742A03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330" y="1690688"/>
            <a:ext cx="10912288" cy="4346593"/>
          </a:xfrm>
        </p:spPr>
        <p:txBody>
          <a:bodyPr>
            <a:normAutofit/>
          </a:bodyPr>
          <a:lstStyle/>
          <a:p>
            <a:pPr marL="5080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dados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é uma técnica usada para a especificação das regras de negócios e as estruturas de dados de um banco de dados. Ela faz parte do ciclo de desenvolvimento de um sistema de informação e é de vital importância para o bom resultado do projeto. Modelar dados consiste em desenhar o sistema de informações, concentrando-se nas entidades lógicas e nas dependências lógicas entre essas entidades.</a:t>
            </a:r>
          </a:p>
        </p:txBody>
      </p:sp>
    </p:spTree>
    <p:extLst>
      <p:ext uri="{BB962C8B-B14F-4D97-AF65-F5344CB8AC3E}">
        <p14:creationId xmlns:p14="http://schemas.microsoft.com/office/powerpoint/2010/main" val="2970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2CAB-568D-F532-8294-38958E95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645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3D785-6A08-020A-8834-E2E0A8F1B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026" name="Picture 2" descr="Modelagem de dados: como funciona e 7 dicas para usar! | Insights para te  ajudar na carreira em tecnologia | Blog da Trybe">
            <a:extLst>
              <a:ext uri="{FF2B5EF4-FFF2-40B4-BE49-F238E27FC236}">
                <a16:creationId xmlns:a16="http://schemas.microsoft.com/office/drawing/2014/main" id="{D0A1E619-6C0F-2B46-0081-AC83C8DE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475582"/>
            <a:ext cx="972693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2CAB-568D-F532-8294-38958E95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5829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3D785-6A08-020A-8834-E2E0A8F1B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B0C21E5-5815-0111-0D2A-42461DAB7F1A}"/>
              </a:ext>
            </a:extLst>
          </p:cNvPr>
          <p:cNvSpPr txBox="1">
            <a:spLocks/>
          </p:cNvSpPr>
          <p:nvPr/>
        </p:nvSpPr>
        <p:spPr>
          <a:xfrm>
            <a:off x="102870" y="823278"/>
            <a:ext cx="11395710" cy="518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modelagem conceitual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basea-se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mais alto nível e deve ser usada para envolver o cliente, pois o foco aqui é discutir os aspectos do negócio do cliente e não da tecnologia. Os exemplos de modelagem de dados vistos pelo modelo conceitual são mais fáceis de compreender, já que não há limitações ou aplicação de tecnologia específica. O diagrama de dados que deve ser construído aqui é o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2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Entidade e Relacionamento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onde deverão ser identificados todas as entidades e os relacionamentos entre elas. Este diagrama é a chave para a compreensão do modelo conceitual de dados.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pPr algn="ctr"/>
            <a:r>
              <a:rPr lang="pt-BR" dirty="0"/>
              <a:t>Exemplo	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2050" name="Picture 2" descr="Modelo de Entidade e Relacionamento">
            <a:extLst>
              <a:ext uri="{FF2B5EF4-FFF2-40B4-BE49-F238E27FC236}">
                <a16:creationId xmlns:a16="http://schemas.microsoft.com/office/drawing/2014/main" id="{16C8AA30-928F-696F-9308-630AF03B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649"/>
            <a:ext cx="9906000" cy="47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03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1388</Words>
  <Application>Microsoft Office PowerPoint</Application>
  <PresentationFormat>Widescreen</PresentationFormat>
  <Paragraphs>136</Paragraphs>
  <Slides>38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Wingdings</vt:lpstr>
      <vt:lpstr>Times New Roman</vt:lpstr>
      <vt:lpstr>Arial</vt:lpstr>
      <vt:lpstr>Calibri</vt:lpstr>
      <vt:lpstr>Tema do Office</vt:lpstr>
      <vt:lpstr>Worksheet</vt:lpstr>
      <vt:lpstr>Acrobat Document</vt:lpstr>
      <vt:lpstr>Banco de dados,  mer , der no php</vt:lpstr>
      <vt:lpstr>Disponibilização dos materiais</vt:lpstr>
      <vt:lpstr>Alerta da semana</vt:lpstr>
      <vt:lpstr>Assuntos abordados nas aulas passadas</vt:lpstr>
      <vt:lpstr>Modelos</vt:lpstr>
      <vt:lpstr>O que é modelagem de dados</vt:lpstr>
      <vt:lpstr>Exemplo</vt:lpstr>
      <vt:lpstr>Modelo Conceitual</vt:lpstr>
      <vt:lpstr>Exemplo </vt:lpstr>
      <vt:lpstr>Modelo Lógico </vt:lpstr>
      <vt:lpstr>                               Exemplo</vt:lpstr>
      <vt:lpstr>   Dicionário de dados</vt:lpstr>
      <vt:lpstr>Modelo Fisico</vt:lpstr>
      <vt:lpstr>    Exemplo</vt:lpstr>
      <vt:lpstr>Modelo de Entidades e Relacionamentos (MER)</vt:lpstr>
      <vt:lpstr>Entidades</vt:lpstr>
      <vt:lpstr>Atributos das Entidades</vt:lpstr>
      <vt:lpstr>Tipos de Atributos</vt:lpstr>
      <vt:lpstr>Atributo Simples</vt:lpstr>
      <vt:lpstr>Atributo Composto</vt:lpstr>
      <vt:lpstr>Atributo Multivalorado</vt:lpstr>
      <vt:lpstr>Atributo Derivado</vt:lpstr>
      <vt:lpstr>Atributo Chave</vt:lpstr>
      <vt:lpstr>Relacionamentos</vt:lpstr>
      <vt:lpstr>Classificação dos Relacionamentos</vt:lpstr>
      <vt:lpstr>  UM PARA UM (1:1)</vt:lpstr>
      <vt:lpstr>  UM PARA MUITOS (1:N) </vt:lpstr>
      <vt:lpstr>   MUITOS PARA MUITOS (N:N)</vt:lpstr>
      <vt:lpstr>   Diagrama de Entidade e Relacionamento (DER)</vt:lpstr>
      <vt:lpstr>O que é DER?</vt:lpstr>
      <vt:lpstr>Exemplo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</dc:creator>
  <cp:lastModifiedBy>Bruno Santos Cezario</cp:lastModifiedBy>
  <cp:revision>60</cp:revision>
  <dcterms:modified xsi:type="dcterms:W3CDTF">2023-09-13T19:16:27Z</dcterms:modified>
</cp:coreProperties>
</file>