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82"/>
  </p:notesMasterIdLst>
  <p:sldIdLst>
    <p:sldId id="256" r:id="rId2"/>
    <p:sldId id="314" r:id="rId3"/>
    <p:sldId id="329" r:id="rId4"/>
    <p:sldId id="332" r:id="rId5"/>
    <p:sldId id="333" r:id="rId6"/>
    <p:sldId id="468" r:id="rId7"/>
    <p:sldId id="463" r:id="rId8"/>
    <p:sldId id="462" r:id="rId9"/>
    <p:sldId id="310" r:id="rId10"/>
    <p:sldId id="287" r:id="rId11"/>
    <p:sldId id="464" r:id="rId12"/>
    <p:sldId id="465" r:id="rId13"/>
    <p:sldId id="466" r:id="rId14"/>
    <p:sldId id="311" r:id="rId15"/>
    <p:sldId id="312" r:id="rId16"/>
    <p:sldId id="467" r:id="rId17"/>
    <p:sldId id="313" r:id="rId18"/>
    <p:sldId id="319" r:id="rId19"/>
    <p:sldId id="286" r:id="rId20"/>
    <p:sldId id="469" r:id="rId21"/>
    <p:sldId id="470" r:id="rId22"/>
    <p:sldId id="472" r:id="rId23"/>
    <p:sldId id="473" r:id="rId24"/>
    <p:sldId id="474" r:id="rId25"/>
    <p:sldId id="475" r:id="rId26"/>
    <p:sldId id="476" r:id="rId27"/>
    <p:sldId id="477" r:id="rId28"/>
    <p:sldId id="480" r:id="rId29"/>
    <p:sldId id="263" r:id="rId30"/>
    <p:sldId id="264" r:id="rId31"/>
    <p:sldId id="265" r:id="rId32"/>
    <p:sldId id="266" r:id="rId33"/>
    <p:sldId id="481" r:id="rId34"/>
    <p:sldId id="483" r:id="rId35"/>
    <p:sldId id="267" r:id="rId36"/>
    <p:sldId id="484" r:id="rId37"/>
    <p:sldId id="269" r:id="rId38"/>
    <p:sldId id="438" r:id="rId39"/>
    <p:sldId id="436" r:id="rId40"/>
    <p:sldId id="439" r:id="rId41"/>
    <p:sldId id="440" r:id="rId42"/>
    <p:sldId id="441" r:id="rId43"/>
    <p:sldId id="485" r:id="rId44"/>
    <p:sldId id="486" r:id="rId45"/>
    <p:sldId id="487" r:id="rId46"/>
    <p:sldId id="488" r:id="rId47"/>
    <p:sldId id="489" r:id="rId48"/>
    <p:sldId id="490" r:id="rId49"/>
    <p:sldId id="491" r:id="rId50"/>
    <p:sldId id="492" r:id="rId51"/>
    <p:sldId id="493" r:id="rId52"/>
    <p:sldId id="494" r:id="rId53"/>
    <p:sldId id="552" r:id="rId54"/>
    <p:sldId id="553" r:id="rId55"/>
    <p:sldId id="497" r:id="rId56"/>
    <p:sldId id="498" r:id="rId57"/>
    <p:sldId id="499" r:id="rId58"/>
    <p:sldId id="500" r:id="rId59"/>
    <p:sldId id="501" r:id="rId60"/>
    <p:sldId id="502" r:id="rId61"/>
    <p:sldId id="503" r:id="rId62"/>
    <p:sldId id="504" r:id="rId63"/>
    <p:sldId id="554" r:id="rId64"/>
    <p:sldId id="507" r:id="rId65"/>
    <p:sldId id="508" r:id="rId66"/>
    <p:sldId id="509" r:id="rId67"/>
    <p:sldId id="510" r:id="rId68"/>
    <p:sldId id="511" r:id="rId69"/>
    <p:sldId id="512" r:id="rId70"/>
    <p:sldId id="513" r:id="rId71"/>
    <p:sldId id="514" r:id="rId72"/>
    <p:sldId id="515" r:id="rId73"/>
    <p:sldId id="528" r:id="rId74"/>
    <p:sldId id="529" r:id="rId75"/>
    <p:sldId id="530" r:id="rId76"/>
    <p:sldId id="531" r:id="rId77"/>
    <p:sldId id="532" r:id="rId78"/>
    <p:sldId id="556" r:id="rId79"/>
    <p:sldId id="557" r:id="rId80"/>
    <p:sldId id="555" r:id="rId81"/>
  </p:sldIdLst>
  <p:sldSz cx="9144000" cy="6858000" type="screen4x3"/>
  <p:notesSz cx="7315200" cy="9601200"/>
  <p:custDataLst>
    <p:tags r:id="rId8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5" autoAdjust="0"/>
    <p:restoredTop sz="94660"/>
  </p:normalViewPr>
  <p:slideViewPr>
    <p:cSldViewPr>
      <p:cViewPr varScale="1">
        <p:scale>
          <a:sx n="65" d="100"/>
          <a:sy n="65" d="100"/>
        </p:scale>
        <p:origin x="113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9AAB6B8-3A37-4DAB-A778-54C60807FB49}" type="datetimeFigureOut">
              <a:rPr lang="en-US" smtClean="0"/>
              <a:pPr/>
              <a:t>4/5/2016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30FC0CA-9E1D-4069-BAF6-5A8688DC55A8}" type="slidenum">
              <a:rPr lang="en-US" smtClean="0"/>
              <a:pPr/>
              <a:t>‹#›</a:t>
            </a:fld>
            <a:endParaRPr lang="en-US"/>
          </a:p>
        </p:txBody>
      </p:sp>
    </p:spTree>
    <p:extLst>
      <p:ext uri="{BB962C8B-B14F-4D97-AF65-F5344CB8AC3E}">
        <p14:creationId xmlns:p14="http://schemas.microsoft.com/office/powerpoint/2010/main" val="3688561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451" y="-171400"/>
            <a:ext cx="9281195" cy="756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ctrTitle" hasCustomPrompt="1"/>
          </p:nvPr>
        </p:nvSpPr>
        <p:spPr>
          <a:xfrm>
            <a:off x="701284" y="1687556"/>
            <a:ext cx="7772400" cy="1470025"/>
          </a:xfrm>
        </p:spPr>
        <p:txBody>
          <a:bodyPr anchor="b"/>
          <a:lstStyle>
            <a:lvl1pPr algn="l">
              <a:defRPr/>
            </a:lvl1pPr>
          </a:lstStyle>
          <a:p>
            <a:r>
              <a:rPr lang="en-US" noProof="0" smtClean="0"/>
              <a:t>Click to edit Master title style</a:t>
            </a:r>
            <a:endParaRPr lang="en-US" noProof="0"/>
          </a:p>
        </p:txBody>
      </p:sp>
      <p:sp>
        <p:nvSpPr>
          <p:cNvPr id="3" name="Sous-titre 2"/>
          <p:cNvSpPr>
            <a:spLocks noGrp="1"/>
          </p:cNvSpPr>
          <p:nvPr>
            <p:ph type="subTitle" idx="1" hasCustomPrompt="1"/>
          </p:nvPr>
        </p:nvSpPr>
        <p:spPr>
          <a:xfrm>
            <a:off x="701284" y="3402496"/>
            <a:ext cx="6400800" cy="1752600"/>
          </a:xfrm>
        </p:spPr>
        <p:txBody>
          <a:bodyPr>
            <a:normAutofit/>
          </a:bodyPr>
          <a:lstStyle>
            <a:lvl1pPr marL="0" indent="0" algn="l">
              <a:buNone/>
              <a:defRPr sz="1400" baseline="0">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pic>
        <p:nvPicPr>
          <p:cNvPr id="9" name="Picture 4" descr="D:\Le sel en +\Realisations\TBWA\120117 Microelectronics\ST_Bloc marque_Qi_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5878420"/>
            <a:ext cx="2448000" cy="790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2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US" noProof="0" smtClean="0"/>
              <a:t>Click to edit Master title style</a:t>
            </a:r>
            <a:endParaRPr lang="en-US" noProof="0"/>
          </a:p>
        </p:txBody>
      </p:sp>
      <p:sp>
        <p:nvSpPr>
          <p:cNvPr id="3" name="Espace réservé du contenu 2"/>
          <p:cNvSpPr>
            <a:spLocks noGrp="1"/>
          </p:cNvSpPr>
          <p:nvPr>
            <p:ph idx="1" hasCustomPrompt="1"/>
          </p:nvPr>
        </p:nvSpPr>
        <p:spPr>
          <a:xfrm>
            <a:off x="457200" y="1277496"/>
            <a:ext cx="8229600" cy="4680000"/>
          </a:xfrm>
        </p:spPr>
        <p:txBody>
          <a:bodyPr>
            <a:spAutoFit/>
          </a:bodyPr>
          <a:lstStyle>
            <a:lvl1pPr>
              <a:lnSpc>
                <a:spcPct val="100000"/>
              </a:lnSpc>
              <a:spcBef>
                <a:spcPts val="1800"/>
              </a:spcBef>
              <a:defRPr baseline="0"/>
            </a:lvl1pPr>
            <a:lvl2pPr>
              <a:lnSpc>
                <a:spcPct val="100000"/>
              </a:lnSpc>
              <a:defRPr/>
            </a:lvl2pPr>
            <a:lvl3pPr>
              <a:lnSpc>
                <a:spcPct val="100000"/>
              </a:lnSpc>
              <a:defRPr/>
            </a:lvl3pPr>
            <a:lvl4pPr>
              <a:lnSpc>
                <a:spcPct val="100000"/>
              </a:lnSpc>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numéro de diapositive 5"/>
          <p:cNvSpPr>
            <a:spLocks noGrp="1"/>
          </p:cNvSpPr>
          <p:nvPr>
            <p:ph type="sldNum" sz="quarter" idx="12"/>
          </p:nvPr>
        </p:nvSpPr>
        <p:spPr/>
        <p:txBody>
          <a:bodyPr/>
          <a:lstStyle>
            <a:lvl1pPr>
              <a:defRPr b="0"/>
            </a:lvl1pPr>
          </a:lstStyle>
          <a:p>
            <a:fld id="{B6F15528-21DE-4FAA-801E-634DDDAF4B2B}" type="slidenum">
              <a:rPr lang="en-US" smtClean="0"/>
              <a:pPr/>
              <a:t>‹#›</a:t>
            </a:fld>
            <a:endParaRPr lang="en-US"/>
          </a:p>
        </p:txBody>
      </p:sp>
      <p:sp>
        <p:nvSpPr>
          <p:cNvPr id="7"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E86239BD-2891-470A-A48B-D1140734DFAA}" type="datetime1">
              <a:rPr lang="fr-FR" smtClean="0"/>
              <a:pPr/>
              <a:t>05/04/2016</a:t>
            </a:fld>
            <a:endParaRPr lang="fr-FR"/>
          </a:p>
        </p:txBody>
      </p:sp>
      <p:sp>
        <p:nvSpPr>
          <p:cNvPr id="8"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Tree>
    <p:extLst>
      <p:ext uri="{BB962C8B-B14F-4D97-AF65-F5344CB8AC3E}">
        <p14:creationId xmlns:p14="http://schemas.microsoft.com/office/powerpoint/2010/main" val="2578274968"/>
      </p:ext>
    </p:extLst>
  </p:cSld>
  <p:clrMapOvr>
    <a:masterClrMapping/>
  </p:clrMapOvr>
  <p:transition spd="slow">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Section title">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262" r="10397" b="48525"/>
          <a:stretch/>
        </p:blipFill>
        <p:spPr bwMode="auto">
          <a:xfrm>
            <a:off x="0" y="4104"/>
            <a:ext cx="9144000" cy="3912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hasCustomPrompt="1"/>
          </p:nvPr>
        </p:nvSpPr>
        <p:spPr>
          <a:xfrm>
            <a:off x="585056" y="4281115"/>
            <a:ext cx="7772400" cy="1362075"/>
          </a:xfrm>
        </p:spPr>
        <p:txBody>
          <a:bodyPr anchor="t">
            <a:normAutofit/>
          </a:bodyPr>
          <a:lstStyle>
            <a:lvl1pPr algn="l">
              <a:defRPr sz="4000" b="0" cap="none"/>
            </a:lvl1pPr>
          </a:lstStyle>
          <a:p>
            <a:r>
              <a:rPr lang="en-US" noProof="0" smtClean="0"/>
              <a:t>Click to edit Master title style</a:t>
            </a:r>
            <a:endParaRPr lang="en-US" noProof="0"/>
          </a:p>
        </p:txBody>
      </p:sp>
      <p:sp>
        <p:nvSpPr>
          <p:cNvPr id="6"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E6565058-DC6A-4E4F-9CDA-36CB1EF97A43}" type="datetime1">
              <a:rPr lang="fr-FR" smtClean="0"/>
              <a:pPr/>
              <a:t>05/04/2016</a:t>
            </a:fld>
            <a:endParaRPr lang="fr-FR"/>
          </a:p>
        </p:txBody>
      </p:sp>
      <p:sp>
        <p:nvSpPr>
          <p:cNvPr id="7"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Tree>
    <p:extLst>
      <p:ext uri="{BB962C8B-B14F-4D97-AF65-F5344CB8AC3E}">
        <p14:creationId xmlns:p14="http://schemas.microsoft.com/office/powerpoint/2010/main" val="29159075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en-US" noProof="0" smtClean="0"/>
              <a:t>Click to edit Master title style</a:t>
            </a:r>
            <a:endParaRPr lang="en-US" noProof="0"/>
          </a:p>
        </p:txBody>
      </p:sp>
      <p:sp>
        <p:nvSpPr>
          <p:cNvPr id="3" name="Espace réservé du contenu 2"/>
          <p:cNvSpPr>
            <a:spLocks noGrp="1"/>
          </p:cNvSpPr>
          <p:nvPr>
            <p:ph sz="half" idx="1" hasCustomPrompt="1"/>
          </p:nvPr>
        </p:nvSpPr>
        <p:spPr>
          <a:xfrm>
            <a:off x="457200" y="1288148"/>
            <a:ext cx="4038600" cy="4680000"/>
          </a:xfrm>
        </p:spPr>
        <p:txBody>
          <a:bodyPr>
            <a:spAutoFit/>
          </a:bodyPr>
          <a:lstStyle>
            <a:lvl1pPr>
              <a:lnSpc>
                <a:spcPct val="100000"/>
              </a:lnSpc>
              <a:spcBef>
                <a:spcPts val="1800"/>
              </a:spcBef>
              <a:defRPr sz="1800"/>
            </a:lvl1pPr>
            <a:lvl2pPr>
              <a:lnSpc>
                <a:spcPct val="100000"/>
              </a:lnSpc>
              <a:defRPr sz="1600"/>
            </a:lvl2pPr>
            <a:lvl3pPr>
              <a:lnSpc>
                <a:spcPct val="100000"/>
              </a:lnSpc>
              <a:defRPr sz="14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sytles</a:t>
            </a:r>
          </a:p>
          <a:p>
            <a:pPr lvl="1"/>
            <a:r>
              <a:rPr lang="en-US" noProof="0" smtClean="0"/>
              <a:t>Second level</a:t>
            </a:r>
          </a:p>
          <a:p>
            <a:pPr lvl="2"/>
            <a:r>
              <a:rPr lang="en-US" noProof="0" smtClean="0"/>
              <a:t>Third level</a:t>
            </a:r>
          </a:p>
        </p:txBody>
      </p:sp>
      <p:sp>
        <p:nvSpPr>
          <p:cNvPr id="7" name="Espace réservé du numéro de diapositive 6"/>
          <p:cNvSpPr>
            <a:spLocks noGrp="1"/>
          </p:cNvSpPr>
          <p:nvPr>
            <p:ph type="sldNum" sz="quarter" idx="12"/>
          </p:nvPr>
        </p:nvSpPr>
        <p:spPr/>
        <p:txBody>
          <a:bodyPr/>
          <a:lstStyle/>
          <a:p>
            <a:fld id="{B6F15528-21DE-4FAA-801E-634DDDAF4B2B}" type="slidenum">
              <a:rPr lang="en-US" smtClean="0"/>
              <a:pPr/>
              <a:t>‹#›</a:t>
            </a:fld>
            <a:endParaRPr lang="en-US"/>
          </a:p>
        </p:txBody>
      </p:sp>
      <p:sp>
        <p:nvSpPr>
          <p:cNvPr id="8" name="Espace réservé de la date 3"/>
          <p:cNvSpPr>
            <a:spLocks noGrp="1"/>
          </p:cNvSpPr>
          <p:nvPr>
            <p:ph type="dt" sz="half" idx="13"/>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17EE0208-1BA8-4FD9-B204-5F25F56B0794}" type="datetime1">
              <a:rPr lang="fr-FR" smtClean="0"/>
              <a:pPr/>
              <a:t>05/04/2016</a:t>
            </a:fld>
            <a:endParaRPr lang="fr-FR"/>
          </a:p>
        </p:txBody>
      </p:sp>
      <p:sp>
        <p:nvSpPr>
          <p:cNvPr id="9"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10" name="Espace réservé du contenu 2"/>
          <p:cNvSpPr>
            <a:spLocks noGrp="1"/>
          </p:cNvSpPr>
          <p:nvPr>
            <p:ph sz="half" idx="14" hasCustomPrompt="1"/>
          </p:nvPr>
        </p:nvSpPr>
        <p:spPr>
          <a:xfrm>
            <a:off x="4637856" y="1288148"/>
            <a:ext cx="4038600" cy="4680000"/>
          </a:xfrm>
        </p:spPr>
        <p:txBody>
          <a:bodyPr>
            <a:spAutoFit/>
          </a:bodyPr>
          <a:lstStyle>
            <a:lvl1pPr>
              <a:lnSpc>
                <a:spcPct val="100000"/>
              </a:lnSpc>
              <a:spcBef>
                <a:spcPts val="1800"/>
              </a:spcBef>
              <a:defRPr sz="1800"/>
            </a:lvl1pPr>
            <a:lvl2pPr>
              <a:lnSpc>
                <a:spcPct val="100000"/>
              </a:lnSpc>
              <a:defRPr sz="1600"/>
            </a:lvl2pPr>
            <a:lvl3pPr>
              <a:lnSpc>
                <a:spcPct val="100000"/>
              </a:lnSpc>
              <a:defRPr sz="14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sytles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3876699190"/>
      </p:ext>
    </p:extLst>
  </p:cSld>
  <p:clrMapOvr>
    <a:masterClrMapping/>
  </p:clrMapOvr>
  <p:transition spd="slow">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en-US" noProof="0" smtClean="0"/>
              <a:t>Click to edit Master title style</a:t>
            </a:r>
            <a:endParaRPr lang="en-US" noProof="0"/>
          </a:p>
        </p:txBody>
      </p:sp>
      <p:sp>
        <p:nvSpPr>
          <p:cNvPr id="5" name="Espace réservé du numéro de diapositive 4"/>
          <p:cNvSpPr>
            <a:spLocks noGrp="1"/>
          </p:cNvSpPr>
          <p:nvPr>
            <p:ph type="sldNum" sz="quarter" idx="12"/>
          </p:nvPr>
        </p:nvSpPr>
        <p:spPr/>
        <p:txBody>
          <a:bodyPr/>
          <a:lstStyle/>
          <a:p>
            <a:fld id="{B6F15528-21DE-4FAA-801E-634DDDAF4B2B}" type="slidenum">
              <a:rPr lang="en-US" smtClean="0"/>
              <a:pPr/>
              <a:t>‹#›</a:t>
            </a:fld>
            <a:endParaRPr lang="en-US"/>
          </a:p>
        </p:txBody>
      </p:sp>
      <p:sp>
        <p:nvSpPr>
          <p:cNvPr id="6"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D6471282-26A7-4C44-8A52-D9B4D7AEF947}" type="datetime1">
              <a:rPr lang="fr-FR" smtClean="0"/>
              <a:pPr/>
              <a:t>05/04/2016</a:t>
            </a:fld>
            <a:endParaRPr lang="fr-FR"/>
          </a:p>
        </p:txBody>
      </p:sp>
      <p:sp>
        <p:nvSpPr>
          <p:cNvPr id="7"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Tree>
    <p:extLst>
      <p:ext uri="{BB962C8B-B14F-4D97-AF65-F5344CB8AC3E}">
        <p14:creationId xmlns:p14="http://schemas.microsoft.com/office/powerpoint/2010/main" val="1104769617"/>
      </p:ext>
    </p:extLst>
  </p:cSld>
  <p:clrMapOvr>
    <a:masterClrMapping/>
  </p:clrMapOvr>
  <p:transition spd="slow">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B6F15528-21DE-4FAA-801E-634DDDAF4B2B}" type="slidenum">
              <a:rPr lang="en-US" smtClean="0"/>
              <a:pPr/>
              <a:t>‹#›</a:t>
            </a:fld>
            <a:endParaRPr lang="en-US"/>
          </a:p>
        </p:txBody>
      </p:sp>
      <p:sp>
        <p:nvSpPr>
          <p:cNvPr id="5"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4A68996B-E060-46F7-B1B6-9E9516517BF8}" type="datetime1">
              <a:rPr lang="fr-FR" smtClean="0"/>
              <a:pPr/>
              <a:t>05/04/2016</a:t>
            </a:fld>
            <a:endParaRPr lang="fr-FR"/>
          </a:p>
        </p:txBody>
      </p:sp>
      <p:sp>
        <p:nvSpPr>
          <p:cNvPr id="6"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Tree>
    <p:extLst>
      <p:ext uri="{BB962C8B-B14F-4D97-AF65-F5344CB8AC3E}">
        <p14:creationId xmlns:p14="http://schemas.microsoft.com/office/powerpoint/2010/main" val="1250098650"/>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116632"/>
            <a:ext cx="8075240" cy="1143000"/>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Espace réservé du texte 2"/>
          <p:cNvSpPr>
            <a:spLocks noGrp="1"/>
          </p:cNvSpPr>
          <p:nvPr>
            <p:ph type="body" idx="1"/>
          </p:nvPr>
        </p:nvSpPr>
        <p:spPr>
          <a:xfrm>
            <a:off x="457200" y="1288150"/>
            <a:ext cx="8229600" cy="4525963"/>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6" name="Espace réservé du numéro de diapositive 5"/>
          <p:cNvSpPr>
            <a:spLocks noGrp="1"/>
          </p:cNvSpPr>
          <p:nvPr>
            <p:ph type="sldNum" sz="quarter" idx="4"/>
          </p:nvPr>
        </p:nvSpPr>
        <p:spPr>
          <a:xfrm>
            <a:off x="8617744" y="678629"/>
            <a:ext cx="544994" cy="198000"/>
          </a:xfrm>
          <a:prstGeom prst="rect">
            <a:avLst/>
          </a:prstGeom>
          <a:solidFill>
            <a:schemeClr val="accent2"/>
          </a:solidFill>
        </p:spPr>
        <p:txBody>
          <a:bodyPr vert="horz" wrap="none" lIns="91440" tIns="45720" rIns="91440" bIns="45720" rtlCol="0" anchor="ctr"/>
          <a:lstStyle>
            <a:lvl1pPr algn="r">
              <a:defRPr sz="1200">
                <a:solidFill>
                  <a:schemeClr val="bg1"/>
                </a:solidFill>
                <a:latin typeface="Arial" pitchFamily="34" charset="0"/>
                <a:cs typeface="Arial" pitchFamily="34" charset="0"/>
              </a:defRPr>
            </a:lvl1pPr>
          </a:lstStyle>
          <a:p>
            <a:fld id="{B6F15528-21DE-4FAA-801E-634DDDAF4B2B}" type="slidenum">
              <a:rPr lang="en-US" smtClean="0"/>
              <a:pPr/>
              <a:t>‹#›</a:t>
            </a:fld>
            <a:endParaRPr lang="en-US"/>
          </a:p>
        </p:txBody>
      </p:sp>
      <p:pic>
        <p:nvPicPr>
          <p:cNvPr id="2051" name="Picture 3" descr="D:\Le sel en +\Realisations\TBWA\120117 Microelectronics\ST_Bloc marque_Qi_V.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6120" y="6235154"/>
            <a:ext cx="667138" cy="489992"/>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10"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555851F1-4DA6-4C9A-9A75-3DE9AC860323}" type="datetime1">
              <a:rPr lang="fr-FR" smtClean="0"/>
              <a:pPr/>
              <a:t>05/04/2016</a:t>
            </a:fld>
            <a:endParaRPr lang="fr-FR"/>
          </a:p>
        </p:txBody>
      </p:sp>
    </p:spTree>
    <p:extLst>
      <p:ext uri="{BB962C8B-B14F-4D97-AF65-F5344CB8AC3E}">
        <p14:creationId xmlns:p14="http://schemas.microsoft.com/office/powerpoint/2010/main" val="16004892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Lst>
  <p:timing>
    <p:tnLst>
      <p:par>
        <p:cTn id="1" dur="indefinite" restart="never" nodeType="tmRoot"/>
      </p:par>
    </p:tnLst>
  </p:timing>
  <p:txStyles>
    <p:titleStyle>
      <a:lvl1pPr algn="r" defTabSz="914400" rtl="0" eaLnBrk="1" latinLnBrk="0" hangingPunct="1">
        <a:spcBef>
          <a:spcPct val="0"/>
        </a:spcBef>
        <a:buNone/>
        <a:defRPr sz="3600" kern="1200">
          <a:solidFill>
            <a:schemeClr val="accent1"/>
          </a:solidFill>
          <a:latin typeface="Arial" pitchFamily="34" charset="0"/>
          <a:ea typeface="+mj-ea"/>
          <a:cs typeface="Arial" pitchFamily="34" charset="0"/>
        </a:defRPr>
      </a:lvl1pPr>
    </p:titleStyle>
    <p:body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a:solidFill>
            <a:schemeClr val="accent4"/>
          </a:solidFill>
          <a:latin typeface="Arial" pitchFamily="34" charset="0"/>
          <a:ea typeface="+mn-ea"/>
          <a:cs typeface="Arial" pitchFamily="34" charset="0"/>
        </a:defRPr>
      </a:lvl1pPr>
      <a:lvl2pPr marL="533400" indent="-177800" algn="l" defTabSz="914400" rtl="0" eaLnBrk="1" latinLnBrk="0" hangingPunct="1">
        <a:lnSpc>
          <a:spcPct val="90000"/>
        </a:lnSpc>
        <a:spcBef>
          <a:spcPts val="0"/>
        </a:spcBef>
        <a:spcAft>
          <a:spcPts val="600"/>
        </a:spcAft>
        <a:buClr>
          <a:schemeClr val="accent4"/>
        </a:buClr>
        <a:buFont typeface="Arial" pitchFamily="34" charset="0"/>
        <a:buChar char="•"/>
        <a:defRPr sz="1600" kern="1200">
          <a:solidFill>
            <a:schemeClr val="accent1"/>
          </a:solidFill>
          <a:latin typeface="Arial" pitchFamily="34" charset="0"/>
          <a:ea typeface="+mn-ea"/>
          <a:cs typeface="Arial" pitchFamily="34" charset="0"/>
        </a:defRPr>
      </a:lvl2pPr>
      <a:lvl3pPr marL="901700" indent="-177800" algn="l" defTabSz="914400" rtl="0" eaLnBrk="1" latinLnBrk="0" hangingPunct="1">
        <a:lnSpc>
          <a:spcPct val="90000"/>
        </a:lnSpc>
        <a:spcBef>
          <a:spcPts val="0"/>
        </a:spcBef>
        <a:spcAft>
          <a:spcPts val="300"/>
        </a:spcAft>
        <a:buFont typeface="Arial" pitchFamily="34" charset="0"/>
        <a:buChar char="•"/>
        <a:defRPr sz="1400" kern="1200" baseline="0">
          <a:solidFill>
            <a:schemeClr val="accent3"/>
          </a:solidFill>
          <a:latin typeface="Arial" pitchFamily="34" charset="0"/>
          <a:ea typeface="+mn-ea"/>
          <a:cs typeface="Arial" pitchFamily="34" charset="0"/>
        </a:defRPr>
      </a:lvl3pPr>
      <a:lvl4pPr marL="1527175" indent="-155575" algn="l" defTabSz="914400" rtl="0" eaLnBrk="1" latinLnBrk="0" hangingPunct="1">
        <a:lnSpc>
          <a:spcPct val="90000"/>
        </a:lnSpc>
        <a:spcBef>
          <a:spcPts val="0"/>
        </a:spcBef>
        <a:spcAft>
          <a:spcPts val="300"/>
        </a:spcAft>
        <a:buFont typeface="Arial" pitchFamily="34" charset="0"/>
        <a:buChar char="•"/>
        <a:defRPr sz="1200" kern="1200" baseline="0">
          <a:solidFill>
            <a:srgbClr val="5F5F5F"/>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st.com/web/en/catalog/tools/PF258009" TargetMode="External"/><Relationship Id="rId2" Type="http://schemas.openxmlformats.org/officeDocument/2006/relationships/hyperlink" Target="http://cosmicsoftware.com/download_stm8_free.php" TargetMode="External"/><Relationship Id="rId1" Type="http://schemas.openxmlformats.org/officeDocument/2006/relationships/slideLayout" Target="../slideLayouts/slideLayout2.xml"/><Relationship Id="rId4" Type="http://schemas.openxmlformats.org/officeDocument/2006/relationships/hyperlink" Target="http://www.st.com/web/en/catalog/tools/PF210567" TargetMode="External"/></Relationships>
</file>

<file path=ppt/slides/_rels/slide7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a:t>STM8S Training </a:t>
            </a:r>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Library’s </a:t>
            </a:r>
            <a:r>
              <a:rPr lang="pt-BR" dirty="0" smtClean="0"/>
              <a:t>Help/User Manual</a:t>
            </a:r>
            <a:endParaRPr lang="en-US" dirty="0"/>
          </a:p>
        </p:txBody>
      </p:sp>
      <p:pic>
        <p:nvPicPr>
          <p:cNvPr id="8" name="Content Placeholder 7"/>
          <p:cNvPicPr>
            <a:picLocks noGrp="1" noChangeAspect="1"/>
          </p:cNvPicPr>
          <p:nvPr>
            <p:ph idx="1"/>
          </p:nvPr>
        </p:nvPicPr>
        <p:blipFill>
          <a:blip r:embed="rId3"/>
          <a:stretch>
            <a:fillRect/>
          </a:stretch>
        </p:blipFill>
        <p:spPr>
          <a:xfrm>
            <a:off x="551094" y="1277938"/>
            <a:ext cx="8041812" cy="4679950"/>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Conventions 1/3 </a:t>
            </a:r>
            <a:r>
              <a:rPr lang="pt-BR" dirty="0" smtClean="0">
                <a:sym typeface="Wingdings" panose="05000000000000000000" pitchFamily="2" charset="2"/>
              </a:rPr>
              <a:t></a:t>
            </a:r>
            <a:endParaRPr lang="pt-BR" dirty="0"/>
          </a:p>
        </p:txBody>
      </p:sp>
      <p:pic>
        <p:nvPicPr>
          <p:cNvPr id="4" name="Content Placeholder 3"/>
          <p:cNvPicPr>
            <a:picLocks noGrp="1" noChangeAspect="1"/>
          </p:cNvPicPr>
          <p:nvPr>
            <p:ph idx="1"/>
          </p:nvPr>
        </p:nvPicPr>
        <p:blipFill>
          <a:blip r:embed="rId2"/>
          <a:stretch>
            <a:fillRect/>
          </a:stretch>
        </p:blipFill>
        <p:spPr>
          <a:xfrm>
            <a:off x="954136" y="1277938"/>
            <a:ext cx="7235727" cy="4679950"/>
          </a:xfrm>
          <a:prstGeom prst="rect">
            <a:avLst/>
          </a:prstGeom>
        </p:spPr>
      </p:pic>
    </p:spTree>
    <p:extLst>
      <p:ext uri="{BB962C8B-B14F-4D97-AF65-F5344CB8AC3E}">
        <p14:creationId xmlns:p14="http://schemas.microsoft.com/office/powerpoint/2010/main" val="2578023827"/>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Conventions 2/3 </a:t>
            </a:r>
            <a:r>
              <a:rPr lang="pt-BR" dirty="0" smtClean="0">
                <a:sym typeface="Wingdings" panose="05000000000000000000" pitchFamily="2" charset="2"/>
              </a:rPr>
              <a:t></a:t>
            </a:r>
            <a:endParaRPr lang="pt-BR" dirty="0"/>
          </a:p>
        </p:txBody>
      </p:sp>
      <p:sp>
        <p:nvSpPr>
          <p:cNvPr id="6" name="Content Placeholder 5"/>
          <p:cNvSpPr>
            <a:spLocks noGrp="1"/>
          </p:cNvSpPr>
          <p:nvPr>
            <p:ph idx="1"/>
          </p:nvPr>
        </p:nvSpPr>
        <p:spPr>
          <a:xfrm>
            <a:off x="457200" y="1144280"/>
            <a:ext cx="8229600" cy="5339923"/>
          </a:xfrm>
        </p:spPr>
        <p:txBody>
          <a:bodyPr/>
          <a:lstStyle/>
          <a:p>
            <a:r>
              <a:rPr lang="pt-BR" dirty="0" smtClean="0"/>
              <a:t>The library uses the following naming patern:</a:t>
            </a:r>
          </a:p>
          <a:p>
            <a:pPr lvl="1"/>
            <a:r>
              <a:rPr lang="en-US" sz="1400" b="1" i="1" dirty="0"/>
              <a:t>PPP</a:t>
            </a:r>
            <a:r>
              <a:rPr lang="en-US" sz="1400" i="1" dirty="0"/>
              <a:t> </a:t>
            </a:r>
            <a:r>
              <a:rPr lang="en-US" sz="1400" dirty="0"/>
              <a:t>refers to any peripheral acronym, for example TIM2 and </a:t>
            </a:r>
            <a:r>
              <a:rPr lang="en-US" sz="1400" dirty="0" smtClean="0"/>
              <a:t>TIM3</a:t>
            </a:r>
          </a:p>
          <a:p>
            <a:pPr lvl="1"/>
            <a:r>
              <a:rPr lang="en-US" sz="1400" dirty="0"/>
              <a:t>System and source/header file names are preceded by the prefix ‘</a:t>
            </a:r>
            <a:r>
              <a:rPr lang="en-US" sz="1400" b="1" i="1" dirty="0"/>
              <a:t>stm8s_</a:t>
            </a:r>
            <a:r>
              <a:rPr lang="en-US" sz="1400" dirty="0"/>
              <a:t>’. </a:t>
            </a:r>
            <a:endParaRPr lang="en-US" sz="1400" dirty="0" smtClean="0"/>
          </a:p>
          <a:p>
            <a:pPr lvl="1"/>
            <a:r>
              <a:rPr lang="en-US" sz="1400" dirty="0" smtClean="0"/>
              <a:t>Names </a:t>
            </a:r>
            <a:r>
              <a:rPr lang="en-US" sz="1400" dirty="0"/>
              <a:t>of peripheral functions are preceded by the corresponding peripheral acronym in upper case followed by an </a:t>
            </a:r>
            <a:r>
              <a:rPr lang="en-US" sz="1400" dirty="0" smtClean="0"/>
              <a:t>underscore, for </a:t>
            </a:r>
            <a:r>
              <a:rPr lang="en-US" sz="1400" dirty="0"/>
              <a:t>example </a:t>
            </a:r>
            <a:r>
              <a:rPr lang="en-US" sz="1400" b="1" i="1" dirty="0" err="1"/>
              <a:t>SPI_SendData</a:t>
            </a:r>
            <a:r>
              <a:rPr lang="en-US" sz="1400" dirty="0"/>
              <a:t>. </a:t>
            </a:r>
            <a:endParaRPr lang="en-US" sz="1400" dirty="0" smtClean="0"/>
          </a:p>
          <a:p>
            <a:pPr lvl="1"/>
            <a:r>
              <a:rPr lang="en-US" sz="1400" dirty="0"/>
              <a:t>Functions used to initialize the PPP peripheral according to parameters specified in the header file are named </a:t>
            </a:r>
            <a:r>
              <a:rPr lang="en-US" sz="1400" b="1" i="1" dirty="0" err="1"/>
              <a:t>PPP_Init</a:t>
            </a:r>
            <a:r>
              <a:rPr lang="en-US" sz="1400" dirty="0"/>
              <a:t>, for example </a:t>
            </a:r>
            <a:r>
              <a:rPr lang="en-US" sz="1400" b="1" i="1" dirty="0" smtClean="0"/>
              <a:t>TIM2_Init</a:t>
            </a:r>
          </a:p>
          <a:p>
            <a:pPr lvl="1"/>
            <a:r>
              <a:rPr lang="en-US" sz="1400" dirty="0"/>
              <a:t>Functions used to reset the PPP peripheral registers to their default values are named </a:t>
            </a:r>
            <a:r>
              <a:rPr lang="en-US" sz="1400" b="1" i="1" dirty="0" err="1"/>
              <a:t>PPP_DeInit</a:t>
            </a:r>
            <a:r>
              <a:rPr lang="en-US" sz="1400" dirty="0"/>
              <a:t>, for example </a:t>
            </a:r>
            <a:r>
              <a:rPr lang="en-US" sz="1400" b="1" i="1" dirty="0" smtClean="0"/>
              <a:t>TIM2_DeInit</a:t>
            </a:r>
          </a:p>
          <a:p>
            <a:pPr lvl="1"/>
            <a:r>
              <a:rPr lang="en-US" sz="1400" dirty="0" smtClean="0"/>
              <a:t>Functions </a:t>
            </a:r>
            <a:r>
              <a:rPr lang="en-US" sz="1400" dirty="0"/>
              <a:t>used to enable or disable the specified PPP peripheral are named </a:t>
            </a:r>
            <a:r>
              <a:rPr lang="en-US" sz="1400" b="1" i="1" dirty="0" err="1"/>
              <a:t>PPP_Cmd</a:t>
            </a:r>
            <a:r>
              <a:rPr lang="en-US" sz="1400" dirty="0"/>
              <a:t>, for example</a:t>
            </a:r>
            <a:r>
              <a:rPr lang="en-US" sz="1400" b="1" i="1" dirty="0"/>
              <a:t> </a:t>
            </a:r>
            <a:r>
              <a:rPr lang="en-US" sz="1400" b="1" i="1" dirty="0" err="1" smtClean="0"/>
              <a:t>SPI_Cmd</a:t>
            </a:r>
            <a:endParaRPr lang="en-US" sz="1400" b="1" i="1" dirty="0" smtClean="0"/>
          </a:p>
          <a:p>
            <a:pPr lvl="1"/>
            <a:r>
              <a:rPr lang="en-US" sz="1400" dirty="0"/>
              <a:t>Functions used to enable or disable an interrupt source of the specified PPP peripheral are named </a:t>
            </a:r>
            <a:r>
              <a:rPr lang="en-US" sz="1400" b="1" i="1" dirty="0" err="1"/>
              <a:t>PPP_ITConfig</a:t>
            </a:r>
            <a:r>
              <a:rPr lang="en-US" sz="1400" dirty="0"/>
              <a:t>, for example </a:t>
            </a:r>
            <a:r>
              <a:rPr lang="en-US" sz="1400" b="1" i="1" dirty="0" err="1" smtClean="0"/>
              <a:t>SPI_ITConfig</a:t>
            </a:r>
            <a:endParaRPr lang="en-US" sz="1400" b="1" i="1" dirty="0" smtClean="0"/>
          </a:p>
          <a:p>
            <a:pPr lvl="1"/>
            <a:r>
              <a:rPr lang="en-US" sz="1400" dirty="0"/>
              <a:t>Functions used to check whether the specified PPP flag is set or reset are named </a:t>
            </a:r>
            <a:r>
              <a:rPr lang="en-US" sz="1400" b="1" i="1" dirty="0" err="1"/>
              <a:t>PPP_GetFlagStatus</a:t>
            </a:r>
            <a:r>
              <a:rPr lang="en-US" sz="1400" dirty="0"/>
              <a:t>, for example </a:t>
            </a:r>
            <a:r>
              <a:rPr lang="en-US" sz="1400" b="1" i="1" dirty="0" smtClean="0"/>
              <a:t>I2C_GetFlagStatus</a:t>
            </a:r>
          </a:p>
          <a:p>
            <a:pPr lvl="1"/>
            <a:r>
              <a:rPr lang="en-US" sz="1400" dirty="0"/>
              <a:t>Functions used to clear a PPP flag are named </a:t>
            </a:r>
            <a:r>
              <a:rPr lang="en-US" sz="1400" b="1" i="1" dirty="0" err="1"/>
              <a:t>PPP_ClearFlag</a:t>
            </a:r>
            <a:r>
              <a:rPr lang="en-US" sz="1400" dirty="0"/>
              <a:t>, for example </a:t>
            </a:r>
            <a:r>
              <a:rPr lang="en-US" sz="1400" b="1" i="1" dirty="0" smtClean="0"/>
              <a:t>I2C_ClearFlag</a:t>
            </a:r>
          </a:p>
          <a:p>
            <a:pPr lvl="1"/>
            <a:r>
              <a:rPr lang="en-US" sz="1400" dirty="0"/>
              <a:t>Functions used to check whether the specified PPP interrupt has occurred or not are named </a:t>
            </a:r>
            <a:r>
              <a:rPr lang="en-US" sz="1400" b="1" i="1" dirty="0" err="1"/>
              <a:t>PPP_GetITStatus</a:t>
            </a:r>
            <a:r>
              <a:rPr lang="en-US" sz="1400" dirty="0"/>
              <a:t>, for example</a:t>
            </a:r>
            <a:r>
              <a:rPr lang="en-US" sz="1400" b="1" i="1" dirty="0"/>
              <a:t> TIM2_GetITStatus</a:t>
            </a:r>
            <a:endParaRPr lang="en-US" sz="1400" b="1" i="1" dirty="0" smtClean="0"/>
          </a:p>
          <a:p>
            <a:pPr lvl="1"/>
            <a:r>
              <a:rPr lang="en-US" sz="1400" dirty="0"/>
              <a:t>Functions used to clear a PPP interrupt pending bit are named </a:t>
            </a:r>
            <a:r>
              <a:rPr lang="en-US" sz="1400" b="1" i="1" dirty="0" err="1"/>
              <a:t>PPP_ClearITPendingBit</a:t>
            </a:r>
            <a:r>
              <a:rPr lang="en-US" sz="1400" dirty="0"/>
              <a:t>, for example </a:t>
            </a:r>
            <a:r>
              <a:rPr lang="en-US" sz="1400" b="1" i="1" dirty="0"/>
              <a:t>TIM2_ClearITPendingBit</a:t>
            </a:r>
            <a:endParaRPr lang="pt-BR" sz="1400" dirty="0"/>
          </a:p>
        </p:txBody>
      </p:sp>
    </p:spTree>
    <p:extLst>
      <p:ext uri="{BB962C8B-B14F-4D97-AF65-F5344CB8AC3E}">
        <p14:creationId xmlns:p14="http://schemas.microsoft.com/office/powerpoint/2010/main" val="4238141867"/>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Conventions 3/3 </a:t>
            </a:r>
            <a:r>
              <a:rPr lang="pt-BR" dirty="0" smtClean="0">
                <a:sym typeface="Wingdings" panose="05000000000000000000" pitchFamily="2" charset="2"/>
              </a:rPr>
              <a:t></a:t>
            </a:r>
            <a:endParaRPr lang="pt-BR" dirty="0"/>
          </a:p>
        </p:txBody>
      </p:sp>
      <p:sp>
        <p:nvSpPr>
          <p:cNvPr id="3" name="Content Placeholder 2"/>
          <p:cNvSpPr>
            <a:spLocks noGrp="1"/>
          </p:cNvSpPr>
          <p:nvPr>
            <p:ph idx="1"/>
          </p:nvPr>
        </p:nvSpPr>
        <p:spPr>
          <a:xfrm>
            <a:off x="457200" y="1277496"/>
            <a:ext cx="8229600" cy="400110"/>
          </a:xfrm>
        </p:spPr>
        <p:txBody>
          <a:bodyPr/>
          <a:lstStyle/>
          <a:p>
            <a:r>
              <a:rPr lang="pt-BR" dirty="0" smtClean="0"/>
              <a:t>Variable types:</a:t>
            </a:r>
            <a:endParaRPr lang="pt-BR" dirty="0"/>
          </a:p>
        </p:txBody>
      </p:sp>
      <p:sp>
        <p:nvSpPr>
          <p:cNvPr id="7" name="TextBox 6"/>
          <p:cNvSpPr txBox="1"/>
          <p:nvPr/>
        </p:nvSpPr>
        <p:spPr>
          <a:xfrm>
            <a:off x="609600" y="1677606"/>
            <a:ext cx="8077200" cy="4555093"/>
          </a:xfrm>
          <a:prstGeom prst="rect">
            <a:avLst/>
          </a:prstGeom>
          <a:noFill/>
        </p:spPr>
        <p:txBody>
          <a:bodyPr wrap="square" rtlCol="0">
            <a:spAutoFit/>
          </a:bodyPr>
          <a:lstStyle/>
          <a:p>
            <a:r>
              <a:rPr lang="pt-BR" sz="1000" dirty="0">
                <a:solidFill>
                  <a:schemeClr val="accent6">
                    <a:lumMod val="60000"/>
                    <a:lumOff val="40000"/>
                  </a:schemeClr>
                </a:solidFill>
              </a:rPr>
              <a:t>#define</a:t>
            </a:r>
            <a:r>
              <a:rPr lang="pt-BR" sz="1000" dirty="0"/>
              <a:t>     __I     </a:t>
            </a:r>
            <a:r>
              <a:rPr lang="pt-BR" sz="1000" dirty="0">
                <a:solidFill>
                  <a:schemeClr val="accent6">
                    <a:lumMod val="60000"/>
                    <a:lumOff val="40000"/>
                  </a:schemeClr>
                </a:solidFill>
              </a:rPr>
              <a:t>volatile</a:t>
            </a:r>
            <a:r>
              <a:rPr lang="pt-BR" sz="1000" dirty="0"/>
              <a:t> </a:t>
            </a:r>
            <a:r>
              <a:rPr lang="pt-BR" sz="1000" dirty="0">
                <a:solidFill>
                  <a:schemeClr val="accent6">
                    <a:lumMod val="60000"/>
                    <a:lumOff val="40000"/>
                  </a:schemeClr>
                </a:solidFill>
              </a:rPr>
              <a:t>const</a:t>
            </a:r>
            <a:r>
              <a:rPr lang="pt-BR" sz="1000" dirty="0"/>
              <a:t>   </a:t>
            </a:r>
            <a:r>
              <a:rPr lang="pt-BR" sz="1000" dirty="0">
                <a:solidFill>
                  <a:srgbClr val="00B050"/>
                </a:solidFill>
              </a:rPr>
              <a:t>/*!&lt; defines 'read only' permissions     */</a:t>
            </a:r>
          </a:p>
          <a:p>
            <a:r>
              <a:rPr lang="pt-BR" sz="1000" dirty="0">
                <a:solidFill>
                  <a:schemeClr val="accent6">
                    <a:lumMod val="60000"/>
                    <a:lumOff val="40000"/>
                  </a:schemeClr>
                </a:solidFill>
              </a:rPr>
              <a:t>#define     </a:t>
            </a:r>
            <a:r>
              <a:rPr lang="pt-BR" sz="1000" dirty="0"/>
              <a:t>__O     </a:t>
            </a:r>
            <a:r>
              <a:rPr lang="pt-BR" sz="1000" dirty="0">
                <a:solidFill>
                  <a:schemeClr val="accent6">
                    <a:lumMod val="60000"/>
                    <a:lumOff val="40000"/>
                  </a:schemeClr>
                </a:solidFill>
              </a:rPr>
              <a:t>volatile</a:t>
            </a:r>
            <a:r>
              <a:rPr lang="pt-BR" sz="1000" dirty="0"/>
              <a:t>         </a:t>
            </a:r>
            <a:r>
              <a:rPr lang="pt-BR" sz="1000" dirty="0">
                <a:solidFill>
                  <a:srgbClr val="00B050"/>
                </a:solidFill>
              </a:rPr>
              <a:t>/*!&lt; defines 'write only' permissions    */</a:t>
            </a:r>
          </a:p>
          <a:p>
            <a:r>
              <a:rPr lang="pt-BR" sz="1000" dirty="0">
                <a:solidFill>
                  <a:schemeClr val="accent6">
                    <a:lumMod val="60000"/>
                    <a:lumOff val="40000"/>
                  </a:schemeClr>
                </a:solidFill>
              </a:rPr>
              <a:t>#define     </a:t>
            </a:r>
            <a:r>
              <a:rPr lang="pt-BR" sz="1000" dirty="0"/>
              <a:t>__IO    </a:t>
            </a:r>
            <a:r>
              <a:rPr lang="pt-BR" sz="1000" dirty="0">
                <a:solidFill>
                  <a:schemeClr val="accent6">
                    <a:lumMod val="60000"/>
                    <a:lumOff val="40000"/>
                  </a:schemeClr>
                </a:solidFill>
              </a:rPr>
              <a:t>volatile</a:t>
            </a:r>
            <a:r>
              <a:rPr lang="pt-BR" sz="1000" dirty="0"/>
              <a:t>         </a:t>
            </a:r>
            <a:r>
              <a:rPr lang="pt-BR" sz="1000" dirty="0">
                <a:solidFill>
                  <a:srgbClr val="00B050"/>
                </a:solidFill>
              </a:rPr>
              <a:t>/*!&lt; defines 'read / write' permissions  */</a:t>
            </a:r>
          </a:p>
          <a:p>
            <a:endParaRPr lang="pt-BR" sz="1000" dirty="0"/>
          </a:p>
          <a:p>
            <a:r>
              <a:rPr lang="pt-BR" sz="1000" dirty="0">
                <a:solidFill>
                  <a:srgbClr val="00B050"/>
                </a:solidFill>
              </a:rPr>
              <a:t>/*!&lt; Signed integer types  */</a:t>
            </a:r>
          </a:p>
          <a:p>
            <a:r>
              <a:rPr lang="pt-BR" sz="1000" dirty="0">
                <a:solidFill>
                  <a:schemeClr val="accent6">
                    <a:lumMod val="60000"/>
                    <a:lumOff val="40000"/>
                  </a:schemeClr>
                </a:solidFill>
              </a:rPr>
              <a:t>typedef</a:t>
            </a:r>
            <a:r>
              <a:rPr lang="pt-BR" sz="1000" dirty="0"/>
              <a:t>   </a:t>
            </a:r>
            <a:r>
              <a:rPr lang="pt-BR" sz="1000" dirty="0">
                <a:solidFill>
                  <a:schemeClr val="accent6">
                    <a:lumMod val="60000"/>
                    <a:lumOff val="40000"/>
                  </a:schemeClr>
                </a:solidFill>
              </a:rPr>
              <a:t>signed</a:t>
            </a:r>
            <a:r>
              <a:rPr lang="pt-BR" sz="1000" dirty="0"/>
              <a:t> </a:t>
            </a:r>
            <a:r>
              <a:rPr lang="pt-BR" sz="1000" dirty="0">
                <a:solidFill>
                  <a:schemeClr val="accent6">
                    <a:lumMod val="60000"/>
                    <a:lumOff val="40000"/>
                  </a:schemeClr>
                </a:solidFill>
              </a:rPr>
              <a:t>char</a:t>
            </a:r>
            <a:r>
              <a:rPr lang="pt-BR" sz="1000" dirty="0"/>
              <a:t>     int8_t;</a:t>
            </a:r>
          </a:p>
          <a:p>
            <a:r>
              <a:rPr lang="pt-BR" sz="1000" dirty="0" smtClean="0">
                <a:solidFill>
                  <a:schemeClr val="accent6">
                    <a:lumMod val="60000"/>
                    <a:lumOff val="40000"/>
                  </a:schemeClr>
                </a:solidFill>
              </a:rPr>
              <a:t>typedef</a:t>
            </a:r>
            <a:r>
              <a:rPr lang="pt-BR" sz="1000" dirty="0" smtClean="0"/>
              <a:t>   </a:t>
            </a:r>
            <a:r>
              <a:rPr lang="pt-BR" sz="1000" dirty="0" smtClean="0">
                <a:solidFill>
                  <a:schemeClr val="accent6">
                    <a:lumMod val="60000"/>
                    <a:lumOff val="40000"/>
                  </a:schemeClr>
                </a:solidFill>
              </a:rPr>
              <a:t>signed</a:t>
            </a:r>
            <a:r>
              <a:rPr lang="pt-BR" sz="1000" dirty="0" smtClean="0"/>
              <a:t> </a:t>
            </a:r>
            <a:r>
              <a:rPr lang="pt-BR" sz="1000" dirty="0">
                <a:solidFill>
                  <a:schemeClr val="accent6">
                    <a:lumMod val="60000"/>
                    <a:lumOff val="40000"/>
                  </a:schemeClr>
                </a:solidFill>
              </a:rPr>
              <a:t>short</a:t>
            </a:r>
            <a:r>
              <a:rPr lang="pt-BR" sz="1000" dirty="0"/>
              <a:t>    int16_t;</a:t>
            </a:r>
          </a:p>
          <a:p>
            <a:r>
              <a:rPr lang="pt-BR" sz="1000" dirty="0" smtClean="0">
                <a:solidFill>
                  <a:schemeClr val="accent6">
                    <a:lumMod val="60000"/>
                    <a:lumOff val="40000"/>
                  </a:schemeClr>
                </a:solidFill>
              </a:rPr>
              <a:t>typedef</a:t>
            </a:r>
            <a:r>
              <a:rPr lang="pt-BR" sz="1000" dirty="0" smtClean="0"/>
              <a:t>   </a:t>
            </a:r>
            <a:r>
              <a:rPr lang="pt-BR" sz="1000" dirty="0">
                <a:solidFill>
                  <a:schemeClr val="accent6">
                    <a:lumMod val="60000"/>
                    <a:lumOff val="40000"/>
                  </a:schemeClr>
                </a:solidFill>
              </a:rPr>
              <a:t>signed</a:t>
            </a:r>
            <a:r>
              <a:rPr lang="pt-BR" sz="1000" dirty="0"/>
              <a:t> </a:t>
            </a:r>
            <a:r>
              <a:rPr lang="pt-BR" sz="1000" dirty="0">
                <a:solidFill>
                  <a:schemeClr val="accent6">
                    <a:lumMod val="60000"/>
                    <a:lumOff val="40000"/>
                  </a:schemeClr>
                </a:solidFill>
              </a:rPr>
              <a:t>long</a:t>
            </a:r>
            <a:r>
              <a:rPr lang="pt-BR" sz="1000" dirty="0"/>
              <a:t>     int32_t;</a:t>
            </a:r>
          </a:p>
          <a:p>
            <a:endParaRPr lang="pt-BR" sz="1000" dirty="0"/>
          </a:p>
          <a:p>
            <a:r>
              <a:rPr lang="pt-BR" sz="1000" dirty="0">
                <a:solidFill>
                  <a:srgbClr val="00B050"/>
                </a:solidFill>
              </a:rPr>
              <a:t>/*!&lt; Unsigned integer types  */</a:t>
            </a:r>
          </a:p>
          <a:p>
            <a:r>
              <a:rPr lang="pt-BR" sz="1000" dirty="0">
                <a:solidFill>
                  <a:schemeClr val="accent6">
                    <a:lumMod val="60000"/>
                    <a:lumOff val="40000"/>
                  </a:schemeClr>
                </a:solidFill>
              </a:rPr>
              <a:t>typedef</a:t>
            </a:r>
            <a:r>
              <a:rPr lang="pt-BR" sz="1000" dirty="0"/>
              <a:t> </a:t>
            </a:r>
            <a:r>
              <a:rPr lang="pt-BR" sz="1000" dirty="0">
                <a:solidFill>
                  <a:schemeClr val="accent6">
                    <a:lumMod val="60000"/>
                    <a:lumOff val="40000"/>
                  </a:schemeClr>
                </a:solidFill>
              </a:rPr>
              <a:t>unsigned</a:t>
            </a:r>
            <a:r>
              <a:rPr lang="pt-BR" sz="1000" dirty="0"/>
              <a:t> </a:t>
            </a:r>
            <a:r>
              <a:rPr lang="pt-BR" sz="1000" dirty="0">
                <a:solidFill>
                  <a:schemeClr val="accent6">
                    <a:lumMod val="60000"/>
                    <a:lumOff val="40000"/>
                  </a:schemeClr>
                </a:solidFill>
              </a:rPr>
              <a:t>char</a:t>
            </a:r>
            <a:r>
              <a:rPr lang="pt-BR" sz="1000" dirty="0"/>
              <a:t>     uint8_t;</a:t>
            </a:r>
          </a:p>
          <a:p>
            <a:r>
              <a:rPr lang="pt-BR" sz="1000" dirty="0">
                <a:solidFill>
                  <a:schemeClr val="accent6">
                    <a:lumMod val="60000"/>
                    <a:lumOff val="40000"/>
                  </a:schemeClr>
                </a:solidFill>
              </a:rPr>
              <a:t>typedef</a:t>
            </a:r>
            <a:r>
              <a:rPr lang="pt-BR" sz="1000" dirty="0"/>
              <a:t> </a:t>
            </a:r>
            <a:r>
              <a:rPr lang="pt-BR" sz="1000" dirty="0">
                <a:solidFill>
                  <a:schemeClr val="accent6">
                    <a:lumMod val="60000"/>
                    <a:lumOff val="40000"/>
                  </a:schemeClr>
                </a:solidFill>
              </a:rPr>
              <a:t>unsigned</a:t>
            </a:r>
            <a:r>
              <a:rPr lang="pt-BR" sz="1000" dirty="0"/>
              <a:t> </a:t>
            </a:r>
            <a:r>
              <a:rPr lang="pt-BR" sz="1000" dirty="0">
                <a:solidFill>
                  <a:schemeClr val="accent6">
                    <a:lumMod val="60000"/>
                    <a:lumOff val="40000"/>
                  </a:schemeClr>
                </a:solidFill>
              </a:rPr>
              <a:t>short</a:t>
            </a:r>
            <a:r>
              <a:rPr lang="pt-BR" sz="1000" dirty="0"/>
              <a:t>    uint16_t;</a:t>
            </a:r>
          </a:p>
          <a:p>
            <a:r>
              <a:rPr lang="pt-BR" sz="1000" dirty="0">
                <a:solidFill>
                  <a:schemeClr val="accent6">
                    <a:lumMod val="60000"/>
                    <a:lumOff val="40000"/>
                  </a:schemeClr>
                </a:solidFill>
              </a:rPr>
              <a:t>typedef</a:t>
            </a:r>
            <a:r>
              <a:rPr lang="pt-BR" sz="1000" dirty="0"/>
              <a:t> </a:t>
            </a:r>
            <a:r>
              <a:rPr lang="pt-BR" sz="1000" dirty="0">
                <a:solidFill>
                  <a:schemeClr val="accent6">
                    <a:lumMod val="60000"/>
                    <a:lumOff val="40000"/>
                  </a:schemeClr>
                </a:solidFill>
              </a:rPr>
              <a:t>unsigned</a:t>
            </a:r>
            <a:r>
              <a:rPr lang="pt-BR" sz="1000" dirty="0"/>
              <a:t> </a:t>
            </a:r>
            <a:r>
              <a:rPr lang="pt-BR" sz="1000" dirty="0">
                <a:solidFill>
                  <a:schemeClr val="accent6">
                    <a:lumMod val="60000"/>
                    <a:lumOff val="40000"/>
                  </a:schemeClr>
                </a:solidFill>
              </a:rPr>
              <a:t>long</a:t>
            </a:r>
            <a:r>
              <a:rPr lang="pt-BR" sz="1000" dirty="0"/>
              <a:t>     uint32_t;</a:t>
            </a:r>
          </a:p>
          <a:p>
            <a:endParaRPr lang="pt-BR" sz="1000" dirty="0"/>
          </a:p>
          <a:p>
            <a:r>
              <a:rPr lang="pt-BR" sz="1000" dirty="0">
                <a:solidFill>
                  <a:srgbClr val="00B050"/>
                </a:solidFill>
              </a:rPr>
              <a:t>/*!&lt; STM8 Standard Peripheral Library old types (maintained for legacy purpose) */</a:t>
            </a:r>
          </a:p>
          <a:p>
            <a:endParaRPr lang="pt-BR" sz="1000" dirty="0"/>
          </a:p>
          <a:p>
            <a:r>
              <a:rPr lang="pt-BR" sz="1000" dirty="0">
                <a:solidFill>
                  <a:schemeClr val="accent6">
                    <a:lumMod val="60000"/>
                    <a:lumOff val="40000"/>
                  </a:schemeClr>
                </a:solidFill>
              </a:rPr>
              <a:t>typedef</a:t>
            </a:r>
            <a:r>
              <a:rPr lang="pt-BR" sz="1000" dirty="0"/>
              <a:t> int32_t  s32;</a:t>
            </a:r>
          </a:p>
          <a:p>
            <a:r>
              <a:rPr lang="pt-BR" sz="1000" dirty="0">
                <a:solidFill>
                  <a:schemeClr val="accent6">
                    <a:lumMod val="60000"/>
                    <a:lumOff val="40000"/>
                  </a:schemeClr>
                </a:solidFill>
              </a:rPr>
              <a:t>typedef</a:t>
            </a:r>
            <a:r>
              <a:rPr lang="pt-BR" sz="1000" dirty="0"/>
              <a:t> int16_t s16;</a:t>
            </a:r>
          </a:p>
          <a:p>
            <a:r>
              <a:rPr lang="pt-BR" sz="1000" dirty="0">
                <a:solidFill>
                  <a:schemeClr val="accent6">
                    <a:lumMod val="60000"/>
                    <a:lumOff val="40000"/>
                  </a:schemeClr>
                </a:solidFill>
              </a:rPr>
              <a:t>typedef</a:t>
            </a:r>
            <a:r>
              <a:rPr lang="pt-BR" sz="1000" dirty="0"/>
              <a:t> int8_t  s8;</a:t>
            </a:r>
          </a:p>
          <a:p>
            <a:endParaRPr lang="pt-BR" sz="1000" dirty="0"/>
          </a:p>
          <a:p>
            <a:r>
              <a:rPr lang="pt-BR" sz="1000" dirty="0">
                <a:solidFill>
                  <a:schemeClr val="accent6">
                    <a:lumMod val="60000"/>
                    <a:lumOff val="40000"/>
                  </a:schemeClr>
                </a:solidFill>
              </a:rPr>
              <a:t>typedef</a:t>
            </a:r>
            <a:r>
              <a:rPr lang="pt-BR" sz="1000" dirty="0"/>
              <a:t> uint32_t  u32;</a:t>
            </a:r>
          </a:p>
          <a:p>
            <a:r>
              <a:rPr lang="pt-BR" sz="1000" dirty="0">
                <a:solidFill>
                  <a:schemeClr val="accent6">
                    <a:lumMod val="60000"/>
                    <a:lumOff val="40000"/>
                  </a:schemeClr>
                </a:solidFill>
              </a:rPr>
              <a:t>typedef</a:t>
            </a:r>
            <a:r>
              <a:rPr lang="pt-BR" sz="1000" dirty="0"/>
              <a:t> uint16_t u16;</a:t>
            </a:r>
          </a:p>
          <a:p>
            <a:r>
              <a:rPr lang="pt-BR" sz="1000" dirty="0">
                <a:solidFill>
                  <a:schemeClr val="accent6">
                    <a:lumMod val="60000"/>
                    <a:lumOff val="40000"/>
                  </a:schemeClr>
                </a:solidFill>
              </a:rPr>
              <a:t>typedef</a:t>
            </a:r>
            <a:r>
              <a:rPr lang="pt-BR" sz="1000" dirty="0"/>
              <a:t> uint8_t  u8;</a:t>
            </a:r>
          </a:p>
          <a:p>
            <a:endParaRPr lang="pt-BR" sz="1000" dirty="0"/>
          </a:p>
          <a:p>
            <a:r>
              <a:rPr lang="pt-BR" sz="1000" dirty="0">
                <a:solidFill>
                  <a:schemeClr val="accent6">
                    <a:lumMod val="60000"/>
                    <a:lumOff val="40000"/>
                  </a:schemeClr>
                </a:solidFill>
              </a:rPr>
              <a:t>typedef</a:t>
            </a:r>
            <a:r>
              <a:rPr lang="pt-BR" sz="1000" dirty="0"/>
              <a:t> </a:t>
            </a:r>
            <a:r>
              <a:rPr lang="pt-BR" sz="1000" dirty="0">
                <a:solidFill>
                  <a:schemeClr val="accent6">
                    <a:lumMod val="60000"/>
                    <a:lumOff val="40000"/>
                  </a:schemeClr>
                </a:solidFill>
              </a:rPr>
              <a:t>enum</a:t>
            </a:r>
            <a:r>
              <a:rPr lang="pt-BR" sz="1000" dirty="0"/>
              <a:t> {FALSE = 0, TRUE = !FALSE} bool;</a:t>
            </a:r>
          </a:p>
          <a:p>
            <a:endParaRPr lang="pt-BR" sz="1000" dirty="0"/>
          </a:p>
          <a:p>
            <a:r>
              <a:rPr lang="pt-BR" sz="1000" dirty="0">
                <a:solidFill>
                  <a:schemeClr val="accent6">
                    <a:lumMod val="60000"/>
                    <a:lumOff val="40000"/>
                  </a:schemeClr>
                </a:solidFill>
              </a:rPr>
              <a:t>typedef</a:t>
            </a:r>
            <a:r>
              <a:rPr lang="pt-BR" sz="1000" dirty="0"/>
              <a:t> </a:t>
            </a:r>
            <a:r>
              <a:rPr lang="pt-BR" sz="1000" dirty="0">
                <a:solidFill>
                  <a:schemeClr val="accent6">
                    <a:lumMod val="60000"/>
                    <a:lumOff val="40000"/>
                  </a:schemeClr>
                </a:solidFill>
              </a:rPr>
              <a:t>enum</a:t>
            </a:r>
            <a:r>
              <a:rPr lang="pt-BR" sz="1000" dirty="0"/>
              <a:t> {RESET = 0, SET = !RESET} FlagStatus, ITStatus, BitStatus, BitAction;</a:t>
            </a:r>
          </a:p>
          <a:p>
            <a:endParaRPr lang="pt-BR" sz="1000" dirty="0"/>
          </a:p>
          <a:p>
            <a:r>
              <a:rPr lang="pt-BR" sz="1000" dirty="0">
                <a:solidFill>
                  <a:schemeClr val="accent6">
                    <a:lumMod val="60000"/>
                    <a:lumOff val="40000"/>
                  </a:schemeClr>
                </a:solidFill>
              </a:rPr>
              <a:t>typedef</a:t>
            </a:r>
            <a:r>
              <a:rPr lang="pt-BR" sz="1000" dirty="0"/>
              <a:t> </a:t>
            </a:r>
            <a:r>
              <a:rPr lang="pt-BR" sz="1000" dirty="0">
                <a:solidFill>
                  <a:schemeClr val="accent6">
                    <a:lumMod val="60000"/>
                    <a:lumOff val="40000"/>
                  </a:schemeClr>
                </a:solidFill>
              </a:rPr>
              <a:t>enum</a:t>
            </a:r>
            <a:r>
              <a:rPr lang="pt-BR" sz="1000" dirty="0"/>
              <a:t> {DISABLE = 0, ENABLE = !DISABLE} FunctionalState;</a:t>
            </a:r>
          </a:p>
        </p:txBody>
      </p:sp>
    </p:spTree>
    <p:extLst>
      <p:ext uri="{BB962C8B-B14F-4D97-AF65-F5344CB8AC3E}">
        <p14:creationId xmlns:p14="http://schemas.microsoft.com/office/powerpoint/2010/main" val="138634787"/>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stretch>
            <a:fillRect/>
          </a:stretch>
        </p:blipFill>
        <p:spPr>
          <a:xfrm>
            <a:off x="457200" y="1426782"/>
            <a:ext cx="8229600" cy="4382262"/>
          </a:xfrm>
          <a:prstGeom prst="rect">
            <a:avLst/>
          </a:prstGeom>
        </p:spPr>
      </p:pic>
      <p:sp>
        <p:nvSpPr>
          <p:cNvPr id="2" name="Title 1"/>
          <p:cNvSpPr>
            <a:spLocks noGrp="1"/>
          </p:cNvSpPr>
          <p:nvPr>
            <p:ph type="title"/>
          </p:nvPr>
        </p:nvSpPr>
        <p:spPr/>
        <p:txBody>
          <a:bodyPr/>
          <a:lstStyle/>
          <a:p>
            <a:r>
              <a:rPr lang="pt-BR" dirty="0" smtClean="0"/>
              <a:t>How to find the available functions</a:t>
            </a:r>
            <a:endParaRPr lang="en-US" dirty="0"/>
          </a:p>
        </p:txBody>
      </p:sp>
      <p:sp>
        <p:nvSpPr>
          <p:cNvPr id="4" name="Down Arrow 3"/>
          <p:cNvSpPr/>
          <p:nvPr/>
        </p:nvSpPr>
        <p:spPr bwMode="auto">
          <a:xfrm rot="18691912">
            <a:off x="382783" y="3023707"/>
            <a:ext cx="381000" cy="990600"/>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96" charset="-128"/>
            </a:endParaRPr>
          </a:p>
        </p:txBody>
      </p:sp>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Content Placeholder 7"/>
          <p:cNvPicPr>
            <a:picLocks noGrp="1" noChangeAspect="1"/>
          </p:cNvPicPr>
          <p:nvPr>
            <p:ph idx="1"/>
          </p:nvPr>
        </p:nvPicPr>
        <p:blipFill>
          <a:blip r:embed="rId3"/>
          <a:stretch>
            <a:fillRect/>
          </a:stretch>
        </p:blipFill>
        <p:spPr>
          <a:xfrm>
            <a:off x="457200" y="1426782"/>
            <a:ext cx="8229600" cy="4382262"/>
          </a:xfrm>
          <a:prstGeom prst="rect">
            <a:avLst/>
          </a:prstGeom>
        </p:spPr>
      </p:pic>
      <p:sp>
        <p:nvSpPr>
          <p:cNvPr id="2" name="Title 1"/>
          <p:cNvSpPr>
            <a:spLocks noGrp="1"/>
          </p:cNvSpPr>
          <p:nvPr>
            <p:ph type="title"/>
          </p:nvPr>
        </p:nvSpPr>
        <p:spPr/>
        <p:txBody>
          <a:bodyPr/>
          <a:lstStyle/>
          <a:p>
            <a:r>
              <a:rPr lang="pt-BR" dirty="0" smtClean="0"/>
              <a:t>How to get more info?</a:t>
            </a:r>
            <a:endParaRPr lang="en-US" dirty="0"/>
          </a:p>
        </p:txBody>
      </p:sp>
      <p:sp>
        <p:nvSpPr>
          <p:cNvPr id="4" name="Down Arrow 3"/>
          <p:cNvSpPr/>
          <p:nvPr/>
        </p:nvSpPr>
        <p:spPr bwMode="auto">
          <a:xfrm rot="2745426">
            <a:off x="3345240" y="2882343"/>
            <a:ext cx="381000" cy="990600"/>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96" charset="-128"/>
            </a:endParaRPr>
          </a:p>
        </p:txBody>
      </p:sp>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How to get more info?</a:t>
            </a:r>
          </a:p>
        </p:txBody>
      </p:sp>
      <p:pic>
        <p:nvPicPr>
          <p:cNvPr id="4" name="Content Placeholder 3"/>
          <p:cNvPicPr>
            <a:picLocks noGrp="1" noChangeAspect="1"/>
          </p:cNvPicPr>
          <p:nvPr>
            <p:ph idx="1"/>
          </p:nvPr>
        </p:nvPicPr>
        <p:blipFill>
          <a:blip r:embed="rId2"/>
          <a:stretch>
            <a:fillRect/>
          </a:stretch>
        </p:blipFill>
        <p:spPr>
          <a:xfrm>
            <a:off x="457200" y="1723171"/>
            <a:ext cx="8229600" cy="3789484"/>
          </a:xfrm>
          <a:prstGeom prst="rect">
            <a:avLst/>
          </a:prstGeom>
        </p:spPr>
      </p:pic>
    </p:spTree>
    <p:extLst>
      <p:ext uri="{BB962C8B-B14F-4D97-AF65-F5344CB8AC3E}">
        <p14:creationId xmlns:p14="http://schemas.microsoft.com/office/powerpoint/2010/main" val="2133060750"/>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How to know the available defines?</a:t>
            </a:r>
            <a:endParaRPr lang="en-US" dirty="0"/>
          </a:p>
        </p:txBody>
      </p:sp>
      <p:pic>
        <p:nvPicPr>
          <p:cNvPr id="4" name="Content Placeholder 3"/>
          <p:cNvPicPr>
            <a:picLocks noGrp="1" noChangeAspect="1"/>
          </p:cNvPicPr>
          <p:nvPr>
            <p:ph idx="1"/>
          </p:nvPr>
        </p:nvPicPr>
        <p:blipFill>
          <a:blip r:embed="rId3"/>
          <a:stretch>
            <a:fillRect/>
          </a:stretch>
        </p:blipFill>
        <p:spPr>
          <a:xfrm>
            <a:off x="457200" y="1393101"/>
            <a:ext cx="8229600" cy="4449623"/>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How to know the available defines?</a:t>
            </a:r>
            <a:endParaRPr lang="en-US" dirty="0"/>
          </a:p>
        </p:txBody>
      </p:sp>
      <p:pic>
        <p:nvPicPr>
          <p:cNvPr id="5" name="Content Placeholder 4"/>
          <p:cNvPicPr>
            <a:picLocks noGrp="1" noChangeAspect="1"/>
          </p:cNvPicPr>
          <p:nvPr>
            <p:ph idx="1"/>
          </p:nvPr>
        </p:nvPicPr>
        <p:blipFill>
          <a:blip r:embed="rId3"/>
          <a:stretch>
            <a:fillRect/>
          </a:stretch>
        </p:blipFill>
        <p:spPr>
          <a:xfrm>
            <a:off x="708227" y="1277938"/>
            <a:ext cx="7727546" cy="4679950"/>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Library’s Architecture</a:t>
            </a:r>
            <a:endParaRPr lang="en-US" dirty="0"/>
          </a:p>
        </p:txBody>
      </p:sp>
      <p:pic>
        <p:nvPicPr>
          <p:cNvPr id="5" name="Content Placeholder 4"/>
          <p:cNvPicPr>
            <a:picLocks noGrp="1" noChangeAspect="1"/>
          </p:cNvPicPr>
          <p:nvPr>
            <p:ph idx="1"/>
          </p:nvPr>
        </p:nvPicPr>
        <p:blipFill>
          <a:blip r:embed="rId3"/>
          <a:stretch>
            <a:fillRect/>
          </a:stretch>
        </p:blipFill>
        <p:spPr>
          <a:xfrm>
            <a:off x="457200" y="1482437"/>
            <a:ext cx="8229600" cy="4270951"/>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Agenda</a:t>
            </a:r>
            <a:endParaRPr lang="en-US" dirty="0"/>
          </a:p>
        </p:txBody>
      </p:sp>
      <p:sp>
        <p:nvSpPr>
          <p:cNvPr id="3" name="Content Placeholder 2"/>
          <p:cNvSpPr>
            <a:spLocks noGrp="1"/>
          </p:cNvSpPr>
          <p:nvPr>
            <p:ph idx="1"/>
          </p:nvPr>
        </p:nvSpPr>
        <p:spPr>
          <a:xfrm>
            <a:off x="457200" y="1277496"/>
            <a:ext cx="8229600" cy="3508653"/>
          </a:xfrm>
        </p:spPr>
        <p:txBody>
          <a:bodyPr/>
          <a:lstStyle/>
          <a:p>
            <a:r>
              <a:rPr lang="pt-BR" dirty="0" smtClean="0"/>
              <a:t>STM8 Basics &amp; Portifolio</a:t>
            </a:r>
          </a:p>
          <a:p>
            <a:r>
              <a:rPr lang="pt-BR" dirty="0" smtClean="0"/>
              <a:t>Available Peripherals</a:t>
            </a:r>
          </a:p>
          <a:p>
            <a:r>
              <a:rPr lang="pt-BR" dirty="0" smtClean="0"/>
              <a:t>Getting Started with the Software and Firmware</a:t>
            </a:r>
          </a:p>
          <a:p>
            <a:pPr lvl="1"/>
            <a:r>
              <a:rPr lang="pt-BR" dirty="0" smtClean="0"/>
              <a:t>Compiler and IDE</a:t>
            </a:r>
          </a:p>
          <a:p>
            <a:pPr lvl="1"/>
            <a:r>
              <a:rPr lang="pt-BR" dirty="0" smtClean="0"/>
              <a:t>Library</a:t>
            </a:r>
          </a:p>
          <a:p>
            <a:r>
              <a:rPr lang="pt-BR" dirty="0" smtClean="0"/>
              <a:t>Tec. Characteristics</a:t>
            </a:r>
          </a:p>
          <a:p>
            <a:r>
              <a:rPr lang="pt-BR" dirty="0" smtClean="0"/>
              <a:t>Hands-On </a:t>
            </a:r>
            <a:endParaRPr lang="en-US" dirty="0"/>
          </a:p>
        </p:txBody>
      </p:sp>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Library’s Architecture in files</a:t>
            </a:r>
            <a:endParaRPr lang="en-US" dirty="0"/>
          </a:p>
        </p:txBody>
      </p:sp>
      <p:pic>
        <p:nvPicPr>
          <p:cNvPr id="4" name="Content Placeholder 3"/>
          <p:cNvPicPr>
            <a:picLocks noGrp="1" noChangeAspect="1"/>
          </p:cNvPicPr>
          <p:nvPr>
            <p:ph idx="1"/>
          </p:nvPr>
        </p:nvPicPr>
        <p:blipFill>
          <a:blip r:embed="rId2"/>
          <a:stretch>
            <a:fillRect/>
          </a:stretch>
        </p:blipFill>
        <p:spPr>
          <a:xfrm>
            <a:off x="1499814" y="1277938"/>
            <a:ext cx="6144371" cy="4679950"/>
          </a:xfrm>
          <a:prstGeom prst="rect">
            <a:avLst/>
          </a:prstGeom>
        </p:spPr>
      </p:pic>
    </p:spTree>
    <p:extLst>
      <p:ext uri="{BB962C8B-B14F-4D97-AF65-F5344CB8AC3E}">
        <p14:creationId xmlns:p14="http://schemas.microsoft.com/office/powerpoint/2010/main" val="1198734172"/>
      </p:ext>
    </p:extLst>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Getting Started from scratch!</a:t>
            </a:r>
            <a:endParaRPr lang="pt-BR" dirty="0"/>
          </a:p>
        </p:txBody>
      </p:sp>
      <p:pic>
        <p:nvPicPr>
          <p:cNvPr id="4" name="Picture 2"/>
          <p:cNvPicPr>
            <a:picLocks noGrp="1" noChangeAspect="1" noChangeArrowheads="1"/>
          </p:cNvPicPr>
          <p:nvPr>
            <p:ph idx="1"/>
          </p:nvPr>
        </p:nvPicPr>
        <p:blipFill>
          <a:blip r:embed="rId2" cstate="print"/>
          <a:stretch>
            <a:fillRect/>
          </a:stretch>
        </p:blipFill>
        <p:spPr bwMode="auto">
          <a:xfrm>
            <a:off x="1566140" y="1277938"/>
            <a:ext cx="6011719" cy="4679950"/>
          </a:xfrm>
          <a:prstGeom prst="rect">
            <a:avLst/>
          </a:prstGeom>
          <a:noFill/>
          <a:ln w="9525">
            <a:noFill/>
            <a:miter lim="800000"/>
            <a:headEnd/>
            <a:tailEnd/>
          </a:ln>
        </p:spPr>
      </p:pic>
    </p:spTree>
    <p:extLst>
      <p:ext uri="{BB962C8B-B14F-4D97-AF65-F5344CB8AC3E}">
        <p14:creationId xmlns:p14="http://schemas.microsoft.com/office/powerpoint/2010/main" val="164508378"/>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dirty="0" smtClean="0"/>
              <a:t>Open the STVD</a:t>
            </a:r>
            <a:endParaRPr lang="en-US" dirty="0"/>
          </a:p>
        </p:txBody>
      </p:sp>
      <p:pic>
        <p:nvPicPr>
          <p:cNvPr id="12" name="Picture 2"/>
          <p:cNvPicPr>
            <a:picLocks noGrp="1" noChangeAspect="1" noChangeArrowheads="1"/>
          </p:cNvPicPr>
          <p:nvPr>
            <p:ph idx="1"/>
          </p:nvPr>
        </p:nvPicPr>
        <p:blipFill>
          <a:blip r:embed="rId2" cstate="print"/>
          <a:stretch>
            <a:fillRect/>
          </a:stretch>
        </p:blipFill>
        <p:spPr bwMode="auto">
          <a:xfrm>
            <a:off x="457200" y="1298443"/>
            <a:ext cx="8229600" cy="4638940"/>
          </a:xfrm>
          <a:prstGeom prst="rect">
            <a:avLst/>
          </a:prstGeom>
          <a:noFill/>
          <a:ln w="9525">
            <a:noFill/>
            <a:miter lim="800000"/>
            <a:headEnd/>
            <a:tailEnd/>
          </a:ln>
        </p:spPr>
      </p:pic>
    </p:spTree>
    <p:extLst>
      <p:ext uri="{BB962C8B-B14F-4D97-AF65-F5344CB8AC3E}">
        <p14:creationId xmlns:p14="http://schemas.microsoft.com/office/powerpoint/2010/main" val="4095778074"/>
      </p:ext>
    </p:extLst>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dirty="0" smtClean="0"/>
              <a:t>Choose to create a New Workspace</a:t>
            </a:r>
            <a:endParaRPr lang="en-US" dirty="0"/>
          </a:p>
        </p:txBody>
      </p:sp>
      <p:sp>
        <p:nvSpPr>
          <p:cNvPr id="7" name="Content Placeholder 6"/>
          <p:cNvSpPr>
            <a:spLocks noGrp="1"/>
          </p:cNvSpPr>
          <p:nvPr>
            <p:ph idx="1"/>
          </p:nvPr>
        </p:nvSpPr>
        <p:spPr>
          <a:xfrm>
            <a:off x="457200" y="1277496"/>
            <a:ext cx="8229600" cy="400110"/>
          </a:xfrm>
        </p:spPr>
        <p:txBody>
          <a:bodyPr/>
          <a:lstStyle/>
          <a:p>
            <a:pPr lvl="5"/>
            <a:r>
              <a:rPr lang="en-US" dirty="0" smtClean="0"/>
              <a:t>And then, to create workspace and project</a:t>
            </a:r>
            <a:endParaRPr lang="en-US" dirty="0"/>
          </a:p>
        </p:txBody>
      </p:sp>
      <p:pic>
        <p:nvPicPr>
          <p:cNvPr id="11" name="Picture 3"/>
          <p:cNvPicPr>
            <a:picLocks noChangeAspect="1" noChangeArrowheads="1"/>
          </p:cNvPicPr>
          <p:nvPr/>
        </p:nvPicPr>
        <p:blipFill>
          <a:blip r:embed="rId2" cstate="print"/>
          <a:srcRect/>
          <a:stretch>
            <a:fillRect/>
          </a:stretch>
        </p:blipFill>
        <p:spPr bwMode="auto">
          <a:xfrm>
            <a:off x="3276600" y="1828800"/>
            <a:ext cx="4495800" cy="3848100"/>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381000" y="990600"/>
            <a:ext cx="2286000" cy="5085907"/>
          </a:xfrm>
          <a:prstGeom prst="rect">
            <a:avLst/>
          </a:prstGeom>
          <a:noFill/>
          <a:ln w="9525">
            <a:noFill/>
            <a:miter lim="800000"/>
            <a:headEnd/>
            <a:tailEnd/>
          </a:ln>
        </p:spPr>
      </p:pic>
    </p:spTree>
    <p:extLst>
      <p:ext uri="{BB962C8B-B14F-4D97-AF65-F5344CB8AC3E}">
        <p14:creationId xmlns:p14="http://schemas.microsoft.com/office/powerpoint/2010/main" val="2648473611"/>
      </p:ext>
    </p:extLst>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pt-BR" dirty="0" smtClean="0"/>
              <a:t>Name the workspace and set it’s location</a:t>
            </a:r>
            <a:endParaRPr lang="en-US" dirty="0"/>
          </a:p>
        </p:txBody>
      </p:sp>
      <p:pic>
        <p:nvPicPr>
          <p:cNvPr id="7" name="Picture 2"/>
          <p:cNvPicPr>
            <a:picLocks noGrp="1" noChangeAspect="1" noChangeArrowheads="1"/>
          </p:cNvPicPr>
          <p:nvPr>
            <p:ph idx="1"/>
          </p:nvPr>
        </p:nvPicPr>
        <p:blipFill>
          <a:blip r:embed="rId2" cstate="print"/>
          <a:stretch>
            <a:fillRect/>
          </a:stretch>
        </p:blipFill>
        <p:spPr bwMode="auto">
          <a:xfrm>
            <a:off x="1647825" y="1560513"/>
            <a:ext cx="5848350" cy="4114800"/>
          </a:xfrm>
          <a:prstGeom prst="rect">
            <a:avLst/>
          </a:prstGeom>
          <a:noFill/>
          <a:ln w="9525">
            <a:noFill/>
            <a:miter lim="800000"/>
            <a:headEnd/>
            <a:tailEnd/>
          </a:ln>
        </p:spPr>
      </p:pic>
    </p:spTree>
    <p:extLst>
      <p:ext uri="{BB962C8B-B14F-4D97-AF65-F5344CB8AC3E}">
        <p14:creationId xmlns:p14="http://schemas.microsoft.com/office/powerpoint/2010/main" val="151644762"/>
      </p:ext>
    </p:extLst>
  </p:cSld>
  <p:clrMapOvr>
    <a:masterClrMapping/>
  </p:clrMapOvr>
  <p:transition spd="slow">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dirty="0" smtClean="0"/>
              <a:t>Select the proper Toolchain</a:t>
            </a:r>
            <a:endParaRPr lang="en-US" dirty="0"/>
          </a:p>
        </p:txBody>
      </p:sp>
      <p:pic>
        <p:nvPicPr>
          <p:cNvPr id="3" name="Content Placeholder 2"/>
          <p:cNvPicPr>
            <a:picLocks noGrp="1" noChangeAspect="1"/>
          </p:cNvPicPr>
          <p:nvPr>
            <p:ph idx="1"/>
          </p:nvPr>
        </p:nvPicPr>
        <p:blipFill>
          <a:blip r:embed="rId2"/>
          <a:stretch>
            <a:fillRect/>
          </a:stretch>
        </p:blipFill>
        <p:spPr>
          <a:xfrm>
            <a:off x="1590675" y="1527175"/>
            <a:ext cx="5962650" cy="4181475"/>
          </a:xfrm>
          <a:prstGeom prst="rect">
            <a:avLst/>
          </a:prstGeom>
        </p:spPr>
      </p:pic>
    </p:spTree>
    <p:extLst>
      <p:ext uri="{BB962C8B-B14F-4D97-AF65-F5344CB8AC3E}">
        <p14:creationId xmlns:p14="http://schemas.microsoft.com/office/powerpoint/2010/main" val="3482423750"/>
      </p:ext>
    </p:extLst>
  </p:cSld>
  <p:clrMapOvr>
    <a:masterClrMapping/>
  </p:clrMapOvr>
  <p:transition spd="slow">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smtClean="0"/>
              <a:t>Select the STM8S003K3</a:t>
            </a:r>
            <a:endParaRPr lang="en-US" dirty="0"/>
          </a:p>
        </p:txBody>
      </p:sp>
      <p:pic>
        <p:nvPicPr>
          <p:cNvPr id="3" name="Content Placeholder 2"/>
          <p:cNvPicPr>
            <a:picLocks noGrp="1" noChangeAspect="1"/>
          </p:cNvPicPr>
          <p:nvPr>
            <p:ph idx="1"/>
          </p:nvPr>
        </p:nvPicPr>
        <p:blipFill>
          <a:blip r:embed="rId2"/>
          <a:stretch>
            <a:fillRect/>
          </a:stretch>
        </p:blipFill>
        <p:spPr>
          <a:xfrm>
            <a:off x="2333625" y="1384300"/>
            <a:ext cx="4476750" cy="4467225"/>
          </a:xfrm>
          <a:prstGeom prst="rect">
            <a:avLst/>
          </a:prstGeom>
        </p:spPr>
      </p:pic>
    </p:spTree>
    <p:extLst>
      <p:ext uri="{BB962C8B-B14F-4D97-AF65-F5344CB8AC3E}">
        <p14:creationId xmlns:p14="http://schemas.microsoft.com/office/powerpoint/2010/main" val="1702111834"/>
      </p:ext>
    </p:extLst>
  </p:cSld>
  <p:clrMapOvr>
    <a:masterClrMapping/>
  </p:clrMapOvr>
  <p:transition spd="slow">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smtClean="0"/>
              <a:t>Your workspace should look like this</a:t>
            </a:r>
            <a:endParaRPr lang="en-US"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06208"/>
            <a:ext cx="8229600" cy="4423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9380520"/>
      </p:ext>
    </p:extLst>
  </p:cSld>
  <p:clrMapOvr>
    <a:masterClrMapping/>
  </p:clrMapOvr>
  <p:transition spd="slow">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smtClean="0"/>
              <a:t>Giving a closer look</a:t>
            </a:r>
            <a:endParaRPr lang="en-US" dirty="0"/>
          </a:p>
        </p:txBody>
      </p:sp>
      <p:pic>
        <p:nvPicPr>
          <p:cNvPr id="7" name="Picture 2"/>
          <p:cNvPicPr>
            <a:picLocks noGrp="1" noChangeAspect="1" noChangeArrowheads="1"/>
          </p:cNvPicPr>
          <p:nvPr>
            <p:ph idx="1"/>
          </p:nvPr>
        </p:nvPicPr>
        <p:blipFill>
          <a:blip r:embed="rId2" cstate="print"/>
          <a:stretch>
            <a:fillRect/>
          </a:stretch>
        </p:blipFill>
        <p:spPr bwMode="auto">
          <a:xfrm>
            <a:off x="3219450" y="1384300"/>
            <a:ext cx="2705100" cy="4467225"/>
          </a:xfrm>
          <a:prstGeom prst="rect">
            <a:avLst/>
          </a:prstGeom>
          <a:noFill/>
          <a:ln w="9525">
            <a:noFill/>
            <a:miter lim="800000"/>
            <a:headEnd/>
            <a:tailEnd/>
          </a:ln>
        </p:spPr>
      </p:pic>
    </p:spTree>
    <p:extLst>
      <p:ext uri="{BB962C8B-B14F-4D97-AF65-F5344CB8AC3E}">
        <p14:creationId xmlns:p14="http://schemas.microsoft.com/office/powerpoint/2010/main" val="3336633963"/>
      </p:ext>
    </p:extLst>
  </p:cSld>
  <p:clrMapOvr>
    <a:masterClrMapping/>
  </p:clrMapOvr>
  <p:transition spd="slow">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dirty="0" smtClean="0"/>
              <a:t>Now, let’s add the library</a:t>
            </a:r>
            <a:endParaRPr lang="en-US" dirty="0"/>
          </a:p>
        </p:txBody>
      </p:sp>
      <p:pic>
        <p:nvPicPr>
          <p:cNvPr id="10" name="Picture 2"/>
          <p:cNvPicPr>
            <a:picLocks noGrp="1" noChangeAspect="1" noChangeArrowheads="1"/>
          </p:cNvPicPr>
          <p:nvPr>
            <p:ph idx="1"/>
          </p:nvPr>
        </p:nvPicPr>
        <p:blipFill>
          <a:blip r:embed="rId3" cstate="print"/>
          <a:srcRect/>
          <a:stretch>
            <a:fillRect/>
          </a:stretch>
        </p:blipFill>
        <p:spPr bwMode="auto">
          <a:xfrm>
            <a:off x="1905000" y="1447800"/>
            <a:ext cx="2918460" cy="4122420"/>
          </a:xfrm>
          <a:prstGeom prst="rect">
            <a:avLst/>
          </a:prstGeom>
          <a:noFill/>
          <a:ln w="9525">
            <a:noFill/>
            <a:miter lim="800000"/>
            <a:headEnd/>
            <a:tailEnd/>
          </a:ln>
        </p:spPr>
      </p:pic>
      <p:pic>
        <p:nvPicPr>
          <p:cNvPr id="11" name="Picture 3"/>
          <p:cNvPicPr>
            <a:picLocks noChangeAspect="1" noChangeArrowheads="1"/>
          </p:cNvPicPr>
          <p:nvPr/>
        </p:nvPicPr>
        <p:blipFill>
          <a:blip r:embed="rId4" cstate="print"/>
          <a:srcRect/>
          <a:stretch>
            <a:fillRect/>
          </a:stretch>
        </p:blipFill>
        <p:spPr bwMode="auto">
          <a:xfrm>
            <a:off x="4495800" y="1676400"/>
            <a:ext cx="3543300" cy="121920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STM8S Training</a:t>
            </a:r>
            <a:endParaRPr lang="en-US" dirty="0"/>
          </a:p>
        </p:txBody>
      </p:sp>
      <p:sp>
        <p:nvSpPr>
          <p:cNvPr id="3" name="Subtitle 2"/>
          <p:cNvSpPr>
            <a:spLocks noGrp="1"/>
          </p:cNvSpPr>
          <p:nvPr>
            <p:ph type="subTitle" idx="1"/>
          </p:nvPr>
        </p:nvSpPr>
        <p:spPr/>
        <p:txBody>
          <a:bodyPr/>
          <a:lstStyle/>
          <a:p>
            <a:r>
              <a:rPr lang="pt-BR" dirty="0" smtClean="0"/>
              <a:t>STM8 Basics &amp; Portifolio</a:t>
            </a:r>
          </a:p>
          <a:p>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dirty="0"/>
              <a:t>Now, let’s add the library</a:t>
            </a:r>
            <a:endParaRPr lang="en-US" dirty="0"/>
          </a:p>
        </p:txBody>
      </p:sp>
      <p:pic>
        <p:nvPicPr>
          <p:cNvPr id="8" name="Picture 2"/>
          <p:cNvPicPr>
            <a:picLocks noGrp="1" noChangeAspect="1" noChangeArrowheads="1"/>
          </p:cNvPicPr>
          <p:nvPr>
            <p:ph idx="1"/>
          </p:nvPr>
        </p:nvPicPr>
        <p:blipFill>
          <a:blip r:embed="rId3" cstate="print"/>
          <a:srcRect/>
          <a:stretch>
            <a:fillRect/>
          </a:stretch>
        </p:blipFill>
        <p:spPr bwMode="auto">
          <a:xfrm>
            <a:off x="457200" y="1295400"/>
            <a:ext cx="2727960" cy="4023360"/>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3201557" y="1295400"/>
            <a:ext cx="5387193" cy="3695700"/>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dirty="0"/>
              <a:t>Now, let’s add the library</a:t>
            </a:r>
            <a:endParaRPr lang="en-US" dirty="0"/>
          </a:p>
        </p:txBody>
      </p:sp>
      <p:pic>
        <p:nvPicPr>
          <p:cNvPr id="8" name="Picture 4"/>
          <p:cNvPicPr>
            <a:picLocks noGrp="1" noChangeAspect="1" noChangeArrowheads="1"/>
          </p:cNvPicPr>
          <p:nvPr>
            <p:ph idx="1"/>
          </p:nvPr>
        </p:nvPicPr>
        <p:blipFill>
          <a:blip r:embed="rId3" cstate="print"/>
          <a:srcRect/>
          <a:stretch>
            <a:fillRect/>
          </a:stretch>
        </p:blipFill>
        <p:spPr bwMode="auto">
          <a:xfrm>
            <a:off x="533400" y="1371600"/>
            <a:ext cx="2560320" cy="3909060"/>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3276600" y="1288569"/>
            <a:ext cx="5498270" cy="3771900"/>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a:t>Now, let’s add the library</a:t>
            </a:r>
            <a:endParaRPr lang="en-US" dirty="0"/>
          </a:p>
        </p:txBody>
      </p:sp>
      <p:sp>
        <p:nvSpPr>
          <p:cNvPr id="2" name="Content Placeholder 1"/>
          <p:cNvSpPr>
            <a:spLocks noGrp="1"/>
          </p:cNvSpPr>
          <p:nvPr>
            <p:ph idx="1"/>
          </p:nvPr>
        </p:nvSpPr>
        <p:spPr>
          <a:xfrm>
            <a:off x="457200" y="1277496"/>
            <a:ext cx="8229600" cy="1600438"/>
          </a:xfrm>
        </p:spPr>
        <p:txBody>
          <a:bodyPr/>
          <a:lstStyle/>
          <a:p>
            <a:r>
              <a:rPr lang="pt-BR" dirty="0" smtClean="0"/>
              <a:t>Once the basic files are imported, we need to add the files responsibles to manage the interrupt vector</a:t>
            </a:r>
          </a:p>
          <a:p>
            <a:pPr lvl="1"/>
            <a:r>
              <a:rPr lang="pt-BR" dirty="0" smtClean="0"/>
              <a:t>Copy the 3 highlighted files to our project folder, these files are available under </a:t>
            </a:r>
            <a:r>
              <a:rPr lang="pt-BR" dirty="0"/>
              <a:t>the unzip library folder: </a:t>
            </a:r>
            <a:r>
              <a:rPr lang="pt-BR" dirty="0" smtClean="0"/>
              <a:t>STM8S_StdPeriph_Lib\Project\STM8S_StdPeriph_Template</a:t>
            </a:r>
          </a:p>
          <a:p>
            <a:pPr lvl="1"/>
            <a:endParaRPr lang="pt-BR" dirty="0"/>
          </a:p>
        </p:txBody>
      </p:sp>
      <p:pic>
        <p:nvPicPr>
          <p:cNvPr id="3" name="Picture 2"/>
          <p:cNvPicPr>
            <a:picLocks noChangeAspect="1"/>
          </p:cNvPicPr>
          <p:nvPr/>
        </p:nvPicPr>
        <p:blipFill>
          <a:blip r:embed="rId3"/>
          <a:stretch>
            <a:fillRect/>
          </a:stretch>
        </p:blipFill>
        <p:spPr>
          <a:xfrm>
            <a:off x="1066800" y="2971800"/>
            <a:ext cx="4229100" cy="3044952"/>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a:t>Now, let’s add the library</a:t>
            </a:r>
            <a:endParaRPr lang="en-US" dirty="0"/>
          </a:p>
        </p:txBody>
      </p:sp>
      <p:sp>
        <p:nvSpPr>
          <p:cNvPr id="2" name="Content Placeholder 1"/>
          <p:cNvSpPr>
            <a:spLocks noGrp="1"/>
          </p:cNvSpPr>
          <p:nvPr>
            <p:ph idx="1"/>
          </p:nvPr>
        </p:nvSpPr>
        <p:spPr>
          <a:xfrm>
            <a:off x="457200" y="1277496"/>
            <a:ext cx="8229600" cy="1846659"/>
          </a:xfrm>
        </p:spPr>
        <p:txBody>
          <a:bodyPr/>
          <a:lstStyle/>
          <a:p>
            <a:r>
              <a:rPr lang="pt-BR" dirty="0" smtClean="0"/>
              <a:t>Since the interrupt vector file that is automatically generated is not asserted with the library’s names, we need to replace the file</a:t>
            </a:r>
          </a:p>
          <a:p>
            <a:pPr lvl="1"/>
            <a:r>
              <a:rPr lang="pt-BR" dirty="0" smtClean="0"/>
              <a:t>Copy the highlighted file to our project folder, this file is available under </a:t>
            </a:r>
            <a:r>
              <a:rPr lang="pt-BR" dirty="0"/>
              <a:t>the unzip library folder: STM8S_StdPeriph_Lib\Project\STM8S_StdPeriph_Template\STVD\Cosmic</a:t>
            </a:r>
            <a:endParaRPr lang="pt-BR" dirty="0" smtClean="0"/>
          </a:p>
          <a:p>
            <a:pPr lvl="1"/>
            <a:endParaRPr lang="pt-BR" dirty="0"/>
          </a:p>
        </p:txBody>
      </p:sp>
      <p:pic>
        <p:nvPicPr>
          <p:cNvPr id="6" name="Picture 5"/>
          <p:cNvPicPr>
            <a:picLocks noChangeAspect="1"/>
          </p:cNvPicPr>
          <p:nvPr/>
        </p:nvPicPr>
        <p:blipFill>
          <a:blip r:embed="rId2"/>
          <a:stretch>
            <a:fillRect/>
          </a:stretch>
        </p:blipFill>
        <p:spPr>
          <a:xfrm>
            <a:off x="990600" y="2971800"/>
            <a:ext cx="4838700" cy="3483864"/>
          </a:xfrm>
          <a:prstGeom prst="rect">
            <a:avLst/>
          </a:prstGeom>
        </p:spPr>
      </p:pic>
    </p:spTree>
    <p:extLst>
      <p:ext uri="{BB962C8B-B14F-4D97-AF65-F5344CB8AC3E}">
        <p14:creationId xmlns:p14="http://schemas.microsoft.com/office/powerpoint/2010/main" val="3378927031"/>
      </p:ext>
    </p:extLst>
  </p:cSld>
  <p:clrMapOvr>
    <a:masterClrMapping/>
  </p:clrMapOvr>
  <p:transition spd="slow">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a:t>Now, let’s add the library</a:t>
            </a:r>
            <a:endParaRPr lang="en-US" dirty="0"/>
          </a:p>
        </p:txBody>
      </p:sp>
      <p:sp>
        <p:nvSpPr>
          <p:cNvPr id="2" name="Content Placeholder 1"/>
          <p:cNvSpPr>
            <a:spLocks noGrp="1"/>
          </p:cNvSpPr>
          <p:nvPr>
            <p:ph idx="1"/>
          </p:nvPr>
        </p:nvSpPr>
        <p:spPr>
          <a:xfrm>
            <a:off x="457200" y="1277496"/>
            <a:ext cx="8229600" cy="4170372"/>
          </a:xfrm>
        </p:spPr>
        <p:txBody>
          <a:bodyPr/>
          <a:lstStyle/>
          <a:p>
            <a:r>
              <a:rPr lang="pt-BR" dirty="0" smtClean="0"/>
              <a:t>With all the preparations done, we just need to add the following files within our project:</a:t>
            </a:r>
          </a:p>
          <a:p>
            <a:pPr lvl="1"/>
            <a:r>
              <a:rPr lang="pt-BR" dirty="0" smtClean="0"/>
              <a:t>stm8s_it.c</a:t>
            </a:r>
          </a:p>
          <a:p>
            <a:pPr lvl="1"/>
            <a:r>
              <a:rPr lang="pt-BR" dirty="0" smtClean="0"/>
              <a:t>stm8s_it.h</a:t>
            </a:r>
            <a:endParaRPr lang="pt-BR" dirty="0"/>
          </a:p>
          <a:p>
            <a:pPr lvl="1"/>
            <a:r>
              <a:rPr lang="pt-BR" dirty="0" smtClean="0"/>
              <a:t>stm8s_conf.h</a:t>
            </a:r>
          </a:p>
          <a:p>
            <a:r>
              <a:rPr lang="pt-BR" dirty="0" smtClean="0"/>
              <a:t>The final result should be like this:</a:t>
            </a:r>
          </a:p>
          <a:p>
            <a:endParaRPr lang="pt-BR" dirty="0"/>
          </a:p>
          <a:p>
            <a:endParaRPr lang="pt-BR" dirty="0"/>
          </a:p>
          <a:p>
            <a:pPr lvl="1"/>
            <a:endParaRPr lang="pt-BR" dirty="0" smtClean="0"/>
          </a:p>
          <a:p>
            <a:pPr lvl="1"/>
            <a:endParaRPr lang="pt-BR" dirty="0"/>
          </a:p>
        </p:txBody>
      </p:sp>
      <p:pic>
        <p:nvPicPr>
          <p:cNvPr id="4" name="Picture 3"/>
          <p:cNvPicPr>
            <a:picLocks noChangeAspect="1"/>
          </p:cNvPicPr>
          <p:nvPr/>
        </p:nvPicPr>
        <p:blipFill>
          <a:blip r:embed="rId2"/>
          <a:stretch>
            <a:fillRect/>
          </a:stretch>
        </p:blipFill>
        <p:spPr>
          <a:xfrm>
            <a:off x="5257800" y="1905000"/>
            <a:ext cx="3019425" cy="4867275"/>
          </a:xfrm>
          <a:prstGeom prst="rect">
            <a:avLst/>
          </a:prstGeom>
        </p:spPr>
      </p:pic>
    </p:spTree>
    <p:extLst>
      <p:ext uri="{BB962C8B-B14F-4D97-AF65-F5344CB8AC3E}">
        <p14:creationId xmlns:p14="http://schemas.microsoft.com/office/powerpoint/2010/main" val="2651431247"/>
      </p:ext>
    </p:extLst>
  </p:cSld>
  <p:clrMapOvr>
    <a:masterClrMapping/>
  </p:clrMapOvr>
  <p:transition spd="slow">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smtClean="0"/>
              <a:t>Configuring the library – stm8s.h</a:t>
            </a:r>
            <a:endParaRPr lang="en-US" dirty="0"/>
          </a:p>
        </p:txBody>
      </p:sp>
      <p:pic>
        <p:nvPicPr>
          <p:cNvPr id="3" name="Content Placeholder 2"/>
          <p:cNvPicPr>
            <a:picLocks noGrp="1" noChangeAspect="1"/>
          </p:cNvPicPr>
          <p:nvPr>
            <p:ph idx="1"/>
          </p:nvPr>
        </p:nvPicPr>
        <p:blipFill>
          <a:blip r:embed="rId3"/>
          <a:stretch>
            <a:fillRect/>
          </a:stretch>
        </p:blipFill>
        <p:spPr>
          <a:xfrm>
            <a:off x="457200" y="1298585"/>
            <a:ext cx="8229600" cy="4638655"/>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smtClean="0"/>
              <a:t>Configuring the library – stm8s_conf.h</a:t>
            </a:r>
            <a:endParaRPr lang="en-US" dirty="0"/>
          </a:p>
        </p:txBody>
      </p:sp>
      <p:sp>
        <p:nvSpPr>
          <p:cNvPr id="2" name="Content Placeholder 1"/>
          <p:cNvSpPr>
            <a:spLocks noGrp="1"/>
          </p:cNvSpPr>
          <p:nvPr>
            <p:ph idx="1"/>
          </p:nvPr>
        </p:nvSpPr>
        <p:spPr>
          <a:xfrm>
            <a:off x="457200" y="1277496"/>
            <a:ext cx="8229600" cy="4093428"/>
          </a:xfrm>
        </p:spPr>
        <p:txBody>
          <a:bodyPr/>
          <a:lstStyle/>
          <a:p>
            <a:r>
              <a:rPr lang="en-US" dirty="0"/>
              <a:t>The Standard Peripherals Library implements run-time failure detection by checking the input values of all library functions. The run-time checking is achieved by using an </a:t>
            </a:r>
            <a:r>
              <a:rPr lang="en-US" b="1" i="1" dirty="0" err="1"/>
              <a:t>assert_param</a:t>
            </a:r>
            <a:r>
              <a:rPr lang="en-US" dirty="0"/>
              <a:t> macro. This macro is used in all library functions which have at least an input parameter. It allows the user to check that the input value lies within the defined parameter values</a:t>
            </a:r>
            <a:endParaRPr lang="pt-BR" dirty="0" smtClean="0"/>
          </a:p>
          <a:p>
            <a:r>
              <a:rPr lang="pt-BR" dirty="0" smtClean="0"/>
              <a:t>For the purpouse of this training, we won’t use this feature, so it’s mandatory to comment the assert define:</a:t>
            </a:r>
          </a:p>
          <a:p>
            <a:endParaRPr lang="pt-BR" dirty="0"/>
          </a:p>
          <a:p>
            <a:endParaRPr lang="pt-BR" dirty="0"/>
          </a:p>
        </p:txBody>
      </p:sp>
      <p:pic>
        <p:nvPicPr>
          <p:cNvPr id="6" name="Picture 5"/>
          <p:cNvPicPr>
            <a:picLocks noChangeAspect="1"/>
          </p:cNvPicPr>
          <p:nvPr/>
        </p:nvPicPr>
        <p:blipFill>
          <a:blip r:embed="rId2"/>
          <a:stretch>
            <a:fillRect/>
          </a:stretch>
        </p:blipFill>
        <p:spPr>
          <a:xfrm>
            <a:off x="457200" y="4255313"/>
            <a:ext cx="8458200" cy="1133475"/>
          </a:xfrm>
          <a:prstGeom prst="rect">
            <a:avLst/>
          </a:prstGeom>
        </p:spPr>
      </p:pic>
    </p:spTree>
    <p:extLst>
      <p:ext uri="{BB962C8B-B14F-4D97-AF65-F5344CB8AC3E}">
        <p14:creationId xmlns:p14="http://schemas.microsoft.com/office/powerpoint/2010/main" val="697352454"/>
      </p:ext>
    </p:extLst>
  </p:cSld>
  <p:clrMapOvr>
    <a:masterClrMapping/>
  </p:clrMapOvr>
  <p:transition spd="slow">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dirty="0" smtClean="0"/>
              <a:t>Compile the project (F7 as short key)</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57200" y="2228826"/>
            <a:ext cx="2333625" cy="2038350"/>
          </a:xfrm>
          <a:prstGeom prst="rect">
            <a:avLst/>
          </a:prstGeom>
          <a:noFill/>
          <a:ln w="9525">
            <a:noFill/>
            <a:miter lim="800000"/>
            <a:headEnd/>
            <a:tailEnd/>
          </a:ln>
        </p:spPr>
      </p:pic>
      <p:sp>
        <p:nvSpPr>
          <p:cNvPr id="2" name="Content Placeholder 1"/>
          <p:cNvSpPr>
            <a:spLocks noGrp="1"/>
          </p:cNvSpPr>
          <p:nvPr>
            <p:ph idx="1"/>
          </p:nvPr>
        </p:nvSpPr>
        <p:spPr>
          <a:xfrm>
            <a:off x="457200" y="1277496"/>
            <a:ext cx="8229600" cy="707886"/>
          </a:xfrm>
        </p:spPr>
        <p:txBody>
          <a:bodyPr/>
          <a:lstStyle/>
          <a:p>
            <a:r>
              <a:rPr lang="pt-BR" dirty="0" smtClean="0"/>
              <a:t>Once all is done, just compile and get the so desired 0 erros and 0 warnings</a:t>
            </a:r>
            <a:endParaRPr lang="pt-BR" dirty="0"/>
          </a:p>
        </p:txBody>
      </p:sp>
      <p:pic>
        <p:nvPicPr>
          <p:cNvPr id="3" name="Picture 2"/>
          <p:cNvPicPr>
            <a:picLocks noChangeAspect="1"/>
          </p:cNvPicPr>
          <p:nvPr/>
        </p:nvPicPr>
        <p:blipFill>
          <a:blip r:embed="rId4"/>
          <a:stretch>
            <a:fillRect/>
          </a:stretch>
        </p:blipFill>
        <p:spPr>
          <a:xfrm>
            <a:off x="457200" y="4556135"/>
            <a:ext cx="5219700" cy="1419225"/>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STM8S Training</a:t>
            </a:r>
            <a:endParaRPr lang="en-US" dirty="0"/>
          </a:p>
        </p:txBody>
      </p:sp>
      <p:sp>
        <p:nvSpPr>
          <p:cNvPr id="4" name="Subtitle 3"/>
          <p:cNvSpPr>
            <a:spLocks noGrp="1"/>
          </p:cNvSpPr>
          <p:nvPr>
            <p:ph type="subTitle" idx="1"/>
          </p:nvPr>
        </p:nvSpPr>
        <p:spPr/>
        <p:txBody>
          <a:bodyPr/>
          <a:lstStyle/>
          <a:p>
            <a:r>
              <a:rPr lang="pt-BR" dirty="0" smtClean="0"/>
              <a:t>Tec. Char.</a:t>
            </a:r>
            <a:endParaRPr lang="en-US" dirty="0" smtClean="0"/>
          </a:p>
          <a:p>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Programming interface - General Info</a:t>
            </a:r>
            <a:endParaRPr lang="en-US" dirty="0"/>
          </a:p>
        </p:txBody>
      </p:sp>
      <p:sp>
        <p:nvSpPr>
          <p:cNvPr id="3" name="Content Placeholder 2"/>
          <p:cNvSpPr>
            <a:spLocks noGrp="1"/>
          </p:cNvSpPr>
          <p:nvPr>
            <p:ph idx="1"/>
          </p:nvPr>
        </p:nvSpPr>
        <p:spPr>
          <a:xfrm>
            <a:off x="457200" y="1277496"/>
            <a:ext cx="8229600" cy="3170099"/>
          </a:xfrm>
        </p:spPr>
        <p:txBody>
          <a:bodyPr/>
          <a:lstStyle/>
          <a:p>
            <a:endParaRPr lang="pt-BR" dirty="0" smtClean="0"/>
          </a:p>
          <a:p>
            <a:r>
              <a:rPr lang="pt-BR" dirty="0" smtClean="0"/>
              <a:t>SWIM (Single Wire Interface Module):</a:t>
            </a:r>
          </a:p>
          <a:p>
            <a:r>
              <a:rPr lang="pt-BR" dirty="0" smtClean="0"/>
              <a:t>Direct access to all memory content and RAM</a:t>
            </a:r>
          </a:p>
          <a:p>
            <a:r>
              <a:rPr lang="pt-BR" dirty="0" smtClean="0"/>
              <a:t>The overall information is transmitted at a 145bytes/ms rate</a:t>
            </a:r>
          </a:p>
          <a:p>
            <a:r>
              <a:rPr lang="pt-BR" dirty="0" smtClean="0"/>
              <a:t>We do have a simple Stand Alone programmer based on the STM8S discovery kit</a:t>
            </a:r>
            <a:endParaRPr lang="en-US" dirty="0"/>
          </a:p>
        </p:txBody>
      </p:sp>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Internal block Diagram</a:t>
            </a:r>
            <a:endParaRPr lang="en-US"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1752600" y="1295400"/>
            <a:ext cx="5462270" cy="4558043"/>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Interrupt – General Info</a:t>
            </a:r>
            <a:endParaRPr lang="en-US" dirty="0"/>
          </a:p>
        </p:txBody>
      </p:sp>
      <p:sp>
        <p:nvSpPr>
          <p:cNvPr id="3" name="Content Placeholder 2"/>
          <p:cNvSpPr>
            <a:spLocks noGrp="1"/>
          </p:cNvSpPr>
          <p:nvPr>
            <p:ph idx="1"/>
          </p:nvPr>
        </p:nvSpPr>
        <p:spPr>
          <a:xfrm>
            <a:off x="457200" y="1277496"/>
            <a:ext cx="8229600" cy="3477875"/>
          </a:xfrm>
        </p:spPr>
        <p:txBody>
          <a:bodyPr/>
          <a:lstStyle/>
          <a:p>
            <a:endParaRPr lang="pt-BR" dirty="0" smtClean="0"/>
          </a:p>
          <a:p>
            <a:r>
              <a:rPr lang="pt-BR" dirty="0" smtClean="0"/>
              <a:t>3 software priorities</a:t>
            </a:r>
          </a:p>
          <a:p>
            <a:r>
              <a:rPr lang="pt-BR" dirty="0" smtClean="0"/>
              <a:t>32 interrupt vectors already with hardware priorities</a:t>
            </a:r>
          </a:p>
          <a:p>
            <a:r>
              <a:rPr lang="pt-BR" dirty="0" smtClean="0"/>
              <a:t>Trap and reset interrupts</a:t>
            </a:r>
          </a:p>
          <a:p>
            <a:r>
              <a:rPr lang="pt-BR" dirty="0" smtClean="0"/>
              <a:t>27 external interrupts, distributed in 6 different vectors</a:t>
            </a:r>
          </a:p>
          <a:p>
            <a:endParaRPr lang="en-US" dirty="0"/>
          </a:p>
        </p:txBody>
      </p:sp>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Flash and EEPROM for the 003</a:t>
            </a:r>
            <a:endParaRPr lang="en-US" dirty="0"/>
          </a:p>
        </p:txBody>
      </p:sp>
      <p:sp>
        <p:nvSpPr>
          <p:cNvPr id="3" name="Content Placeholder 2"/>
          <p:cNvSpPr>
            <a:spLocks noGrp="1"/>
          </p:cNvSpPr>
          <p:nvPr>
            <p:ph idx="1"/>
          </p:nvPr>
        </p:nvSpPr>
        <p:spPr>
          <a:xfrm>
            <a:off x="457200" y="1277496"/>
            <a:ext cx="8229600" cy="3170099"/>
          </a:xfrm>
        </p:spPr>
        <p:txBody>
          <a:bodyPr/>
          <a:lstStyle/>
          <a:p>
            <a:endParaRPr lang="pt-BR" dirty="0" smtClean="0"/>
          </a:p>
          <a:p>
            <a:r>
              <a:rPr lang="pt-BR" dirty="0" smtClean="0"/>
              <a:t>This micro has 8Kb of flash</a:t>
            </a:r>
          </a:p>
          <a:p>
            <a:r>
              <a:rPr lang="pt-BR" dirty="0" smtClean="0"/>
              <a:t>128B de EEPROM</a:t>
            </a:r>
          </a:p>
          <a:p>
            <a:r>
              <a:rPr lang="pt-BR" dirty="0" smtClean="0"/>
              <a:t>It doesn’t have the feature Read while Write. </a:t>
            </a:r>
            <a:r>
              <a:rPr lang="en-US" dirty="0" smtClean="0"/>
              <a:t>Any micro with 16KB or more has this this </a:t>
            </a:r>
            <a:r>
              <a:rPr lang="en-US" dirty="0"/>
              <a:t>feature</a:t>
            </a:r>
            <a:endParaRPr lang="pt-BR" dirty="0"/>
          </a:p>
          <a:p>
            <a:endParaRPr lang="pt-BR" dirty="0" smtClean="0"/>
          </a:p>
        </p:txBody>
      </p:sp>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Clock </a:t>
            </a:r>
            <a:endParaRPr lang="en-US" dirty="0"/>
          </a:p>
        </p:txBody>
      </p:sp>
      <p:sp>
        <p:nvSpPr>
          <p:cNvPr id="3" name="Content Placeholder 2"/>
          <p:cNvSpPr>
            <a:spLocks noGrp="1"/>
          </p:cNvSpPr>
          <p:nvPr>
            <p:ph idx="1"/>
          </p:nvPr>
        </p:nvSpPr>
        <p:spPr>
          <a:xfrm>
            <a:off x="457200" y="1277496"/>
            <a:ext cx="8229600" cy="3477875"/>
          </a:xfrm>
        </p:spPr>
        <p:txBody>
          <a:bodyPr/>
          <a:lstStyle/>
          <a:p>
            <a:endParaRPr lang="pt-BR" dirty="0" smtClean="0"/>
          </a:p>
          <a:p>
            <a:r>
              <a:rPr lang="pt-BR" dirty="0" smtClean="0"/>
              <a:t>Startup clock:  After the reset, the system clock is automatically set to the minimum: 2MHz (HSI/8)</a:t>
            </a:r>
          </a:p>
          <a:p>
            <a:r>
              <a:rPr lang="pt-BR" dirty="0" smtClean="0"/>
              <a:t>CSS: this feature can be enabled to verify any issues under the HSE and automatically change back to HSI, avoiding any unexpected stop</a:t>
            </a:r>
          </a:p>
          <a:p>
            <a:endParaRPr lang="pt-BR" dirty="0" smtClean="0"/>
          </a:p>
          <a:p>
            <a:endParaRPr lang="en-US" dirty="0"/>
          </a:p>
        </p:txBody>
      </p:sp>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STM8S Training</a:t>
            </a:r>
            <a:endParaRPr lang="en-US" dirty="0"/>
          </a:p>
        </p:txBody>
      </p:sp>
      <p:sp>
        <p:nvSpPr>
          <p:cNvPr id="4" name="Subtitle 3"/>
          <p:cNvSpPr>
            <a:spLocks noGrp="1"/>
          </p:cNvSpPr>
          <p:nvPr>
            <p:ph type="subTitle" idx="1"/>
          </p:nvPr>
        </p:nvSpPr>
        <p:spPr/>
        <p:txBody>
          <a:bodyPr/>
          <a:lstStyle/>
          <a:p>
            <a:r>
              <a:rPr lang="pt-BR" dirty="0" smtClean="0"/>
              <a:t>Hands-On</a:t>
            </a:r>
            <a:endParaRPr lang="en-US" dirty="0" smtClean="0"/>
          </a:p>
          <a:p>
            <a:endParaRPr lang="en-US" dirty="0"/>
          </a:p>
        </p:txBody>
      </p:sp>
    </p:spTree>
    <p:extLst>
      <p:ext uri="{BB962C8B-B14F-4D97-AF65-F5344CB8AC3E}">
        <p14:creationId xmlns:p14="http://schemas.microsoft.com/office/powerpoint/2010/main" val="2107707636"/>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Hands On</a:t>
            </a:r>
            <a:endParaRPr lang="en-US" dirty="0"/>
          </a:p>
        </p:txBody>
      </p:sp>
      <p:sp>
        <p:nvSpPr>
          <p:cNvPr id="3" name="Content Placeholder 2"/>
          <p:cNvSpPr>
            <a:spLocks noGrp="1"/>
          </p:cNvSpPr>
          <p:nvPr>
            <p:ph idx="1"/>
          </p:nvPr>
        </p:nvSpPr>
        <p:spPr>
          <a:xfrm>
            <a:off x="457200" y="1277496"/>
            <a:ext cx="8229600" cy="2246769"/>
          </a:xfrm>
        </p:spPr>
        <p:txBody>
          <a:bodyPr/>
          <a:lstStyle/>
          <a:p>
            <a:r>
              <a:rPr lang="pt-BR" dirty="0" smtClean="0"/>
              <a:t>GPIO</a:t>
            </a:r>
          </a:p>
          <a:p>
            <a:r>
              <a:rPr lang="pt-BR" dirty="0" smtClean="0"/>
              <a:t>ADC</a:t>
            </a:r>
          </a:p>
          <a:p>
            <a:r>
              <a:rPr lang="pt-BR" dirty="0" smtClean="0"/>
              <a:t>TIM4</a:t>
            </a:r>
          </a:p>
          <a:p>
            <a:r>
              <a:rPr lang="pt-BR" dirty="0" smtClean="0"/>
              <a:t>UART</a:t>
            </a:r>
          </a:p>
        </p:txBody>
      </p:sp>
    </p:spTree>
    <p:extLst>
      <p:ext uri="{BB962C8B-B14F-4D97-AF65-F5344CB8AC3E}">
        <p14:creationId xmlns:p14="http://schemas.microsoft.com/office/powerpoint/2010/main" val="1067432287"/>
      </p:ext>
    </p:extLst>
  </p:cSld>
  <p:clrMapOvr>
    <a:masterClrMapping/>
  </p:clrMapOvr>
  <p:transition spd="slow">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Hands On</a:t>
            </a:r>
            <a:endParaRPr lang="en-US" dirty="0"/>
          </a:p>
        </p:txBody>
      </p:sp>
      <p:sp>
        <p:nvSpPr>
          <p:cNvPr id="3" name="Content Placeholder 2"/>
          <p:cNvSpPr>
            <a:spLocks noGrp="1"/>
          </p:cNvSpPr>
          <p:nvPr>
            <p:ph idx="1"/>
          </p:nvPr>
        </p:nvSpPr>
        <p:spPr>
          <a:xfrm>
            <a:off x="457200" y="1277496"/>
            <a:ext cx="8229600" cy="2246769"/>
          </a:xfrm>
        </p:spPr>
        <p:txBody>
          <a:bodyPr/>
          <a:lstStyle/>
          <a:p>
            <a:r>
              <a:rPr lang="pt-BR" dirty="0" smtClean="0"/>
              <a:t>GPIO</a:t>
            </a:r>
          </a:p>
          <a:p>
            <a:r>
              <a:rPr lang="pt-BR" dirty="0" smtClean="0">
                <a:solidFill>
                  <a:schemeClr val="accent1"/>
                </a:solidFill>
              </a:rPr>
              <a:t>ADC</a:t>
            </a:r>
          </a:p>
          <a:p>
            <a:r>
              <a:rPr lang="pt-BR" dirty="0" smtClean="0">
                <a:solidFill>
                  <a:schemeClr val="accent1"/>
                </a:solidFill>
              </a:rPr>
              <a:t>TIM4</a:t>
            </a:r>
          </a:p>
          <a:p>
            <a:r>
              <a:rPr lang="pt-BR" dirty="0" smtClean="0">
                <a:solidFill>
                  <a:schemeClr val="accent1"/>
                </a:solidFill>
              </a:rPr>
              <a:t>UART</a:t>
            </a:r>
          </a:p>
        </p:txBody>
      </p:sp>
    </p:spTree>
    <p:extLst>
      <p:ext uri="{BB962C8B-B14F-4D97-AF65-F5344CB8AC3E}">
        <p14:creationId xmlns:p14="http://schemas.microsoft.com/office/powerpoint/2010/main" val="3237894047"/>
      </p:ext>
    </p:extLst>
  </p:cSld>
  <p:clrMapOvr>
    <a:masterClrMapping/>
  </p:clrMapOvr>
  <p:transition spd="slow">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a:t>
            </a:r>
            <a:endParaRPr lang="en-US" dirty="0"/>
          </a:p>
        </p:txBody>
      </p:sp>
      <p:pic>
        <p:nvPicPr>
          <p:cNvPr id="9220" name="Picture 4"/>
          <p:cNvPicPr>
            <a:picLocks noGrp="1" noChangeAspect="1" noChangeArrowheads="1"/>
          </p:cNvPicPr>
          <p:nvPr>
            <p:ph idx="1"/>
          </p:nvPr>
        </p:nvPicPr>
        <p:blipFill>
          <a:blip r:embed="rId2" cstate="print"/>
          <a:stretch>
            <a:fillRect/>
          </a:stretch>
        </p:blipFill>
        <p:spPr bwMode="auto">
          <a:xfrm>
            <a:off x="457200" y="1798099"/>
            <a:ext cx="8229600" cy="3639627"/>
          </a:xfrm>
          <a:prstGeom prst="rect">
            <a:avLst/>
          </a:prstGeom>
          <a:noFill/>
          <a:ln w="9525">
            <a:noFill/>
            <a:miter lim="800000"/>
            <a:headEnd/>
            <a:tailEnd/>
          </a:ln>
        </p:spPr>
      </p:pic>
    </p:spTree>
    <p:extLst>
      <p:ext uri="{BB962C8B-B14F-4D97-AF65-F5344CB8AC3E}">
        <p14:creationId xmlns:p14="http://schemas.microsoft.com/office/powerpoint/2010/main" val="2433163240"/>
      </p:ext>
    </p:extLst>
  </p:cSld>
  <p:clrMapOvr>
    <a:masterClrMapping/>
  </p:clrMapOvr>
  <p:transition spd="slow">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a:t>
            </a:r>
            <a:endParaRPr lang="en-US" dirty="0"/>
          </a:p>
        </p:txBody>
      </p:sp>
      <p:pic>
        <p:nvPicPr>
          <p:cNvPr id="10243" name="Picture 3"/>
          <p:cNvPicPr>
            <a:picLocks noGrp="1" noChangeAspect="1" noChangeArrowheads="1"/>
          </p:cNvPicPr>
          <p:nvPr>
            <p:ph idx="1"/>
          </p:nvPr>
        </p:nvPicPr>
        <p:blipFill>
          <a:blip r:embed="rId2" cstate="print"/>
          <a:stretch>
            <a:fillRect/>
          </a:stretch>
        </p:blipFill>
        <p:spPr bwMode="auto">
          <a:xfrm>
            <a:off x="457200" y="2084153"/>
            <a:ext cx="8229600" cy="3067519"/>
          </a:xfrm>
          <a:prstGeom prst="rect">
            <a:avLst/>
          </a:prstGeom>
          <a:noFill/>
          <a:ln w="9525">
            <a:noFill/>
            <a:miter lim="800000"/>
            <a:headEnd/>
            <a:tailEnd/>
          </a:ln>
        </p:spPr>
      </p:pic>
    </p:spTree>
    <p:extLst>
      <p:ext uri="{BB962C8B-B14F-4D97-AF65-F5344CB8AC3E}">
        <p14:creationId xmlns:p14="http://schemas.microsoft.com/office/powerpoint/2010/main" val="3334370500"/>
      </p:ext>
    </p:extLst>
  </p:cSld>
  <p:clrMapOvr>
    <a:masterClrMapping/>
  </p:clrMapOvr>
  <p:transition spd="slow">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a:t>
            </a:r>
            <a:endParaRPr lang="en-US" dirty="0"/>
          </a:p>
        </p:txBody>
      </p:sp>
      <p:pic>
        <p:nvPicPr>
          <p:cNvPr id="11266" name="Picture 2"/>
          <p:cNvPicPr>
            <a:picLocks noGrp="1" noChangeAspect="1" noChangeArrowheads="1"/>
          </p:cNvPicPr>
          <p:nvPr>
            <p:ph idx="1"/>
          </p:nvPr>
        </p:nvPicPr>
        <p:blipFill>
          <a:blip r:embed="rId2" cstate="print"/>
          <a:stretch>
            <a:fillRect/>
          </a:stretch>
        </p:blipFill>
        <p:spPr bwMode="auto">
          <a:xfrm>
            <a:off x="457200" y="1836072"/>
            <a:ext cx="8229600" cy="3563681"/>
          </a:xfrm>
          <a:prstGeom prst="rect">
            <a:avLst/>
          </a:prstGeom>
          <a:noFill/>
          <a:ln w="9525">
            <a:noFill/>
            <a:miter lim="800000"/>
            <a:headEnd/>
            <a:tailEnd/>
          </a:ln>
        </p:spPr>
      </p:pic>
    </p:spTree>
    <p:extLst>
      <p:ext uri="{BB962C8B-B14F-4D97-AF65-F5344CB8AC3E}">
        <p14:creationId xmlns:p14="http://schemas.microsoft.com/office/powerpoint/2010/main" val="20893444"/>
      </p:ext>
    </p:extLst>
  </p:cSld>
  <p:clrMapOvr>
    <a:masterClrMapping/>
  </p:clrMapOvr>
  <p:transition spd="slow">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a:t>
            </a:r>
            <a:endParaRPr lang="en-US" dirty="0"/>
          </a:p>
        </p:txBody>
      </p:sp>
      <p:pic>
        <p:nvPicPr>
          <p:cNvPr id="12290" name="Picture 2"/>
          <p:cNvPicPr>
            <a:picLocks noGrp="1" noChangeAspect="1" noChangeArrowheads="1"/>
          </p:cNvPicPr>
          <p:nvPr>
            <p:ph idx="1"/>
          </p:nvPr>
        </p:nvPicPr>
        <p:blipFill>
          <a:blip r:embed="rId2" cstate="print"/>
          <a:stretch>
            <a:fillRect/>
          </a:stretch>
        </p:blipFill>
        <p:spPr bwMode="auto">
          <a:xfrm>
            <a:off x="457200" y="1856832"/>
            <a:ext cx="8229600" cy="3522161"/>
          </a:xfrm>
          <a:prstGeom prst="rect">
            <a:avLst/>
          </a:prstGeom>
          <a:noFill/>
          <a:ln w="9525">
            <a:noFill/>
            <a:miter lim="800000"/>
            <a:headEnd/>
            <a:tailEnd/>
          </a:ln>
        </p:spPr>
      </p:pic>
    </p:spTree>
    <p:extLst>
      <p:ext uri="{BB962C8B-B14F-4D97-AF65-F5344CB8AC3E}">
        <p14:creationId xmlns:p14="http://schemas.microsoft.com/office/powerpoint/2010/main" val="2857068445"/>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Highlights</a:t>
            </a:r>
            <a:endParaRPr lang="en-US" dirty="0"/>
          </a:p>
        </p:txBody>
      </p:sp>
      <p:sp>
        <p:nvSpPr>
          <p:cNvPr id="3" name="Content Placeholder 2"/>
          <p:cNvSpPr>
            <a:spLocks noGrp="1"/>
          </p:cNvSpPr>
          <p:nvPr>
            <p:ph idx="1"/>
          </p:nvPr>
        </p:nvSpPr>
        <p:spPr/>
        <p:txBody>
          <a:bodyPr/>
          <a:lstStyle/>
          <a:p>
            <a:r>
              <a:rPr lang="pt-BR" dirty="0" smtClean="0"/>
              <a:t>24MHz Fcpu</a:t>
            </a:r>
          </a:p>
          <a:p>
            <a:r>
              <a:rPr lang="pt-BR" dirty="0" smtClean="0"/>
              <a:t>2.95 to 5.5V</a:t>
            </a:r>
          </a:p>
          <a:p>
            <a:r>
              <a:rPr lang="pt-BR" dirty="0" smtClean="0"/>
              <a:t>-40 a +125°C</a:t>
            </a:r>
          </a:p>
          <a:p>
            <a:r>
              <a:rPr lang="pt-BR" dirty="0" smtClean="0"/>
              <a:t>10K cycles under Flash and 300K under E2PROM</a:t>
            </a:r>
          </a:p>
          <a:p>
            <a:r>
              <a:rPr lang="pt-BR" dirty="0" smtClean="0"/>
              <a:t>4kBytes to 128kBytes, 20 up to 80 pins</a:t>
            </a:r>
          </a:p>
          <a:p>
            <a:r>
              <a:rPr lang="pt-BR" dirty="0" smtClean="0"/>
              <a:t>5 different Low Power Modes</a:t>
            </a:r>
          </a:p>
          <a:p>
            <a:r>
              <a:rPr lang="pt-BR" dirty="0" smtClean="0"/>
              <a:t>IrDA </a:t>
            </a:r>
          </a:p>
          <a:p>
            <a:r>
              <a:rPr lang="pt-BR" dirty="0" smtClean="0"/>
              <a:t>SWIM programming interface</a:t>
            </a:r>
            <a:endParaRPr lang="en-US"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a:t>
            </a:r>
            <a:endParaRPr lang="en-US" dirty="0"/>
          </a:p>
        </p:txBody>
      </p:sp>
      <p:pic>
        <p:nvPicPr>
          <p:cNvPr id="13314" name="Picture 2"/>
          <p:cNvPicPr>
            <a:picLocks noGrp="1" noChangeAspect="1" noChangeArrowheads="1"/>
          </p:cNvPicPr>
          <p:nvPr>
            <p:ph idx="1"/>
          </p:nvPr>
        </p:nvPicPr>
        <p:blipFill>
          <a:blip r:embed="rId2" cstate="print"/>
          <a:stretch>
            <a:fillRect/>
          </a:stretch>
        </p:blipFill>
        <p:spPr bwMode="auto">
          <a:xfrm>
            <a:off x="457200" y="2079955"/>
            <a:ext cx="8229600" cy="3075915"/>
          </a:xfrm>
          <a:prstGeom prst="rect">
            <a:avLst/>
          </a:prstGeom>
          <a:noFill/>
          <a:ln w="9525">
            <a:noFill/>
            <a:miter lim="800000"/>
            <a:headEnd/>
            <a:tailEnd/>
          </a:ln>
        </p:spPr>
      </p:pic>
    </p:spTree>
    <p:extLst>
      <p:ext uri="{BB962C8B-B14F-4D97-AF65-F5344CB8AC3E}">
        <p14:creationId xmlns:p14="http://schemas.microsoft.com/office/powerpoint/2010/main" val="417257628"/>
      </p:ext>
    </p:extLst>
  </p:cSld>
  <p:clrMapOvr>
    <a:masterClrMapping/>
  </p:clrMapOvr>
  <p:transition spd="slow">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a:t>
            </a:r>
            <a:endParaRPr lang="en-US" dirty="0"/>
          </a:p>
        </p:txBody>
      </p:sp>
      <p:pic>
        <p:nvPicPr>
          <p:cNvPr id="14338" name="Picture 2"/>
          <p:cNvPicPr>
            <a:picLocks noGrp="1" noChangeAspect="1" noChangeArrowheads="1"/>
          </p:cNvPicPr>
          <p:nvPr>
            <p:ph idx="1"/>
          </p:nvPr>
        </p:nvPicPr>
        <p:blipFill>
          <a:blip r:embed="rId2" cstate="print"/>
          <a:stretch>
            <a:fillRect/>
          </a:stretch>
        </p:blipFill>
        <p:spPr bwMode="auto">
          <a:xfrm>
            <a:off x="457200" y="1779674"/>
            <a:ext cx="8229600" cy="3676477"/>
          </a:xfrm>
          <a:prstGeom prst="rect">
            <a:avLst/>
          </a:prstGeom>
          <a:noFill/>
          <a:ln w="9525">
            <a:noFill/>
            <a:miter lim="800000"/>
            <a:headEnd/>
            <a:tailEnd/>
          </a:ln>
        </p:spPr>
      </p:pic>
    </p:spTree>
    <p:extLst>
      <p:ext uri="{BB962C8B-B14F-4D97-AF65-F5344CB8AC3E}">
        <p14:creationId xmlns:p14="http://schemas.microsoft.com/office/powerpoint/2010/main" val="3807985282"/>
      </p:ext>
    </p:extLst>
  </p:cSld>
  <p:clrMapOvr>
    <a:masterClrMapping/>
  </p:clrMapOvr>
  <p:transition spd="slow">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GPIO</a:t>
            </a:r>
            <a:endParaRPr lang="en-US" dirty="0"/>
          </a:p>
        </p:txBody>
      </p:sp>
      <p:sp>
        <p:nvSpPr>
          <p:cNvPr id="3" name="Content Placeholder 2"/>
          <p:cNvSpPr>
            <a:spLocks noGrp="1"/>
          </p:cNvSpPr>
          <p:nvPr>
            <p:ph idx="1"/>
          </p:nvPr>
        </p:nvSpPr>
        <p:spPr>
          <a:xfrm>
            <a:off x="457200" y="1277496"/>
            <a:ext cx="8229600" cy="2246769"/>
          </a:xfrm>
        </p:spPr>
        <p:txBody>
          <a:bodyPr/>
          <a:lstStyle/>
          <a:p>
            <a:r>
              <a:rPr lang="pt-BR" dirty="0" smtClean="0"/>
              <a:t>Turn on and off a simple LED</a:t>
            </a:r>
          </a:p>
          <a:p>
            <a:endParaRPr lang="pt-BR" dirty="0"/>
          </a:p>
          <a:p>
            <a:endParaRPr lang="pt-BR" dirty="0" smtClean="0"/>
          </a:p>
          <a:p>
            <a:pPr>
              <a:buNone/>
            </a:pPr>
            <a:endParaRPr lang="en-US" dirty="0"/>
          </a:p>
        </p:txBody>
      </p:sp>
      <p:pic>
        <p:nvPicPr>
          <p:cNvPr id="5" name="Picture 4"/>
          <p:cNvPicPr>
            <a:picLocks noChangeAspect="1"/>
          </p:cNvPicPr>
          <p:nvPr/>
        </p:nvPicPr>
        <p:blipFill>
          <a:blip r:embed="rId2"/>
          <a:stretch>
            <a:fillRect/>
          </a:stretch>
        </p:blipFill>
        <p:spPr>
          <a:xfrm>
            <a:off x="457200" y="1828800"/>
            <a:ext cx="2971800" cy="3819710"/>
          </a:xfrm>
          <a:prstGeom prst="rect">
            <a:avLst/>
          </a:prstGeom>
        </p:spPr>
      </p:pic>
      <p:sp>
        <p:nvSpPr>
          <p:cNvPr id="6" name="TextBox 5"/>
          <p:cNvSpPr txBox="1"/>
          <p:nvPr/>
        </p:nvSpPr>
        <p:spPr>
          <a:xfrm>
            <a:off x="3581400" y="1856870"/>
            <a:ext cx="5562600" cy="4154984"/>
          </a:xfrm>
          <a:prstGeom prst="rect">
            <a:avLst/>
          </a:prstGeom>
          <a:noFill/>
        </p:spPr>
        <p:txBody>
          <a:bodyPr wrap="square" rtlCol="0">
            <a:spAutoFit/>
          </a:bodyPr>
          <a:lstStyle/>
          <a:p>
            <a:r>
              <a:rPr lang="pt-BR" sz="1200" dirty="0">
                <a:solidFill>
                  <a:schemeClr val="tx2"/>
                </a:solidFill>
              </a:rPr>
              <a:t>#include</a:t>
            </a:r>
            <a:r>
              <a:rPr lang="pt-BR" sz="1200" dirty="0"/>
              <a:t> </a:t>
            </a:r>
            <a:r>
              <a:rPr lang="pt-BR" sz="1200" dirty="0">
                <a:solidFill>
                  <a:srgbClr val="00B050"/>
                </a:solidFill>
              </a:rPr>
              <a:t>"stm8s.h"</a:t>
            </a:r>
          </a:p>
          <a:p>
            <a:endParaRPr lang="pt-BR" sz="1200" dirty="0"/>
          </a:p>
          <a:p>
            <a:r>
              <a:rPr lang="pt-BR" sz="1200" dirty="0">
                <a:solidFill>
                  <a:schemeClr val="tx2"/>
                </a:solidFill>
              </a:rPr>
              <a:t>void</a:t>
            </a:r>
            <a:r>
              <a:rPr lang="pt-BR" sz="1200" dirty="0"/>
              <a:t> Delay(u16 nCount)</a:t>
            </a:r>
          </a:p>
          <a:p>
            <a:r>
              <a:rPr lang="pt-BR" sz="1200" dirty="0"/>
              <a:t>{</a:t>
            </a:r>
          </a:p>
          <a:p>
            <a:r>
              <a:rPr lang="pt-BR" sz="1200" dirty="0"/>
              <a:t>  /* Decrement nCount value */</a:t>
            </a:r>
          </a:p>
          <a:p>
            <a:r>
              <a:rPr lang="pt-BR" sz="1200" dirty="0"/>
              <a:t>  </a:t>
            </a:r>
            <a:r>
              <a:rPr lang="pt-BR" sz="1200" dirty="0">
                <a:solidFill>
                  <a:schemeClr val="tx2"/>
                </a:solidFill>
              </a:rPr>
              <a:t>while</a:t>
            </a:r>
            <a:r>
              <a:rPr lang="pt-BR" sz="1200" dirty="0"/>
              <a:t> (nCount != </a:t>
            </a:r>
            <a:r>
              <a:rPr lang="pt-BR" sz="1200" dirty="0">
                <a:solidFill>
                  <a:srgbClr val="FF0000"/>
                </a:solidFill>
              </a:rPr>
              <a:t>0</a:t>
            </a:r>
            <a:r>
              <a:rPr lang="pt-BR" sz="1200" dirty="0"/>
              <a:t>)</a:t>
            </a:r>
          </a:p>
          <a:p>
            <a:r>
              <a:rPr lang="pt-BR" sz="1200" dirty="0"/>
              <a:t>  {</a:t>
            </a:r>
          </a:p>
          <a:p>
            <a:r>
              <a:rPr lang="pt-BR" sz="1200" dirty="0"/>
              <a:t>    nCount--;</a:t>
            </a:r>
          </a:p>
          <a:p>
            <a:r>
              <a:rPr lang="pt-BR" sz="1200" dirty="0"/>
              <a:t>  }</a:t>
            </a:r>
          </a:p>
          <a:p>
            <a:r>
              <a:rPr lang="pt-BR" sz="1200" dirty="0"/>
              <a:t>}</a:t>
            </a:r>
          </a:p>
          <a:p>
            <a:endParaRPr lang="pt-BR" sz="1200" dirty="0"/>
          </a:p>
          <a:p>
            <a:r>
              <a:rPr lang="pt-BR" sz="1200" dirty="0"/>
              <a:t>main()</a:t>
            </a:r>
          </a:p>
          <a:p>
            <a:r>
              <a:rPr lang="pt-BR" sz="1200" dirty="0"/>
              <a:t>{</a:t>
            </a:r>
          </a:p>
          <a:p>
            <a:r>
              <a:rPr lang="pt-BR" sz="1200" dirty="0" smtClean="0"/>
              <a:t>    GPIO_Init(GPIOD,GPIO_PIN_0,GPIO_MODE_OUT_PP_HIGH_SLOW</a:t>
            </a:r>
            <a:r>
              <a:rPr lang="pt-BR" sz="1200" dirty="0"/>
              <a:t>);</a:t>
            </a:r>
          </a:p>
          <a:p>
            <a:r>
              <a:rPr lang="pt-BR" sz="1200" dirty="0" smtClean="0">
                <a:solidFill>
                  <a:schemeClr val="tx2"/>
                </a:solidFill>
              </a:rPr>
              <a:t>    while</a:t>
            </a:r>
            <a:r>
              <a:rPr lang="pt-BR" sz="1200" dirty="0" smtClean="0"/>
              <a:t> (</a:t>
            </a:r>
            <a:r>
              <a:rPr lang="pt-BR" sz="1200" dirty="0" smtClean="0">
                <a:solidFill>
                  <a:srgbClr val="FF0000"/>
                </a:solidFill>
              </a:rPr>
              <a:t>1</a:t>
            </a:r>
            <a:r>
              <a:rPr lang="pt-BR" sz="1200" dirty="0" smtClean="0"/>
              <a:t>)</a:t>
            </a:r>
          </a:p>
          <a:p>
            <a:r>
              <a:rPr lang="pt-BR" sz="1200" dirty="0" smtClean="0"/>
              <a:t>    {</a:t>
            </a:r>
          </a:p>
          <a:p>
            <a:r>
              <a:rPr lang="pt-BR" sz="1200" dirty="0" smtClean="0"/>
              <a:t>        GPIO_WriteLow(GPIOD,GPIO_PIN_0</a:t>
            </a:r>
            <a:r>
              <a:rPr lang="pt-BR" sz="1200" dirty="0"/>
              <a:t>);</a:t>
            </a:r>
          </a:p>
          <a:p>
            <a:r>
              <a:rPr lang="pt-BR" sz="1200" dirty="0" smtClean="0"/>
              <a:t>        Delay(</a:t>
            </a:r>
            <a:r>
              <a:rPr lang="pt-BR" sz="1200" dirty="0" smtClean="0">
                <a:solidFill>
                  <a:srgbClr val="FF0000"/>
                </a:solidFill>
              </a:rPr>
              <a:t>9000</a:t>
            </a:r>
            <a:r>
              <a:rPr lang="pt-BR" sz="1200" dirty="0"/>
              <a:t>);</a:t>
            </a:r>
          </a:p>
          <a:p>
            <a:r>
              <a:rPr lang="pt-BR" sz="1200" dirty="0" smtClean="0"/>
              <a:t>        GPIO_WriteHigh(GPIOD,GPIO_PIN_0</a:t>
            </a:r>
            <a:r>
              <a:rPr lang="pt-BR" sz="1200" dirty="0"/>
              <a:t>);</a:t>
            </a:r>
          </a:p>
          <a:p>
            <a:r>
              <a:rPr lang="pt-BR" sz="1200" dirty="0" smtClean="0"/>
              <a:t>        Delay(</a:t>
            </a:r>
            <a:r>
              <a:rPr lang="pt-BR" sz="1200" dirty="0" smtClean="0">
                <a:solidFill>
                  <a:srgbClr val="FF0000"/>
                </a:solidFill>
              </a:rPr>
              <a:t>9000</a:t>
            </a:r>
            <a:r>
              <a:rPr lang="pt-BR" sz="1200" dirty="0"/>
              <a:t>);</a:t>
            </a:r>
          </a:p>
          <a:p>
            <a:r>
              <a:rPr lang="pt-BR" sz="1200" dirty="0" smtClean="0"/>
              <a:t>    }</a:t>
            </a:r>
            <a:endParaRPr lang="pt-BR" sz="1200" dirty="0"/>
          </a:p>
          <a:p>
            <a:r>
              <a:rPr lang="pt-BR" sz="1200" dirty="0"/>
              <a:t>}</a:t>
            </a:r>
          </a:p>
        </p:txBody>
      </p:sp>
    </p:spTree>
    <p:extLst>
      <p:ext uri="{BB962C8B-B14F-4D97-AF65-F5344CB8AC3E}">
        <p14:creationId xmlns:p14="http://schemas.microsoft.com/office/powerpoint/2010/main" val="33747226"/>
      </p:ext>
    </p:extLst>
  </p:cSld>
  <p:clrMapOvr>
    <a:masterClrMapping/>
  </p:clrMapOvr>
  <p:transition spd="slow">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GPIO</a:t>
            </a:r>
            <a:endParaRPr lang="en-US" dirty="0"/>
          </a:p>
        </p:txBody>
      </p:sp>
      <p:sp>
        <p:nvSpPr>
          <p:cNvPr id="3" name="Content Placeholder 2"/>
          <p:cNvSpPr>
            <a:spLocks noGrp="1"/>
          </p:cNvSpPr>
          <p:nvPr>
            <p:ph idx="1"/>
          </p:nvPr>
        </p:nvSpPr>
        <p:spPr>
          <a:xfrm>
            <a:off x="457200" y="1277496"/>
            <a:ext cx="8229600" cy="1015663"/>
          </a:xfrm>
        </p:spPr>
        <p:txBody>
          <a:bodyPr/>
          <a:lstStyle/>
          <a:p>
            <a:r>
              <a:rPr lang="pt-BR" dirty="0" smtClean="0"/>
              <a:t>Blink a simple LED, depending on the key status</a:t>
            </a:r>
          </a:p>
          <a:p>
            <a:pPr>
              <a:buNone/>
            </a:pPr>
            <a:endParaRPr lang="en-US" dirty="0"/>
          </a:p>
        </p:txBody>
      </p:sp>
      <p:pic>
        <p:nvPicPr>
          <p:cNvPr id="4" name="Picture 3"/>
          <p:cNvPicPr>
            <a:picLocks noChangeAspect="1"/>
          </p:cNvPicPr>
          <p:nvPr/>
        </p:nvPicPr>
        <p:blipFill>
          <a:blip r:embed="rId2"/>
          <a:stretch>
            <a:fillRect/>
          </a:stretch>
        </p:blipFill>
        <p:spPr>
          <a:xfrm>
            <a:off x="457200" y="2057400"/>
            <a:ext cx="2105025" cy="2114550"/>
          </a:xfrm>
          <a:prstGeom prst="rect">
            <a:avLst/>
          </a:prstGeom>
        </p:spPr>
      </p:pic>
      <p:sp>
        <p:nvSpPr>
          <p:cNvPr id="5" name="TextBox 4"/>
          <p:cNvSpPr txBox="1"/>
          <p:nvPr/>
        </p:nvSpPr>
        <p:spPr>
          <a:xfrm>
            <a:off x="2667000" y="1600200"/>
            <a:ext cx="6477000" cy="5262979"/>
          </a:xfrm>
          <a:prstGeom prst="rect">
            <a:avLst/>
          </a:prstGeom>
          <a:noFill/>
        </p:spPr>
        <p:txBody>
          <a:bodyPr wrap="square" rtlCol="0">
            <a:spAutoFit/>
          </a:bodyPr>
          <a:lstStyle/>
          <a:p>
            <a:r>
              <a:rPr lang="pt-BR" sz="1200" dirty="0">
                <a:solidFill>
                  <a:schemeClr val="tx2"/>
                </a:solidFill>
              </a:rPr>
              <a:t>#include</a:t>
            </a:r>
            <a:r>
              <a:rPr lang="pt-BR" sz="1200" dirty="0"/>
              <a:t> </a:t>
            </a:r>
            <a:r>
              <a:rPr lang="pt-BR" sz="1200" dirty="0">
                <a:solidFill>
                  <a:srgbClr val="00B050"/>
                </a:solidFill>
              </a:rPr>
              <a:t>"stm8s.h"</a:t>
            </a:r>
          </a:p>
          <a:p>
            <a:endParaRPr lang="pt-BR" sz="1200" dirty="0"/>
          </a:p>
          <a:p>
            <a:r>
              <a:rPr lang="pt-BR" sz="1200" dirty="0">
                <a:solidFill>
                  <a:schemeClr val="tx2"/>
                </a:solidFill>
              </a:rPr>
              <a:t>void</a:t>
            </a:r>
            <a:r>
              <a:rPr lang="pt-BR" sz="1200" dirty="0"/>
              <a:t> Delay(u16 nCount)</a:t>
            </a:r>
          </a:p>
          <a:p>
            <a:r>
              <a:rPr lang="pt-BR" sz="1200" dirty="0"/>
              <a:t>{</a:t>
            </a:r>
          </a:p>
          <a:p>
            <a:r>
              <a:rPr lang="pt-BR" sz="1200" dirty="0"/>
              <a:t>  /* Decrement nCount value */</a:t>
            </a:r>
          </a:p>
          <a:p>
            <a:r>
              <a:rPr lang="pt-BR" sz="1200" dirty="0"/>
              <a:t>  </a:t>
            </a:r>
            <a:r>
              <a:rPr lang="pt-BR" sz="1200" dirty="0">
                <a:solidFill>
                  <a:schemeClr val="tx2"/>
                </a:solidFill>
              </a:rPr>
              <a:t>while</a:t>
            </a:r>
            <a:r>
              <a:rPr lang="pt-BR" sz="1200" dirty="0"/>
              <a:t> (nCount != </a:t>
            </a:r>
            <a:r>
              <a:rPr lang="pt-BR" sz="1200" dirty="0">
                <a:solidFill>
                  <a:srgbClr val="FF0000"/>
                </a:solidFill>
              </a:rPr>
              <a:t>0</a:t>
            </a:r>
            <a:r>
              <a:rPr lang="pt-BR" sz="1200" dirty="0"/>
              <a:t>)</a:t>
            </a:r>
          </a:p>
          <a:p>
            <a:r>
              <a:rPr lang="pt-BR" sz="1200" dirty="0"/>
              <a:t>  {</a:t>
            </a:r>
          </a:p>
          <a:p>
            <a:r>
              <a:rPr lang="pt-BR" sz="1200" dirty="0"/>
              <a:t>    nCount--;</a:t>
            </a:r>
          </a:p>
          <a:p>
            <a:r>
              <a:rPr lang="pt-BR" sz="1200" dirty="0"/>
              <a:t>  }</a:t>
            </a:r>
          </a:p>
          <a:p>
            <a:r>
              <a:rPr lang="pt-BR" sz="1200" dirty="0"/>
              <a:t>}</a:t>
            </a:r>
          </a:p>
          <a:p>
            <a:endParaRPr lang="pt-BR" sz="1200" dirty="0"/>
          </a:p>
          <a:p>
            <a:r>
              <a:rPr lang="pt-BR" sz="1200" dirty="0"/>
              <a:t>main()</a:t>
            </a:r>
          </a:p>
          <a:p>
            <a:r>
              <a:rPr lang="pt-BR" sz="1200" dirty="0"/>
              <a:t>{</a:t>
            </a:r>
          </a:p>
          <a:p>
            <a:r>
              <a:rPr lang="pt-BR" sz="1200" dirty="0"/>
              <a:t>	GPIO_Init(GPIOD,GPIO_PIN_0,GPIO_MODE_OUT_PP_HIGH_SLOW</a:t>
            </a:r>
            <a:r>
              <a:rPr lang="pt-BR" sz="1200" dirty="0" smtClean="0"/>
              <a:t>);</a:t>
            </a:r>
          </a:p>
          <a:p>
            <a:r>
              <a:rPr lang="pt-BR" sz="1200" dirty="0" smtClean="0"/>
              <a:t>	GPIO_Init(GPIOB,GPIO_PIN_7,GPIO_MODE_IN_PU_NO_IT</a:t>
            </a:r>
            <a:r>
              <a:rPr lang="pt-BR" sz="1200" dirty="0"/>
              <a:t>);</a:t>
            </a:r>
          </a:p>
          <a:p>
            <a:r>
              <a:rPr lang="pt-BR" sz="1200" dirty="0" smtClean="0"/>
              <a:t>	</a:t>
            </a:r>
            <a:r>
              <a:rPr lang="pt-BR" sz="1200" dirty="0" smtClean="0">
                <a:solidFill>
                  <a:schemeClr val="tx2"/>
                </a:solidFill>
              </a:rPr>
              <a:t>while</a:t>
            </a:r>
            <a:r>
              <a:rPr lang="pt-BR" sz="1200" dirty="0" smtClean="0"/>
              <a:t> (</a:t>
            </a:r>
            <a:r>
              <a:rPr lang="pt-BR" sz="1200" dirty="0" smtClean="0">
                <a:solidFill>
                  <a:srgbClr val="FF0000"/>
                </a:solidFill>
              </a:rPr>
              <a:t>1</a:t>
            </a:r>
            <a:r>
              <a:rPr lang="pt-BR" sz="1200" dirty="0" smtClean="0"/>
              <a:t>)</a:t>
            </a:r>
          </a:p>
          <a:p>
            <a:r>
              <a:rPr lang="pt-BR" sz="1200" dirty="0" smtClean="0"/>
              <a:t>	{</a:t>
            </a:r>
          </a:p>
          <a:p>
            <a:r>
              <a:rPr lang="pt-BR" sz="1200" dirty="0"/>
              <a:t>		</a:t>
            </a:r>
            <a:r>
              <a:rPr lang="pt-BR" sz="1200" dirty="0">
                <a:solidFill>
                  <a:schemeClr val="tx2"/>
                </a:solidFill>
              </a:rPr>
              <a:t>if</a:t>
            </a:r>
            <a:r>
              <a:rPr lang="pt-BR" sz="1200" dirty="0"/>
              <a:t>(GPIO_ReadInputPin(GPIOB,GPIO_PIN_7) == RESET)</a:t>
            </a:r>
          </a:p>
          <a:p>
            <a:r>
              <a:rPr lang="pt-BR" sz="1200" dirty="0"/>
              <a:t>		{</a:t>
            </a:r>
          </a:p>
          <a:p>
            <a:r>
              <a:rPr lang="pt-BR" sz="1200" dirty="0"/>
              <a:t>			GPIO_WriteLow(GPIOD,GPIO_PIN_0);</a:t>
            </a:r>
          </a:p>
          <a:p>
            <a:r>
              <a:rPr lang="pt-BR" sz="1200" dirty="0"/>
              <a:t>		}</a:t>
            </a:r>
          </a:p>
          <a:p>
            <a:r>
              <a:rPr lang="pt-BR" sz="1200" dirty="0"/>
              <a:t>		</a:t>
            </a:r>
            <a:r>
              <a:rPr lang="pt-BR" sz="1200" dirty="0">
                <a:solidFill>
                  <a:schemeClr val="tx2"/>
                </a:solidFill>
              </a:rPr>
              <a:t>else</a:t>
            </a:r>
          </a:p>
          <a:p>
            <a:r>
              <a:rPr lang="pt-BR" sz="1200" dirty="0"/>
              <a:t>		{</a:t>
            </a:r>
          </a:p>
          <a:p>
            <a:r>
              <a:rPr lang="pt-BR" sz="1200" dirty="0"/>
              <a:t>			GPIO_WriteHigh(GPIOD,GPIO_PIN_0);</a:t>
            </a:r>
          </a:p>
          <a:p>
            <a:r>
              <a:rPr lang="pt-BR" sz="1200" dirty="0"/>
              <a:t>		</a:t>
            </a:r>
            <a:r>
              <a:rPr lang="pt-BR" sz="1200" dirty="0" smtClean="0"/>
              <a:t>}</a:t>
            </a:r>
          </a:p>
          <a:p>
            <a:r>
              <a:rPr lang="pt-BR" sz="1200" dirty="0"/>
              <a:t>	</a:t>
            </a:r>
            <a:r>
              <a:rPr lang="pt-BR" sz="1200" dirty="0" smtClean="0"/>
              <a:t>	Delay(</a:t>
            </a:r>
            <a:r>
              <a:rPr lang="pt-BR" sz="1200" dirty="0" smtClean="0">
                <a:solidFill>
                  <a:srgbClr val="FF0000"/>
                </a:solidFill>
              </a:rPr>
              <a:t>9000</a:t>
            </a:r>
            <a:r>
              <a:rPr lang="pt-BR" sz="1200" dirty="0"/>
              <a:t>);</a:t>
            </a:r>
          </a:p>
          <a:p>
            <a:r>
              <a:rPr lang="pt-BR" sz="1200" dirty="0"/>
              <a:t>	}</a:t>
            </a:r>
          </a:p>
          <a:p>
            <a:r>
              <a:rPr lang="pt-BR" sz="1200" dirty="0"/>
              <a:t>}</a:t>
            </a:r>
          </a:p>
        </p:txBody>
      </p:sp>
    </p:spTree>
    <p:extLst>
      <p:ext uri="{BB962C8B-B14F-4D97-AF65-F5344CB8AC3E}">
        <p14:creationId xmlns:p14="http://schemas.microsoft.com/office/powerpoint/2010/main" val="631415449"/>
      </p:ext>
    </p:extLst>
  </p:cSld>
  <p:clrMapOvr>
    <a:masterClrMapping/>
  </p:clrMapOvr>
  <p:transition spd="slow">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GPIO</a:t>
            </a:r>
            <a:endParaRPr lang="en-US" dirty="0"/>
          </a:p>
        </p:txBody>
      </p:sp>
      <p:sp>
        <p:nvSpPr>
          <p:cNvPr id="3" name="Content Placeholder 2"/>
          <p:cNvSpPr>
            <a:spLocks noGrp="1"/>
          </p:cNvSpPr>
          <p:nvPr>
            <p:ph idx="1"/>
          </p:nvPr>
        </p:nvSpPr>
        <p:spPr>
          <a:xfrm>
            <a:off x="457200" y="1277496"/>
            <a:ext cx="8229600" cy="4555093"/>
          </a:xfrm>
        </p:spPr>
        <p:txBody>
          <a:bodyPr/>
          <a:lstStyle/>
          <a:p>
            <a:r>
              <a:rPr lang="pt-BR" dirty="0" smtClean="0"/>
              <a:t>Blink a simple LED, depending on the key status, using external interrupt</a:t>
            </a:r>
          </a:p>
          <a:p>
            <a:pPr lvl="1"/>
            <a:r>
              <a:rPr lang="pt-BR" dirty="0" smtClean="0"/>
              <a:t>To accomplish this task, we’ll need to add the stm8s_exti.c/h in the project</a:t>
            </a:r>
          </a:p>
          <a:p>
            <a:pPr lvl="1"/>
            <a:r>
              <a:rPr lang="pt-BR" dirty="0" smtClean="0"/>
              <a:t>main.c</a:t>
            </a:r>
          </a:p>
          <a:p>
            <a:pPr lvl="1"/>
            <a:endParaRPr lang="pt-BR" dirty="0"/>
          </a:p>
          <a:p>
            <a:pPr lvl="1"/>
            <a:endParaRPr lang="pt-BR" dirty="0" smtClean="0"/>
          </a:p>
          <a:p>
            <a:pPr lvl="1"/>
            <a:endParaRPr lang="pt-BR" dirty="0"/>
          </a:p>
          <a:p>
            <a:pPr lvl="1"/>
            <a:endParaRPr lang="pt-BR" dirty="0" smtClean="0"/>
          </a:p>
          <a:p>
            <a:pPr lvl="1"/>
            <a:endParaRPr lang="pt-BR" dirty="0"/>
          </a:p>
          <a:p>
            <a:pPr lvl="1"/>
            <a:endParaRPr lang="pt-BR" dirty="0" smtClean="0"/>
          </a:p>
          <a:p>
            <a:pPr lvl="1"/>
            <a:endParaRPr lang="pt-BR" dirty="0"/>
          </a:p>
          <a:p>
            <a:pPr lvl="1"/>
            <a:r>
              <a:rPr lang="pt-BR" dirty="0"/>
              <a:t>stm8s_it.c</a:t>
            </a:r>
            <a:endParaRPr lang="pt-BR" dirty="0" smtClean="0"/>
          </a:p>
          <a:p>
            <a:pPr>
              <a:buNone/>
            </a:pPr>
            <a:endParaRPr lang="en-US" dirty="0"/>
          </a:p>
        </p:txBody>
      </p:sp>
      <p:sp>
        <p:nvSpPr>
          <p:cNvPr id="4" name="TextBox 3"/>
          <p:cNvSpPr txBox="1"/>
          <p:nvPr/>
        </p:nvSpPr>
        <p:spPr>
          <a:xfrm>
            <a:off x="1104900" y="2590800"/>
            <a:ext cx="7391400" cy="2308324"/>
          </a:xfrm>
          <a:prstGeom prst="rect">
            <a:avLst/>
          </a:prstGeom>
          <a:noFill/>
        </p:spPr>
        <p:txBody>
          <a:bodyPr wrap="square" rtlCol="0">
            <a:spAutoFit/>
          </a:bodyPr>
          <a:lstStyle/>
          <a:p>
            <a:r>
              <a:rPr lang="pt-BR" sz="1200" dirty="0">
                <a:solidFill>
                  <a:schemeClr val="tx2"/>
                </a:solidFill>
              </a:rPr>
              <a:t>#include</a:t>
            </a:r>
            <a:r>
              <a:rPr lang="pt-BR" sz="1200" dirty="0"/>
              <a:t> </a:t>
            </a:r>
            <a:r>
              <a:rPr lang="pt-BR" sz="1200" dirty="0">
                <a:solidFill>
                  <a:srgbClr val="00B050"/>
                </a:solidFill>
              </a:rPr>
              <a:t>"stm8s.h"</a:t>
            </a:r>
          </a:p>
          <a:p>
            <a:endParaRPr lang="pt-BR" sz="1200" dirty="0"/>
          </a:p>
          <a:p>
            <a:r>
              <a:rPr lang="pt-BR" sz="1200" dirty="0"/>
              <a:t>main()</a:t>
            </a:r>
          </a:p>
          <a:p>
            <a:r>
              <a:rPr lang="pt-BR" sz="1200" dirty="0"/>
              <a:t>{</a:t>
            </a:r>
          </a:p>
          <a:p>
            <a:r>
              <a:rPr lang="pt-BR" sz="1200" dirty="0" smtClean="0"/>
              <a:t>    GPIO_Init(GPIOD,GPIO_PIN_0,GPIO_MODE_OUT_PP_HIGH_SLOW</a:t>
            </a:r>
            <a:r>
              <a:rPr lang="pt-BR" sz="1200" dirty="0"/>
              <a:t>);</a:t>
            </a:r>
          </a:p>
          <a:p>
            <a:r>
              <a:rPr lang="pt-BR" sz="1200" dirty="0" smtClean="0"/>
              <a:t>    GPIO_Init(GPIOB,GPIO_PIN_7,GPIO_MODE_IN_PU_IT</a:t>
            </a:r>
            <a:r>
              <a:rPr lang="pt-BR" sz="1200" dirty="0"/>
              <a:t>);</a:t>
            </a:r>
          </a:p>
          <a:p>
            <a:r>
              <a:rPr lang="pt-BR" sz="1200" dirty="0" smtClean="0"/>
              <a:t>    EXTI_SetExtIntSensitivity(EXTI_PORT_GPIOB,EXTI_SENSITIVITY_FALL_ONLY</a:t>
            </a:r>
            <a:r>
              <a:rPr lang="pt-BR" sz="1200" dirty="0"/>
              <a:t>);</a:t>
            </a:r>
          </a:p>
          <a:p>
            <a:r>
              <a:rPr lang="pt-BR" sz="1200" dirty="0" smtClean="0"/>
              <a:t>    enableInterrupts</a:t>
            </a:r>
            <a:r>
              <a:rPr lang="pt-BR" sz="1200" dirty="0"/>
              <a:t>();</a:t>
            </a:r>
            <a:r>
              <a:rPr lang="pt-BR" sz="1200" dirty="0" smtClean="0">
                <a:solidFill>
                  <a:schemeClr val="tx2"/>
                </a:solidFill>
              </a:rPr>
              <a:t>     </a:t>
            </a:r>
          </a:p>
          <a:p>
            <a:r>
              <a:rPr lang="pt-BR" sz="1200" dirty="0" smtClean="0">
                <a:solidFill>
                  <a:schemeClr val="tx2"/>
                </a:solidFill>
              </a:rPr>
              <a:t>    while</a:t>
            </a:r>
            <a:r>
              <a:rPr lang="pt-BR" sz="1200" dirty="0" smtClean="0"/>
              <a:t> (</a:t>
            </a:r>
            <a:r>
              <a:rPr lang="pt-BR" sz="1200" dirty="0" smtClean="0">
                <a:solidFill>
                  <a:srgbClr val="FF0000"/>
                </a:solidFill>
              </a:rPr>
              <a:t>1</a:t>
            </a:r>
            <a:r>
              <a:rPr lang="pt-BR" sz="1200" dirty="0" smtClean="0"/>
              <a:t>)</a:t>
            </a:r>
          </a:p>
          <a:p>
            <a:r>
              <a:rPr lang="pt-BR" sz="1200" dirty="0" smtClean="0"/>
              <a:t>    {</a:t>
            </a:r>
          </a:p>
          <a:p>
            <a:r>
              <a:rPr lang="pt-BR" sz="1200" dirty="0" smtClean="0"/>
              <a:t>    }</a:t>
            </a:r>
            <a:endParaRPr lang="pt-BR" sz="1200" dirty="0"/>
          </a:p>
          <a:p>
            <a:r>
              <a:rPr lang="pt-BR" sz="1200" dirty="0"/>
              <a:t>}</a:t>
            </a:r>
          </a:p>
        </p:txBody>
      </p:sp>
      <p:sp>
        <p:nvSpPr>
          <p:cNvPr id="5" name="TextBox 4"/>
          <p:cNvSpPr txBox="1"/>
          <p:nvPr/>
        </p:nvSpPr>
        <p:spPr>
          <a:xfrm>
            <a:off x="1107794" y="5157955"/>
            <a:ext cx="5943600" cy="1384995"/>
          </a:xfrm>
          <a:prstGeom prst="rect">
            <a:avLst/>
          </a:prstGeom>
          <a:noFill/>
        </p:spPr>
        <p:txBody>
          <a:bodyPr wrap="square" rtlCol="0">
            <a:spAutoFit/>
          </a:bodyPr>
          <a:lstStyle/>
          <a:p>
            <a:r>
              <a:rPr lang="pt-BR" sz="1200" dirty="0" smtClean="0"/>
              <a:t>INTERRUPT_HANDLER(EXTI_PORTB_IRQHandler</a:t>
            </a:r>
            <a:r>
              <a:rPr lang="pt-BR" sz="1200" dirty="0"/>
              <a:t>, </a:t>
            </a:r>
            <a:r>
              <a:rPr lang="pt-BR" sz="1200" dirty="0">
                <a:solidFill>
                  <a:srgbClr val="FF0000"/>
                </a:solidFill>
              </a:rPr>
              <a:t>4</a:t>
            </a:r>
            <a:r>
              <a:rPr lang="pt-BR" sz="1200" dirty="0"/>
              <a:t>)</a:t>
            </a:r>
          </a:p>
          <a:p>
            <a:r>
              <a:rPr lang="pt-BR" sz="1200" dirty="0"/>
              <a:t>{</a:t>
            </a:r>
          </a:p>
          <a:p>
            <a:r>
              <a:rPr lang="pt-BR" sz="1200" dirty="0">
                <a:solidFill>
                  <a:srgbClr val="00B050"/>
                </a:solidFill>
              </a:rPr>
              <a:t>  /* In order to detect unexpected events during development,</a:t>
            </a:r>
          </a:p>
          <a:p>
            <a:r>
              <a:rPr lang="pt-BR" sz="1200" dirty="0">
                <a:solidFill>
                  <a:srgbClr val="00B050"/>
                </a:solidFill>
              </a:rPr>
              <a:t>     it is recommended to set a breakpoint on the following instruction.</a:t>
            </a:r>
          </a:p>
          <a:p>
            <a:r>
              <a:rPr lang="pt-BR" sz="1200" dirty="0">
                <a:solidFill>
                  <a:srgbClr val="00B050"/>
                </a:solidFill>
              </a:rPr>
              <a:t>  */</a:t>
            </a:r>
          </a:p>
          <a:p>
            <a:r>
              <a:rPr lang="pt-BR" sz="1200" dirty="0"/>
              <a:t>	GPIO_WriteReverse(GPIOD,GPIO_PIN_0);</a:t>
            </a:r>
          </a:p>
          <a:p>
            <a:r>
              <a:rPr lang="pt-BR" sz="1200" dirty="0"/>
              <a:t>}</a:t>
            </a:r>
          </a:p>
        </p:txBody>
      </p:sp>
    </p:spTree>
    <p:extLst>
      <p:ext uri="{BB962C8B-B14F-4D97-AF65-F5344CB8AC3E}">
        <p14:creationId xmlns:p14="http://schemas.microsoft.com/office/powerpoint/2010/main" val="996136758"/>
      </p:ext>
    </p:extLst>
  </p:cSld>
  <p:clrMapOvr>
    <a:masterClrMapping/>
  </p:clrMapOvr>
  <p:transition spd="slow">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Hands On</a:t>
            </a:r>
            <a:endParaRPr lang="en-US" dirty="0"/>
          </a:p>
        </p:txBody>
      </p:sp>
      <p:sp>
        <p:nvSpPr>
          <p:cNvPr id="3" name="Content Placeholder 2"/>
          <p:cNvSpPr>
            <a:spLocks noGrp="1"/>
          </p:cNvSpPr>
          <p:nvPr>
            <p:ph idx="1"/>
          </p:nvPr>
        </p:nvSpPr>
        <p:spPr>
          <a:xfrm>
            <a:off x="457200" y="1277496"/>
            <a:ext cx="8229600" cy="2246769"/>
          </a:xfrm>
        </p:spPr>
        <p:txBody>
          <a:bodyPr/>
          <a:lstStyle/>
          <a:p>
            <a:r>
              <a:rPr lang="pt-BR" dirty="0" smtClean="0">
                <a:solidFill>
                  <a:schemeClr val="accent1"/>
                </a:solidFill>
              </a:rPr>
              <a:t>GPIO</a:t>
            </a:r>
          </a:p>
          <a:p>
            <a:r>
              <a:rPr lang="pt-BR" dirty="0" smtClean="0"/>
              <a:t>ADC</a:t>
            </a:r>
          </a:p>
          <a:p>
            <a:r>
              <a:rPr lang="pt-BR" dirty="0" smtClean="0">
                <a:solidFill>
                  <a:schemeClr val="accent1"/>
                </a:solidFill>
              </a:rPr>
              <a:t>TIM4</a:t>
            </a:r>
          </a:p>
          <a:p>
            <a:r>
              <a:rPr lang="pt-BR" dirty="0" smtClean="0">
                <a:solidFill>
                  <a:schemeClr val="accent1"/>
                </a:solidFill>
              </a:rPr>
              <a:t>UART</a:t>
            </a:r>
          </a:p>
        </p:txBody>
      </p:sp>
    </p:spTree>
    <p:extLst>
      <p:ext uri="{BB962C8B-B14F-4D97-AF65-F5344CB8AC3E}">
        <p14:creationId xmlns:p14="http://schemas.microsoft.com/office/powerpoint/2010/main" val="1746571695"/>
      </p:ext>
    </p:extLst>
  </p:cSld>
  <p:clrMapOvr>
    <a:masterClrMapping/>
  </p:clrMapOvr>
  <p:transition spd="slow">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a:t>
            </a:r>
            <a:endParaRPr lang="en-US" dirty="0"/>
          </a:p>
        </p:txBody>
      </p:sp>
      <p:pic>
        <p:nvPicPr>
          <p:cNvPr id="27650" name="Picture 2"/>
          <p:cNvPicPr>
            <a:picLocks noGrp="1" noChangeAspect="1" noChangeArrowheads="1"/>
          </p:cNvPicPr>
          <p:nvPr>
            <p:ph idx="1"/>
          </p:nvPr>
        </p:nvPicPr>
        <p:blipFill>
          <a:blip r:embed="rId2" cstate="print"/>
          <a:stretch>
            <a:fillRect/>
          </a:stretch>
        </p:blipFill>
        <p:spPr bwMode="auto">
          <a:xfrm>
            <a:off x="457200" y="1288909"/>
            <a:ext cx="8229600" cy="4658008"/>
          </a:xfrm>
          <a:prstGeom prst="rect">
            <a:avLst/>
          </a:prstGeom>
          <a:noFill/>
          <a:ln w="9525">
            <a:noFill/>
            <a:miter lim="800000"/>
            <a:headEnd/>
            <a:tailEnd/>
          </a:ln>
        </p:spPr>
      </p:pic>
    </p:spTree>
    <p:extLst>
      <p:ext uri="{BB962C8B-B14F-4D97-AF65-F5344CB8AC3E}">
        <p14:creationId xmlns:p14="http://schemas.microsoft.com/office/powerpoint/2010/main" val="102064244"/>
      </p:ext>
    </p:extLst>
  </p:cSld>
  <p:clrMapOvr>
    <a:masterClrMapping/>
  </p:clrMapOvr>
  <p:transition spd="slow">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a:t>
            </a:r>
            <a:endParaRPr lang="en-US" dirty="0"/>
          </a:p>
        </p:txBody>
      </p:sp>
      <p:pic>
        <p:nvPicPr>
          <p:cNvPr id="26626" name="Picture 2"/>
          <p:cNvPicPr>
            <a:picLocks noGrp="1" noChangeAspect="1" noChangeArrowheads="1"/>
          </p:cNvPicPr>
          <p:nvPr>
            <p:ph idx="1"/>
          </p:nvPr>
        </p:nvPicPr>
        <p:blipFill>
          <a:blip r:embed="rId2" cstate="print"/>
          <a:stretch>
            <a:fillRect/>
          </a:stretch>
        </p:blipFill>
        <p:spPr bwMode="auto">
          <a:xfrm>
            <a:off x="457200" y="1905669"/>
            <a:ext cx="8229600" cy="3424488"/>
          </a:xfrm>
          <a:prstGeom prst="rect">
            <a:avLst/>
          </a:prstGeom>
          <a:noFill/>
          <a:ln w="9525">
            <a:noFill/>
            <a:miter lim="800000"/>
            <a:headEnd/>
            <a:tailEnd/>
          </a:ln>
        </p:spPr>
      </p:pic>
    </p:spTree>
    <p:extLst>
      <p:ext uri="{BB962C8B-B14F-4D97-AF65-F5344CB8AC3E}">
        <p14:creationId xmlns:p14="http://schemas.microsoft.com/office/powerpoint/2010/main" val="447332491"/>
      </p:ext>
    </p:extLst>
  </p:cSld>
  <p:clrMapOvr>
    <a:masterClrMapping/>
  </p:clrMapOvr>
  <p:transition spd="slow">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a:t>
            </a:r>
            <a:endParaRPr lang="en-US" dirty="0"/>
          </a:p>
        </p:txBody>
      </p:sp>
      <p:pic>
        <p:nvPicPr>
          <p:cNvPr id="23554" name="Picture 2"/>
          <p:cNvPicPr>
            <a:picLocks noGrp="1" noChangeAspect="1" noChangeArrowheads="1"/>
          </p:cNvPicPr>
          <p:nvPr>
            <p:ph idx="1"/>
          </p:nvPr>
        </p:nvPicPr>
        <p:blipFill>
          <a:blip r:embed="rId2" cstate="print"/>
          <a:stretch>
            <a:fillRect/>
          </a:stretch>
        </p:blipFill>
        <p:spPr bwMode="auto">
          <a:xfrm>
            <a:off x="457200" y="2481863"/>
            <a:ext cx="8229600" cy="2272100"/>
          </a:xfrm>
          <a:prstGeom prst="rect">
            <a:avLst/>
          </a:prstGeom>
          <a:noFill/>
          <a:ln w="9525">
            <a:noFill/>
            <a:miter lim="800000"/>
            <a:headEnd/>
            <a:tailEnd/>
          </a:ln>
        </p:spPr>
      </p:pic>
    </p:spTree>
    <p:extLst>
      <p:ext uri="{BB962C8B-B14F-4D97-AF65-F5344CB8AC3E}">
        <p14:creationId xmlns:p14="http://schemas.microsoft.com/office/powerpoint/2010/main" val="3550434395"/>
      </p:ext>
    </p:extLst>
  </p:cSld>
  <p:clrMapOvr>
    <a:masterClrMapping/>
  </p:clrMapOvr>
  <p:transition spd="slow">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a:t>
            </a:r>
            <a:endParaRPr lang="en-US" dirty="0"/>
          </a:p>
        </p:txBody>
      </p:sp>
      <p:pic>
        <p:nvPicPr>
          <p:cNvPr id="24578" name="Picture 2"/>
          <p:cNvPicPr>
            <a:picLocks noGrp="1" noChangeAspect="1" noChangeArrowheads="1"/>
          </p:cNvPicPr>
          <p:nvPr>
            <p:ph idx="1"/>
          </p:nvPr>
        </p:nvPicPr>
        <p:blipFill>
          <a:blip r:embed="rId2" cstate="print"/>
          <a:stretch>
            <a:fillRect/>
          </a:stretch>
        </p:blipFill>
        <p:spPr bwMode="auto">
          <a:xfrm>
            <a:off x="457200" y="2478482"/>
            <a:ext cx="8229600" cy="2278862"/>
          </a:xfrm>
          <a:prstGeom prst="rect">
            <a:avLst/>
          </a:prstGeom>
          <a:noFill/>
          <a:ln w="9525">
            <a:noFill/>
            <a:miter lim="800000"/>
            <a:headEnd/>
            <a:tailEnd/>
          </a:ln>
        </p:spPr>
      </p:pic>
    </p:spTree>
    <p:extLst>
      <p:ext uri="{BB962C8B-B14F-4D97-AF65-F5344CB8AC3E}">
        <p14:creationId xmlns:p14="http://schemas.microsoft.com/office/powerpoint/2010/main" val="3461186526"/>
      </p:ext>
    </p:extLst>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STM8S Training</a:t>
            </a:r>
            <a:endParaRPr lang="en-US" dirty="0"/>
          </a:p>
        </p:txBody>
      </p:sp>
      <p:sp>
        <p:nvSpPr>
          <p:cNvPr id="4" name="Subtitle 3"/>
          <p:cNvSpPr>
            <a:spLocks noGrp="1"/>
          </p:cNvSpPr>
          <p:nvPr>
            <p:ph type="subTitle" idx="1"/>
          </p:nvPr>
        </p:nvSpPr>
        <p:spPr/>
        <p:txBody>
          <a:bodyPr/>
          <a:lstStyle/>
          <a:p>
            <a:r>
              <a:rPr lang="pt-BR" dirty="0" smtClean="0"/>
              <a:t>Getting Started</a:t>
            </a:r>
            <a:endParaRPr lang="en-US" dirty="0" smtClean="0"/>
          </a:p>
          <a:p>
            <a:endParaRPr lang="en-US" dirty="0"/>
          </a:p>
        </p:txBody>
      </p:sp>
    </p:spTree>
    <p:extLst>
      <p:ext uri="{BB962C8B-B14F-4D97-AF65-F5344CB8AC3E}">
        <p14:creationId xmlns:p14="http://schemas.microsoft.com/office/powerpoint/2010/main" val="4143538052"/>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a:t>
            </a:r>
            <a:endParaRPr lang="en-US" dirty="0"/>
          </a:p>
        </p:txBody>
      </p:sp>
      <p:pic>
        <p:nvPicPr>
          <p:cNvPr id="25602" name="Picture 2"/>
          <p:cNvPicPr>
            <a:picLocks noGrp="1" noChangeAspect="1" noChangeArrowheads="1"/>
          </p:cNvPicPr>
          <p:nvPr>
            <p:ph idx="1"/>
          </p:nvPr>
        </p:nvPicPr>
        <p:blipFill>
          <a:blip r:embed="rId2" cstate="print"/>
          <a:stretch>
            <a:fillRect/>
          </a:stretch>
        </p:blipFill>
        <p:spPr bwMode="auto">
          <a:xfrm>
            <a:off x="457200" y="2288047"/>
            <a:ext cx="8229600" cy="2659731"/>
          </a:xfrm>
          <a:prstGeom prst="rect">
            <a:avLst/>
          </a:prstGeom>
          <a:noFill/>
          <a:ln w="9525">
            <a:noFill/>
            <a:miter lim="800000"/>
            <a:headEnd/>
            <a:tailEnd/>
          </a:ln>
        </p:spPr>
      </p:pic>
    </p:spTree>
    <p:extLst>
      <p:ext uri="{BB962C8B-B14F-4D97-AF65-F5344CB8AC3E}">
        <p14:creationId xmlns:p14="http://schemas.microsoft.com/office/powerpoint/2010/main" val="4159555262"/>
      </p:ext>
    </p:extLst>
  </p:cSld>
  <p:clrMapOvr>
    <a:masterClrMapping/>
  </p:clrMapOvr>
  <p:transition spd="slow">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a:t>
            </a:r>
            <a:endParaRPr lang="en-US" dirty="0"/>
          </a:p>
        </p:txBody>
      </p:sp>
      <p:pic>
        <p:nvPicPr>
          <p:cNvPr id="28674" name="Picture 2"/>
          <p:cNvPicPr>
            <a:picLocks noGrp="1" noChangeAspect="1" noChangeArrowheads="1"/>
          </p:cNvPicPr>
          <p:nvPr>
            <p:ph idx="1"/>
          </p:nvPr>
        </p:nvPicPr>
        <p:blipFill>
          <a:blip r:embed="rId2" cstate="print"/>
          <a:stretch>
            <a:fillRect/>
          </a:stretch>
        </p:blipFill>
        <p:spPr bwMode="auto">
          <a:xfrm>
            <a:off x="457200" y="1436696"/>
            <a:ext cx="8229600" cy="4362434"/>
          </a:xfrm>
          <a:prstGeom prst="rect">
            <a:avLst/>
          </a:prstGeom>
          <a:noFill/>
          <a:ln w="9525">
            <a:noFill/>
            <a:miter lim="800000"/>
            <a:headEnd/>
            <a:tailEnd/>
          </a:ln>
        </p:spPr>
      </p:pic>
    </p:spTree>
    <p:extLst>
      <p:ext uri="{BB962C8B-B14F-4D97-AF65-F5344CB8AC3E}">
        <p14:creationId xmlns:p14="http://schemas.microsoft.com/office/powerpoint/2010/main" val="2960997730"/>
      </p:ext>
    </p:extLst>
  </p:cSld>
  <p:clrMapOvr>
    <a:masterClrMapping/>
  </p:clrMapOvr>
  <p:transition spd="slow">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a:t>
            </a:r>
            <a:endParaRPr lang="en-US" dirty="0"/>
          </a:p>
        </p:txBody>
      </p:sp>
      <p:pic>
        <p:nvPicPr>
          <p:cNvPr id="29699" name="Picture 3"/>
          <p:cNvPicPr>
            <a:picLocks noGrp="1" noChangeAspect="1" noChangeArrowheads="1"/>
          </p:cNvPicPr>
          <p:nvPr>
            <p:ph idx="1"/>
          </p:nvPr>
        </p:nvPicPr>
        <p:blipFill>
          <a:blip r:embed="rId2" cstate="print"/>
          <a:stretch>
            <a:fillRect/>
          </a:stretch>
        </p:blipFill>
        <p:spPr bwMode="auto">
          <a:xfrm>
            <a:off x="457200" y="1577488"/>
            <a:ext cx="8229600" cy="4080850"/>
          </a:xfrm>
          <a:prstGeom prst="rect">
            <a:avLst/>
          </a:prstGeom>
          <a:noFill/>
          <a:ln w="9525">
            <a:noFill/>
            <a:miter lim="800000"/>
            <a:headEnd/>
            <a:tailEnd/>
          </a:ln>
        </p:spPr>
      </p:pic>
    </p:spTree>
    <p:extLst>
      <p:ext uri="{BB962C8B-B14F-4D97-AF65-F5344CB8AC3E}">
        <p14:creationId xmlns:p14="http://schemas.microsoft.com/office/powerpoint/2010/main" val="3958568541"/>
      </p:ext>
    </p:extLst>
  </p:cSld>
  <p:clrMapOvr>
    <a:masterClrMapping/>
  </p:clrMapOvr>
  <p:transition spd="slow">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ADC</a:t>
            </a:r>
            <a:endParaRPr lang="pt-BR" dirty="0"/>
          </a:p>
        </p:txBody>
      </p:sp>
      <p:sp>
        <p:nvSpPr>
          <p:cNvPr id="3" name="Content Placeholder 2"/>
          <p:cNvSpPr>
            <a:spLocks noGrp="1"/>
          </p:cNvSpPr>
          <p:nvPr>
            <p:ph idx="1"/>
          </p:nvPr>
        </p:nvSpPr>
        <p:spPr>
          <a:xfrm>
            <a:off x="457200" y="1277496"/>
            <a:ext cx="8229600" cy="6032421"/>
          </a:xfrm>
        </p:spPr>
        <p:txBody>
          <a:bodyPr/>
          <a:lstStyle/>
          <a:p>
            <a:r>
              <a:rPr lang="pt-BR" dirty="0" smtClean="0"/>
              <a:t>Let’s monitor the ADC value!</a:t>
            </a:r>
          </a:p>
          <a:p>
            <a:pPr lvl="1"/>
            <a:r>
              <a:rPr lang="pt-BR" dirty="0"/>
              <a:t>To accomplish this task, we’ll need to add the </a:t>
            </a:r>
            <a:r>
              <a:rPr lang="pt-BR" dirty="0" smtClean="0"/>
              <a:t>stm8s_adc1.c/h </a:t>
            </a:r>
            <a:r>
              <a:rPr lang="pt-BR" dirty="0"/>
              <a:t>in the project</a:t>
            </a:r>
          </a:p>
          <a:p>
            <a:pPr lvl="1"/>
            <a:r>
              <a:rPr lang="pt-BR" dirty="0" smtClean="0"/>
              <a:t>main.c</a:t>
            </a:r>
          </a:p>
          <a:p>
            <a:pPr lvl="1"/>
            <a:endParaRPr lang="pt-BR" dirty="0"/>
          </a:p>
          <a:p>
            <a:pPr lvl="1"/>
            <a:endParaRPr lang="pt-BR" dirty="0" smtClean="0"/>
          </a:p>
          <a:p>
            <a:pPr lvl="1"/>
            <a:endParaRPr lang="pt-BR" dirty="0"/>
          </a:p>
          <a:p>
            <a:pPr lvl="1"/>
            <a:endParaRPr lang="pt-BR" dirty="0" smtClean="0"/>
          </a:p>
          <a:p>
            <a:pPr lvl="1"/>
            <a:endParaRPr lang="pt-BR" dirty="0"/>
          </a:p>
          <a:p>
            <a:pPr lvl="1"/>
            <a:endParaRPr lang="pt-BR" dirty="0" smtClean="0"/>
          </a:p>
          <a:p>
            <a:pPr lvl="1"/>
            <a:endParaRPr lang="pt-BR" dirty="0"/>
          </a:p>
          <a:p>
            <a:pPr lvl="1"/>
            <a:endParaRPr lang="pt-BR" dirty="0" smtClean="0"/>
          </a:p>
          <a:p>
            <a:pPr lvl="1"/>
            <a:endParaRPr lang="pt-BR" dirty="0"/>
          </a:p>
          <a:p>
            <a:pPr lvl="1"/>
            <a:endParaRPr lang="pt-BR" dirty="0" smtClean="0"/>
          </a:p>
          <a:p>
            <a:pPr lvl="1"/>
            <a:endParaRPr lang="pt-BR" dirty="0"/>
          </a:p>
          <a:p>
            <a:pPr lvl="1"/>
            <a:r>
              <a:rPr lang="pt-BR" dirty="0" smtClean="0"/>
              <a:t>To monitor de ADC_Value variable, select it under debug and use the quick watch feature, once enable, right-click in the green area and change it to Read/Write On Fly, the screen selection will turn yellow</a:t>
            </a:r>
            <a:endParaRPr lang="pt-BR" dirty="0"/>
          </a:p>
          <a:p>
            <a:endParaRPr lang="pt-BR" dirty="0"/>
          </a:p>
        </p:txBody>
      </p:sp>
      <p:sp>
        <p:nvSpPr>
          <p:cNvPr id="4" name="TextBox 3"/>
          <p:cNvSpPr txBox="1"/>
          <p:nvPr/>
        </p:nvSpPr>
        <p:spPr>
          <a:xfrm>
            <a:off x="457200" y="2286000"/>
            <a:ext cx="7620000" cy="3600986"/>
          </a:xfrm>
          <a:prstGeom prst="rect">
            <a:avLst/>
          </a:prstGeom>
          <a:noFill/>
        </p:spPr>
        <p:txBody>
          <a:bodyPr wrap="square" rtlCol="0">
            <a:spAutoFit/>
          </a:bodyPr>
          <a:lstStyle/>
          <a:p>
            <a:r>
              <a:rPr lang="pt-BR" sz="1200" dirty="0">
                <a:solidFill>
                  <a:schemeClr val="tx2"/>
                </a:solidFill>
              </a:rPr>
              <a:t>#include</a:t>
            </a:r>
            <a:r>
              <a:rPr lang="pt-BR" sz="1200" dirty="0"/>
              <a:t> </a:t>
            </a:r>
            <a:r>
              <a:rPr lang="pt-BR" sz="1200" dirty="0">
                <a:solidFill>
                  <a:srgbClr val="00B050"/>
                </a:solidFill>
              </a:rPr>
              <a:t>"stm8s.h"</a:t>
            </a:r>
          </a:p>
          <a:p>
            <a:endParaRPr lang="pt-BR" sz="1200" dirty="0" smtClean="0"/>
          </a:p>
          <a:p>
            <a:r>
              <a:rPr lang="pt-BR" sz="1200" dirty="0"/>
              <a:t>u16 ADC_Value</a:t>
            </a:r>
            <a:r>
              <a:rPr lang="pt-BR" sz="1200" dirty="0" smtClean="0"/>
              <a:t>;</a:t>
            </a:r>
          </a:p>
          <a:p>
            <a:endParaRPr lang="pt-BR" sz="1200" dirty="0"/>
          </a:p>
          <a:p>
            <a:r>
              <a:rPr lang="pt-BR" sz="1200" dirty="0"/>
              <a:t>main()</a:t>
            </a:r>
          </a:p>
          <a:p>
            <a:r>
              <a:rPr lang="pt-BR" sz="1200" dirty="0"/>
              <a:t>{</a:t>
            </a:r>
          </a:p>
          <a:p>
            <a:r>
              <a:rPr lang="pt-BR" sz="1200" dirty="0" smtClean="0"/>
              <a:t>   GPIO_Init(GPIOB,GPIO_PIN_0,GPIO_MODE_IN_FL_NO_IT </a:t>
            </a:r>
            <a:r>
              <a:rPr lang="pt-BR" sz="1200" dirty="0"/>
              <a:t>);</a:t>
            </a:r>
          </a:p>
          <a:p>
            <a:r>
              <a:rPr lang="pt-BR" sz="1200" dirty="0" smtClean="0"/>
              <a:t>   ADC1_Init(ADC1_CONVERSIONMODE_CONTINUOUS,ADC1_CHANNEL_0,ADC1_PRESSEL_FCPU_D2,</a:t>
            </a:r>
          </a:p>
          <a:p>
            <a:r>
              <a:rPr lang="pt-BR" sz="1200" dirty="0" smtClean="0"/>
              <a:t>ADC1_EXTTRIG_TIM,DISABLE,ADC1_ALIGN_RIGHT,ADC1_SCHMITTTRIG_CHANNEL0,DISABLE</a:t>
            </a:r>
            <a:r>
              <a:rPr lang="pt-BR" sz="1200" dirty="0"/>
              <a:t>);</a:t>
            </a:r>
          </a:p>
          <a:p>
            <a:r>
              <a:rPr lang="pt-BR" sz="1200" dirty="0" smtClean="0"/>
              <a:t>   ADC1_Cmd(ENABLE</a:t>
            </a:r>
            <a:r>
              <a:rPr lang="pt-BR" sz="1200" dirty="0"/>
              <a:t>);</a:t>
            </a:r>
          </a:p>
          <a:p>
            <a:r>
              <a:rPr lang="pt-BR" sz="1200" dirty="0" smtClean="0"/>
              <a:t>   ADC1_StartConversion();</a:t>
            </a:r>
          </a:p>
          <a:p>
            <a:r>
              <a:rPr lang="pt-BR" sz="1200" dirty="0" smtClean="0">
                <a:solidFill>
                  <a:schemeClr val="tx2"/>
                </a:solidFill>
              </a:rPr>
              <a:t>    while</a:t>
            </a:r>
            <a:r>
              <a:rPr lang="pt-BR" sz="1200" dirty="0" smtClean="0"/>
              <a:t> (</a:t>
            </a:r>
            <a:r>
              <a:rPr lang="pt-BR" sz="1200" dirty="0" smtClean="0">
                <a:solidFill>
                  <a:srgbClr val="FF0000"/>
                </a:solidFill>
              </a:rPr>
              <a:t>1</a:t>
            </a:r>
            <a:r>
              <a:rPr lang="pt-BR" sz="1200" dirty="0" smtClean="0"/>
              <a:t>)</a:t>
            </a:r>
          </a:p>
          <a:p>
            <a:r>
              <a:rPr lang="pt-BR" sz="1200" dirty="0" smtClean="0"/>
              <a:t>    {</a:t>
            </a:r>
          </a:p>
          <a:p>
            <a:r>
              <a:rPr lang="pt-BR" sz="1200" dirty="0"/>
              <a:t>	</a:t>
            </a:r>
            <a:r>
              <a:rPr lang="pt-BR" sz="1200" dirty="0" smtClean="0">
                <a:solidFill>
                  <a:schemeClr val="tx2"/>
                </a:solidFill>
              </a:rPr>
              <a:t>if</a:t>
            </a:r>
            <a:r>
              <a:rPr lang="pt-BR" sz="1200" dirty="0" smtClean="0"/>
              <a:t>(ADC1_GetFlagStatus(ADC1_FLAG_EOC</a:t>
            </a:r>
            <a:r>
              <a:rPr lang="pt-BR" sz="1200" dirty="0"/>
              <a:t>))</a:t>
            </a:r>
          </a:p>
          <a:p>
            <a:r>
              <a:rPr lang="pt-BR" sz="1200" dirty="0"/>
              <a:t>	</a:t>
            </a:r>
            <a:r>
              <a:rPr lang="pt-BR" sz="1200" dirty="0" smtClean="0"/>
              <a:t>{</a:t>
            </a:r>
            <a:endParaRPr lang="pt-BR" sz="1200" dirty="0"/>
          </a:p>
          <a:p>
            <a:r>
              <a:rPr lang="pt-BR" sz="1200" dirty="0"/>
              <a:t>		ADC_Value = ADC1_GetConversionValue();</a:t>
            </a:r>
          </a:p>
          <a:p>
            <a:r>
              <a:rPr lang="pt-BR" sz="1200" dirty="0"/>
              <a:t>	</a:t>
            </a:r>
            <a:r>
              <a:rPr lang="pt-BR" sz="1200" dirty="0" smtClean="0"/>
              <a:t>}</a:t>
            </a:r>
          </a:p>
          <a:p>
            <a:r>
              <a:rPr lang="pt-BR" sz="1200" dirty="0" smtClean="0"/>
              <a:t>    }</a:t>
            </a:r>
            <a:endParaRPr lang="pt-BR" sz="1200" dirty="0"/>
          </a:p>
          <a:p>
            <a:r>
              <a:rPr lang="pt-BR" sz="1200" dirty="0"/>
              <a:t>}</a:t>
            </a:r>
          </a:p>
        </p:txBody>
      </p:sp>
    </p:spTree>
    <p:extLst>
      <p:ext uri="{BB962C8B-B14F-4D97-AF65-F5344CB8AC3E}">
        <p14:creationId xmlns:p14="http://schemas.microsoft.com/office/powerpoint/2010/main" val="3403492354"/>
      </p:ext>
    </p:extLst>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Hands On</a:t>
            </a:r>
            <a:endParaRPr lang="en-US" dirty="0"/>
          </a:p>
        </p:txBody>
      </p:sp>
      <p:sp>
        <p:nvSpPr>
          <p:cNvPr id="3" name="Content Placeholder 2"/>
          <p:cNvSpPr>
            <a:spLocks noGrp="1"/>
          </p:cNvSpPr>
          <p:nvPr>
            <p:ph idx="1"/>
          </p:nvPr>
        </p:nvSpPr>
        <p:spPr>
          <a:xfrm>
            <a:off x="457200" y="1277496"/>
            <a:ext cx="8229600" cy="2246769"/>
          </a:xfrm>
        </p:spPr>
        <p:txBody>
          <a:bodyPr/>
          <a:lstStyle/>
          <a:p>
            <a:r>
              <a:rPr lang="pt-BR" dirty="0" smtClean="0">
                <a:solidFill>
                  <a:schemeClr val="accent1"/>
                </a:solidFill>
              </a:rPr>
              <a:t>GPIO</a:t>
            </a:r>
          </a:p>
          <a:p>
            <a:r>
              <a:rPr lang="pt-BR" dirty="0" smtClean="0">
                <a:solidFill>
                  <a:schemeClr val="accent1"/>
                </a:solidFill>
              </a:rPr>
              <a:t>ADC</a:t>
            </a:r>
          </a:p>
          <a:p>
            <a:r>
              <a:rPr lang="pt-BR" dirty="0" smtClean="0"/>
              <a:t>TIM4</a:t>
            </a:r>
          </a:p>
          <a:p>
            <a:r>
              <a:rPr lang="pt-BR" dirty="0" smtClean="0">
                <a:solidFill>
                  <a:schemeClr val="accent1"/>
                </a:solidFill>
              </a:rPr>
              <a:t>UART</a:t>
            </a:r>
          </a:p>
        </p:txBody>
      </p:sp>
    </p:spTree>
    <p:extLst>
      <p:ext uri="{BB962C8B-B14F-4D97-AF65-F5344CB8AC3E}">
        <p14:creationId xmlns:p14="http://schemas.microsoft.com/office/powerpoint/2010/main" val="1971706387"/>
      </p:ext>
    </p:extLst>
  </p:cSld>
  <p:clrMapOvr>
    <a:masterClrMapping/>
  </p:clrMapOvr>
  <p:transition spd="slow">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Diagrama em bloco</a:t>
            </a:r>
            <a:endParaRPr lang="en-US" dirty="0"/>
          </a:p>
        </p:txBody>
      </p:sp>
      <p:pic>
        <p:nvPicPr>
          <p:cNvPr id="30722" name="Picture 2"/>
          <p:cNvPicPr>
            <a:picLocks noGrp="1" noChangeAspect="1" noChangeArrowheads="1"/>
          </p:cNvPicPr>
          <p:nvPr>
            <p:ph idx="1"/>
          </p:nvPr>
        </p:nvPicPr>
        <p:blipFill>
          <a:blip r:embed="rId2" cstate="print"/>
          <a:srcRect/>
          <a:stretch>
            <a:fillRect/>
          </a:stretch>
        </p:blipFill>
        <p:spPr bwMode="auto">
          <a:xfrm>
            <a:off x="914400" y="2133600"/>
            <a:ext cx="6960038" cy="2632710"/>
          </a:xfrm>
          <a:prstGeom prst="rect">
            <a:avLst/>
          </a:prstGeom>
          <a:noFill/>
          <a:ln w="9525">
            <a:noFill/>
            <a:miter lim="800000"/>
            <a:headEnd/>
            <a:tailEnd/>
          </a:ln>
        </p:spPr>
      </p:pic>
    </p:spTree>
    <p:extLst>
      <p:ext uri="{BB962C8B-B14F-4D97-AF65-F5344CB8AC3E}">
        <p14:creationId xmlns:p14="http://schemas.microsoft.com/office/powerpoint/2010/main" val="3116334705"/>
      </p:ext>
    </p:extLst>
  </p:cSld>
  <p:clrMapOvr>
    <a:masterClrMapping/>
  </p:clrMapOvr>
  <p:transition spd="slow">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a:t>
            </a:r>
            <a:endParaRPr lang="en-US" dirty="0"/>
          </a:p>
        </p:txBody>
      </p:sp>
      <p:pic>
        <p:nvPicPr>
          <p:cNvPr id="37890" name="Picture 2"/>
          <p:cNvPicPr>
            <a:picLocks noGrp="1" noChangeAspect="1" noChangeArrowheads="1"/>
          </p:cNvPicPr>
          <p:nvPr>
            <p:ph idx="1"/>
          </p:nvPr>
        </p:nvPicPr>
        <p:blipFill>
          <a:blip r:embed="rId2" cstate="print"/>
          <a:stretch>
            <a:fillRect/>
          </a:stretch>
        </p:blipFill>
        <p:spPr bwMode="auto">
          <a:xfrm>
            <a:off x="457200" y="2116704"/>
            <a:ext cx="8229600" cy="3002418"/>
          </a:xfrm>
          <a:prstGeom prst="rect">
            <a:avLst/>
          </a:prstGeom>
          <a:noFill/>
          <a:ln w="9525">
            <a:noFill/>
            <a:miter lim="800000"/>
            <a:headEnd/>
            <a:tailEnd/>
          </a:ln>
        </p:spPr>
      </p:pic>
    </p:spTree>
    <p:extLst>
      <p:ext uri="{BB962C8B-B14F-4D97-AF65-F5344CB8AC3E}">
        <p14:creationId xmlns:p14="http://schemas.microsoft.com/office/powerpoint/2010/main" val="2682862654"/>
      </p:ext>
    </p:extLst>
  </p:cSld>
  <p:clrMapOvr>
    <a:masterClrMapping/>
  </p:clrMapOvr>
  <p:transition spd="slow">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a:t>
            </a:r>
            <a:endParaRPr lang="en-US" dirty="0"/>
          </a:p>
        </p:txBody>
      </p:sp>
      <p:pic>
        <p:nvPicPr>
          <p:cNvPr id="38914" name="Picture 2"/>
          <p:cNvPicPr>
            <a:picLocks noGrp="1" noChangeAspect="1" noChangeArrowheads="1"/>
          </p:cNvPicPr>
          <p:nvPr>
            <p:ph idx="1"/>
          </p:nvPr>
        </p:nvPicPr>
        <p:blipFill>
          <a:blip r:embed="rId2" cstate="print"/>
          <a:stretch>
            <a:fillRect/>
          </a:stretch>
        </p:blipFill>
        <p:spPr bwMode="auto">
          <a:xfrm>
            <a:off x="457200" y="1957734"/>
            <a:ext cx="8229600" cy="3320358"/>
          </a:xfrm>
          <a:prstGeom prst="rect">
            <a:avLst/>
          </a:prstGeom>
          <a:noFill/>
          <a:ln w="9525">
            <a:noFill/>
            <a:miter lim="800000"/>
            <a:headEnd/>
            <a:tailEnd/>
          </a:ln>
        </p:spPr>
      </p:pic>
    </p:spTree>
    <p:extLst>
      <p:ext uri="{BB962C8B-B14F-4D97-AF65-F5344CB8AC3E}">
        <p14:creationId xmlns:p14="http://schemas.microsoft.com/office/powerpoint/2010/main" val="2408309544"/>
      </p:ext>
    </p:extLst>
  </p:cSld>
  <p:clrMapOvr>
    <a:masterClrMapping/>
  </p:clrMapOvr>
  <p:transition spd="slow">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a:t>
            </a:r>
            <a:endParaRPr lang="en-US" dirty="0"/>
          </a:p>
        </p:txBody>
      </p:sp>
      <p:pic>
        <p:nvPicPr>
          <p:cNvPr id="39938" name="Picture 2"/>
          <p:cNvPicPr>
            <a:picLocks noGrp="1" noChangeAspect="1" noChangeArrowheads="1"/>
          </p:cNvPicPr>
          <p:nvPr>
            <p:ph idx="1"/>
          </p:nvPr>
        </p:nvPicPr>
        <p:blipFill>
          <a:blip r:embed="rId2" cstate="print"/>
          <a:stretch>
            <a:fillRect/>
          </a:stretch>
        </p:blipFill>
        <p:spPr bwMode="auto">
          <a:xfrm>
            <a:off x="457200" y="2321886"/>
            <a:ext cx="8229600" cy="2592053"/>
          </a:xfrm>
          <a:prstGeom prst="rect">
            <a:avLst/>
          </a:prstGeom>
          <a:noFill/>
          <a:ln w="9525">
            <a:noFill/>
            <a:miter lim="800000"/>
            <a:headEnd/>
            <a:tailEnd/>
          </a:ln>
        </p:spPr>
      </p:pic>
    </p:spTree>
    <p:extLst>
      <p:ext uri="{BB962C8B-B14F-4D97-AF65-F5344CB8AC3E}">
        <p14:creationId xmlns:p14="http://schemas.microsoft.com/office/powerpoint/2010/main" val="3730077003"/>
      </p:ext>
    </p:extLst>
  </p:cSld>
  <p:clrMapOvr>
    <a:masterClrMapping/>
  </p:clrMapOvr>
  <p:transition spd="slow">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a:t>
            </a:r>
            <a:endParaRPr lang="en-US" dirty="0"/>
          </a:p>
        </p:txBody>
      </p:sp>
      <p:pic>
        <p:nvPicPr>
          <p:cNvPr id="40962" name="Picture 2"/>
          <p:cNvPicPr>
            <a:picLocks noGrp="1" noChangeAspect="1" noChangeArrowheads="1"/>
          </p:cNvPicPr>
          <p:nvPr>
            <p:ph idx="1"/>
          </p:nvPr>
        </p:nvPicPr>
        <p:blipFill>
          <a:blip r:embed="rId2" cstate="print"/>
          <a:stretch>
            <a:fillRect/>
          </a:stretch>
        </p:blipFill>
        <p:spPr bwMode="auto">
          <a:xfrm>
            <a:off x="457200" y="2345573"/>
            <a:ext cx="8229600" cy="2544679"/>
          </a:xfrm>
          <a:prstGeom prst="rect">
            <a:avLst/>
          </a:prstGeom>
          <a:noFill/>
          <a:ln w="9525">
            <a:noFill/>
            <a:miter lim="800000"/>
            <a:headEnd/>
            <a:tailEnd/>
          </a:ln>
        </p:spPr>
      </p:pic>
    </p:spTree>
    <p:extLst>
      <p:ext uri="{BB962C8B-B14F-4D97-AF65-F5344CB8AC3E}">
        <p14:creationId xmlns:p14="http://schemas.microsoft.com/office/powerpoint/2010/main" val="501839438"/>
      </p:ext>
    </p:extLst>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Where can I find the library and SW?</a:t>
            </a:r>
            <a:endParaRPr lang="pt-BR" dirty="0"/>
          </a:p>
        </p:txBody>
      </p:sp>
      <p:sp>
        <p:nvSpPr>
          <p:cNvPr id="3" name="Content Placeholder 2"/>
          <p:cNvSpPr>
            <a:spLocks noGrp="1"/>
          </p:cNvSpPr>
          <p:nvPr>
            <p:ph idx="1"/>
          </p:nvPr>
        </p:nvSpPr>
        <p:spPr>
          <a:xfrm>
            <a:off x="457200" y="1277496"/>
            <a:ext cx="8229600" cy="3831818"/>
          </a:xfrm>
        </p:spPr>
        <p:txBody>
          <a:bodyPr/>
          <a:lstStyle/>
          <a:p>
            <a:r>
              <a:rPr lang="pt-BR" dirty="0" smtClean="0"/>
              <a:t>The library is available here</a:t>
            </a:r>
          </a:p>
          <a:p>
            <a:pPr lvl="1"/>
            <a:endParaRPr lang="pt-BR" dirty="0" smtClean="0"/>
          </a:p>
          <a:p>
            <a:pPr lvl="1"/>
            <a:endParaRPr lang="pt-BR" dirty="0"/>
          </a:p>
          <a:p>
            <a:pPr lvl="1"/>
            <a:endParaRPr lang="pt-BR" dirty="0" smtClean="0"/>
          </a:p>
          <a:p>
            <a:r>
              <a:rPr lang="pt-BR" dirty="0" smtClean="0"/>
              <a:t>The STVD (our IDE!) is available here</a:t>
            </a:r>
          </a:p>
          <a:p>
            <a:endParaRPr lang="pt-BR" dirty="0"/>
          </a:p>
          <a:p>
            <a:r>
              <a:rPr lang="pt-BR" dirty="0" smtClean="0"/>
              <a:t>The compiler is a 3rd part and has no limitation and it’s free!!</a:t>
            </a:r>
          </a:p>
          <a:p>
            <a:r>
              <a:rPr lang="pt-BR" dirty="0">
                <a:hlinkClick r:id="rId2"/>
              </a:rPr>
              <a:t>http://</a:t>
            </a:r>
            <a:r>
              <a:rPr lang="pt-BR" dirty="0" smtClean="0">
                <a:hlinkClick r:id="rId2"/>
              </a:rPr>
              <a:t>cosmicsoftware.com/download_stm8_free.php</a:t>
            </a:r>
            <a:r>
              <a:rPr lang="pt-BR" dirty="0" smtClean="0"/>
              <a:t> </a:t>
            </a:r>
            <a:endParaRPr lang="pt-BR" dirty="0"/>
          </a:p>
        </p:txBody>
      </p:sp>
      <p:graphicFrame>
        <p:nvGraphicFramePr>
          <p:cNvPr id="4" name="Table 3"/>
          <p:cNvGraphicFramePr>
            <a:graphicFrameLocks noGrp="1"/>
          </p:cNvGraphicFramePr>
          <p:nvPr>
            <p:extLst>
              <p:ext uri="{D42A27DB-BD31-4B8C-83A1-F6EECF244321}">
                <p14:modId xmlns:p14="http://schemas.microsoft.com/office/powerpoint/2010/main" val="4287149763"/>
              </p:ext>
            </p:extLst>
          </p:nvPr>
        </p:nvGraphicFramePr>
        <p:xfrm>
          <a:off x="457200" y="1828800"/>
          <a:ext cx="8153400" cy="624840"/>
        </p:xfrm>
        <a:graphic>
          <a:graphicData uri="http://schemas.openxmlformats.org/drawingml/2006/table">
            <a:tbl>
              <a:tblPr/>
              <a:tblGrid>
                <a:gridCol w="1700227"/>
                <a:gridCol w="6453173"/>
              </a:tblGrid>
              <a:tr h="0">
                <a:tc>
                  <a:txBody>
                    <a:bodyPr/>
                    <a:lstStyle/>
                    <a:p>
                      <a:r>
                        <a:rPr lang="pt-BR" b="0" i="0" u="none" strike="noStrike">
                          <a:solidFill>
                            <a:srgbClr val="39A9DC"/>
                          </a:solidFill>
                          <a:effectLst/>
                          <a:latin typeface="Arial" panose="020B0604020202020204" pitchFamily="34" charset="0"/>
                          <a:hlinkClick r:id="rId3"/>
                        </a:rPr>
                        <a:t>STSW-STM8069</a:t>
                      </a:r>
                      <a:endParaRPr lang="pt-BR">
                        <a:effectLst/>
                      </a:endParaRPr>
                    </a:p>
                  </a:txBody>
                  <a:tcPr marL="274320" marT="38100" marB="38100" anchor="ctr">
                    <a:lnL>
                      <a:noFill/>
                    </a:lnL>
                    <a:lnR>
                      <a:noFill/>
                    </a:lnR>
                    <a:lnT>
                      <a:noFill/>
                    </a:lnT>
                    <a:lnB w="7620" cap="flat" cmpd="sng" algn="ctr">
                      <a:solidFill>
                        <a:srgbClr val="BCBDC0"/>
                      </a:solidFill>
                      <a:prstDash val="solid"/>
                      <a:round/>
                      <a:headEnd type="none" w="med" len="med"/>
                      <a:tailEnd type="none" w="med" len="med"/>
                    </a:lnB>
                    <a:solidFill>
                      <a:srgbClr val="FFFFFF"/>
                    </a:solidFill>
                  </a:tcPr>
                </a:tc>
                <a:tc>
                  <a:txBody>
                    <a:bodyPr/>
                    <a:lstStyle/>
                    <a:p>
                      <a:r>
                        <a:rPr lang="pt-BR" b="0" i="0" dirty="0">
                          <a:solidFill>
                            <a:srgbClr val="828283"/>
                          </a:solidFill>
                          <a:effectLst/>
                          <a:latin typeface="Arial" panose="020B0604020202020204" pitchFamily="34" charset="0"/>
                        </a:rPr>
                        <a:t>STM8S/A Standard peripheral library</a:t>
                      </a:r>
                      <a:endParaRPr lang="pt-BR" dirty="0">
                        <a:effectLst/>
                      </a:endParaRPr>
                    </a:p>
                  </a:txBody>
                  <a:tcPr marL="274320" marT="38100" marB="38100" anchor="ctr">
                    <a:lnL>
                      <a:noFill/>
                    </a:lnL>
                    <a:lnR>
                      <a:noFill/>
                    </a:lnR>
                    <a:lnT>
                      <a:noFill/>
                    </a:lnT>
                    <a:lnB w="7620" cap="flat" cmpd="sng" algn="ctr">
                      <a:solidFill>
                        <a:srgbClr val="BCBDC0"/>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36366240"/>
              </p:ext>
            </p:extLst>
          </p:nvPr>
        </p:nvGraphicFramePr>
        <p:xfrm>
          <a:off x="491924" y="3352800"/>
          <a:ext cx="8040516" cy="624840"/>
        </p:xfrm>
        <a:graphic>
          <a:graphicData uri="http://schemas.openxmlformats.org/drawingml/2006/table">
            <a:tbl>
              <a:tblPr/>
              <a:tblGrid>
                <a:gridCol w="1794056"/>
                <a:gridCol w="6246460"/>
              </a:tblGrid>
              <a:tr h="0">
                <a:tc>
                  <a:txBody>
                    <a:bodyPr/>
                    <a:lstStyle/>
                    <a:p>
                      <a:r>
                        <a:rPr lang="pt-BR" b="0" i="0" u="none" strike="noStrike">
                          <a:solidFill>
                            <a:srgbClr val="39A9DC"/>
                          </a:solidFill>
                          <a:effectLst/>
                          <a:latin typeface="Arial" panose="020B0604020202020204" pitchFamily="34" charset="0"/>
                          <a:hlinkClick r:id="rId4"/>
                        </a:rPr>
                        <a:t>STVD</a:t>
                      </a:r>
                      <a:endParaRPr lang="pt-BR">
                        <a:effectLst/>
                      </a:endParaRPr>
                    </a:p>
                  </a:txBody>
                  <a:tcPr marL="274320" marT="38100" marB="38100" anchor="ctr">
                    <a:lnL>
                      <a:noFill/>
                    </a:lnL>
                    <a:lnR>
                      <a:noFill/>
                    </a:lnR>
                    <a:lnT>
                      <a:noFill/>
                    </a:lnT>
                    <a:lnB w="7620" cap="flat" cmpd="sng" algn="ctr">
                      <a:solidFill>
                        <a:srgbClr val="BCBDC0"/>
                      </a:solidFill>
                      <a:prstDash val="solid"/>
                      <a:round/>
                      <a:headEnd type="none" w="med" len="med"/>
                      <a:tailEnd type="none" w="med" len="med"/>
                    </a:lnB>
                    <a:solidFill>
                      <a:srgbClr val="FFFFFF"/>
                    </a:solidFill>
                  </a:tcPr>
                </a:tc>
                <a:tc>
                  <a:txBody>
                    <a:bodyPr/>
                    <a:lstStyle/>
                    <a:p>
                      <a:r>
                        <a:rPr lang="en-US" b="0" i="0" dirty="0">
                          <a:solidFill>
                            <a:srgbClr val="828283"/>
                          </a:solidFill>
                          <a:effectLst/>
                          <a:latin typeface="Arial" panose="020B0604020202020204" pitchFamily="34" charset="0"/>
                        </a:rPr>
                        <a:t>ST Visual develop IDE for developing ST7 and STM8 applications</a:t>
                      </a:r>
                      <a:endParaRPr lang="en-US" dirty="0">
                        <a:effectLst/>
                      </a:endParaRPr>
                    </a:p>
                  </a:txBody>
                  <a:tcPr marL="274320" marT="38100" marB="38100" anchor="ctr">
                    <a:lnL>
                      <a:noFill/>
                    </a:lnL>
                    <a:lnR>
                      <a:noFill/>
                    </a:lnR>
                    <a:lnT>
                      <a:noFill/>
                    </a:lnT>
                    <a:lnB w="7620" cap="flat" cmpd="sng" algn="ctr">
                      <a:solidFill>
                        <a:srgbClr val="BCBD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67179785"/>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a:t>
            </a:r>
            <a:endParaRPr lang="en-US" dirty="0"/>
          </a:p>
        </p:txBody>
      </p:sp>
      <p:pic>
        <p:nvPicPr>
          <p:cNvPr id="41986" name="Picture 2"/>
          <p:cNvPicPr>
            <a:picLocks noGrp="1" noChangeAspect="1" noChangeArrowheads="1"/>
          </p:cNvPicPr>
          <p:nvPr>
            <p:ph idx="1"/>
          </p:nvPr>
        </p:nvPicPr>
        <p:blipFill>
          <a:blip r:embed="rId2" cstate="print"/>
          <a:stretch>
            <a:fillRect/>
          </a:stretch>
        </p:blipFill>
        <p:spPr bwMode="auto">
          <a:xfrm>
            <a:off x="508710" y="1277938"/>
            <a:ext cx="8126580" cy="4679950"/>
          </a:xfrm>
          <a:prstGeom prst="rect">
            <a:avLst/>
          </a:prstGeom>
          <a:noFill/>
          <a:ln w="9525">
            <a:noFill/>
            <a:miter lim="800000"/>
            <a:headEnd/>
            <a:tailEnd/>
          </a:ln>
        </p:spPr>
      </p:pic>
    </p:spTree>
    <p:extLst>
      <p:ext uri="{BB962C8B-B14F-4D97-AF65-F5344CB8AC3E}">
        <p14:creationId xmlns:p14="http://schemas.microsoft.com/office/powerpoint/2010/main" val="4132157306"/>
      </p:ext>
    </p:extLst>
  </p:cSld>
  <p:clrMapOvr>
    <a:masterClrMapping/>
  </p:clrMapOvr>
  <p:transition spd="slow">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a:t>
            </a:r>
            <a:endParaRPr lang="en-US" dirty="0"/>
          </a:p>
        </p:txBody>
      </p:sp>
      <p:pic>
        <p:nvPicPr>
          <p:cNvPr id="43010" name="Picture 2"/>
          <p:cNvPicPr>
            <a:picLocks noGrp="1" noChangeAspect="1" noChangeArrowheads="1"/>
          </p:cNvPicPr>
          <p:nvPr>
            <p:ph idx="1"/>
          </p:nvPr>
        </p:nvPicPr>
        <p:blipFill>
          <a:blip r:embed="rId2" cstate="print"/>
          <a:stretch>
            <a:fillRect/>
          </a:stretch>
        </p:blipFill>
        <p:spPr bwMode="auto">
          <a:xfrm>
            <a:off x="457200" y="2425461"/>
            <a:ext cx="8229600" cy="2384904"/>
          </a:xfrm>
          <a:prstGeom prst="rect">
            <a:avLst/>
          </a:prstGeom>
          <a:noFill/>
          <a:ln w="9525">
            <a:noFill/>
            <a:miter lim="800000"/>
            <a:headEnd/>
            <a:tailEnd/>
          </a:ln>
        </p:spPr>
      </p:pic>
    </p:spTree>
    <p:extLst>
      <p:ext uri="{BB962C8B-B14F-4D97-AF65-F5344CB8AC3E}">
        <p14:creationId xmlns:p14="http://schemas.microsoft.com/office/powerpoint/2010/main" val="492082215"/>
      </p:ext>
    </p:extLst>
  </p:cSld>
  <p:clrMapOvr>
    <a:masterClrMapping/>
  </p:clrMapOvr>
  <p:transition spd="slow">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TIM4</a:t>
            </a:r>
            <a:endParaRPr lang="en-US" dirty="0"/>
          </a:p>
        </p:txBody>
      </p:sp>
      <p:sp>
        <p:nvSpPr>
          <p:cNvPr id="3" name="Content Placeholder 2"/>
          <p:cNvSpPr>
            <a:spLocks noGrp="1"/>
          </p:cNvSpPr>
          <p:nvPr>
            <p:ph idx="1"/>
          </p:nvPr>
        </p:nvSpPr>
        <p:spPr>
          <a:xfrm>
            <a:off x="457200" y="1277496"/>
            <a:ext cx="8229600" cy="4555093"/>
          </a:xfrm>
        </p:spPr>
        <p:txBody>
          <a:bodyPr/>
          <a:lstStyle/>
          <a:p>
            <a:r>
              <a:rPr lang="en-US" dirty="0" smtClean="0"/>
              <a:t>Let’s configure the TIM4 to have a 1KHz frequency and blink our LED every second, using interrupt!</a:t>
            </a:r>
          </a:p>
          <a:p>
            <a:pPr lvl="1"/>
            <a:r>
              <a:rPr lang="pt-BR" dirty="0"/>
              <a:t>To accomplish this task, we’ll need to add the </a:t>
            </a:r>
            <a:r>
              <a:rPr lang="pt-BR" dirty="0" smtClean="0"/>
              <a:t>stm8s_tim4.c/h </a:t>
            </a:r>
            <a:r>
              <a:rPr lang="pt-BR" dirty="0"/>
              <a:t>in the project</a:t>
            </a:r>
          </a:p>
          <a:p>
            <a:pPr lvl="1"/>
            <a:r>
              <a:rPr lang="pt-BR" dirty="0" smtClean="0"/>
              <a:t>main.c</a:t>
            </a:r>
          </a:p>
          <a:p>
            <a:pPr lvl="1"/>
            <a:endParaRPr lang="pt-BR" dirty="0"/>
          </a:p>
          <a:p>
            <a:pPr lvl="1"/>
            <a:endParaRPr lang="pt-BR" dirty="0" smtClean="0"/>
          </a:p>
          <a:p>
            <a:pPr lvl="1"/>
            <a:endParaRPr lang="pt-BR" dirty="0"/>
          </a:p>
          <a:p>
            <a:pPr lvl="1"/>
            <a:endParaRPr lang="pt-BR" dirty="0" smtClean="0"/>
          </a:p>
          <a:p>
            <a:pPr lvl="1"/>
            <a:endParaRPr lang="pt-BR" dirty="0"/>
          </a:p>
          <a:p>
            <a:pPr lvl="1"/>
            <a:endParaRPr lang="pt-BR" dirty="0" smtClean="0"/>
          </a:p>
          <a:p>
            <a:pPr lvl="1"/>
            <a:endParaRPr lang="pt-BR" dirty="0"/>
          </a:p>
          <a:p>
            <a:pPr lvl="1"/>
            <a:r>
              <a:rPr lang="pt-BR" dirty="0" smtClean="0"/>
              <a:t>stm8s_it.c</a:t>
            </a:r>
            <a:endParaRPr lang="pt-BR" dirty="0"/>
          </a:p>
          <a:p>
            <a:endParaRPr lang="en-US" dirty="0" smtClean="0"/>
          </a:p>
        </p:txBody>
      </p:sp>
      <p:sp>
        <p:nvSpPr>
          <p:cNvPr id="4" name="TextBox 3"/>
          <p:cNvSpPr txBox="1"/>
          <p:nvPr/>
        </p:nvSpPr>
        <p:spPr>
          <a:xfrm>
            <a:off x="1104900" y="2590800"/>
            <a:ext cx="7391400" cy="2308324"/>
          </a:xfrm>
          <a:prstGeom prst="rect">
            <a:avLst/>
          </a:prstGeom>
          <a:noFill/>
        </p:spPr>
        <p:txBody>
          <a:bodyPr wrap="square" rtlCol="0">
            <a:spAutoFit/>
          </a:bodyPr>
          <a:lstStyle/>
          <a:p>
            <a:r>
              <a:rPr lang="pt-BR" sz="1200" dirty="0">
                <a:solidFill>
                  <a:schemeClr val="tx2"/>
                </a:solidFill>
              </a:rPr>
              <a:t>#include</a:t>
            </a:r>
            <a:r>
              <a:rPr lang="pt-BR" sz="1200" dirty="0"/>
              <a:t> </a:t>
            </a:r>
            <a:r>
              <a:rPr lang="pt-BR" sz="1200" dirty="0">
                <a:solidFill>
                  <a:srgbClr val="00B050"/>
                </a:solidFill>
              </a:rPr>
              <a:t>"stm8s.h"</a:t>
            </a:r>
          </a:p>
          <a:p>
            <a:endParaRPr lang="pt-BR" sz="1200" dirty="0"/>
          </a:p>
          <a:p>
            <a:r>
              <a:rPr lang="pt-BR" sz="1200" dirty="0"/>
              <a:t>main()</a:t>
            </a:r>
          </a:p>
          <a:p>
            <a:r>
              <a:rPr lang="pt-BR" sz="1200" dirty="0"/>
              <a:t>{</a:t>
            </a:r>
          </a:p>
          <a:p>
            <a:r>
              <a:rPr lang="pt-BR" sz="1200" dirty="0" smtClean="0"/>
              <a:t>    GPIO_Init(GPIOD,GPIO_PIN_0,GPIO_MODE_OUT_PP_HIGH_SLOW</a:t>
            </a:r>
            <a:r>
              <a:rPr lang="pt-BR" sz="1200" dirty="0"/>
              <a:t>);</a:t>
            </a:r>
          </a:p>
          <a:p>
            <a:r>
              <a:rPr lang="pt-BR" sz="1200" dirty="0" smtClean="0"/>
              <a:t>    TIM4_TimeBaseInit(TIM4_PRESCALER_16,124</a:t>
            </a:r>
            <a:r>
              <a:rPr lang="pt-BR" sz="1200" dirty="0"/>
              <a:t>);</a:t>
            </a:r>
          </a:p>
          <a:p>
            <a:r>
              <a:rPr lang="pt-BR" sz="1200" dirty="0" smtClean="0"/>
              <a:t>    TIM4_ITConfig(TIM4_IT_UPDATE,ENABLE </a:t>
            </a:r>
            <a:r>
              <a:rPr lang="pt-BR" sz="1200" dirty="0"/>
              <a:t>);</a:t>
            </a:r>
          </a:p>
          <a:p>
            <a:r>
              <a:rPr lang="pt-BR" sz="1200" dirty="0" smtClean="0"/>
              <a:t>    TIM4_Cmd(ENABLE</a:t>
            </a:r>
            <a:r>
              <a:rPr lang="pt-BR" sz="1200" dirty="0"/>
              <a:t>);</a:t>
            </a:r>
          </a:p>
          <a:p>
            <a:r>
              <a:rPr lang="pt-BR" sz="1200" dirty="0" smtClean="0"/>
              <a:t>    enableInterrupts</a:t>
            </a:r>
            <a:r>
              <a:rPr lang="pt-BR" sz="1200" dirty="0"/>
              <a:t>();</a:t>
            </a:r>
            <a:r>
              <a:rPr lang="pt-BR" sz="1200" dirty="0" smtClean="0">
                <a:solidFill>
                  <a:schemeClr val="tx2"/>
                </a:solidFill>
              </a:rPr>
              <a:t>     </a:t>
            </a:r>
          </a:p>
          <a:p>
            <a:r>
              <a:rPr lang="pt-BR" sz="1200" dirty="0" smtClean="0">
                <a:solidFill>
                  <a:schemeClr val="tx2"/>
                </a:solidFill>
              </a:rPr>
              <a:t>    while</a:t>
            </a:r>
            <a:r>
              <a:rPr lang="pt-BR" sz="1200" dirty="0" smtClean="0"/>
              <a:t> (</a:t>
            </a:r>
            <a:r>
              <a:rPr lang="pt-BR" sz="1200" dirty="0" smtClean="0">
                <a:solidFill>
                  <a:srgbClr val="FF0000"/>
                </a:solidFill>
              </a:rPr>
              <a:t>1</a:t>
            </a:r>
            <a:r>
              <a:rPr lang="pt-BR" sz="1200" dirty="0" smtClean="0"/>
              <a:t>)    {</a:t>
            </a:r>
          </a:p>
          <a:p>
            <a:r>
              <a:rPr lang="pt-BR" sz="1200" dirty="0" smtClean="0"/>
              <a:t>    }</a:t>
            </a:r>
            <a:endParaRPr lang="pt-BR" sz="1200" dirty="0"/>
          </a:p>
          <a:p>
            <a:r>
              <a:rPr lang="pt-BR" sz="1200" dirty="0"/>
              <a:t>}</a:t>
            </a:r>
          </a:p>
        </p:txBody>
      </p:sp>
      <p:sp>
        <p:nvSpPr>
          <p:cNvPr id="5" name="TextBox 4"/>
          <p:cNvSpPr txBox="1"/>
          <p:nvPr/>
        </p:nvSpPr>
        <p:spPr>
          <a:xfrm>
            <a:off x="3414049" y="4770760"/>
            <a:ext cx="5943600" cy="2123658"/>
          </a:xfrm>
          <a:prstGeom prst="rect">
            <a:avLst/>
          </a:prstGeom>
          <a:noFill/>
        </p:spPr>
        <p:txBody>
          <a:bodyPr wrap="square" rtlCol="0">
            <a:spAutoFit/>
          </a:bodyPr>
          <a:lstStyle/>
          <a:p>
            <a:r>
              <a:rPr lang="pt-BR" sz="1200" dirty="0"/>
              <a:t>INTERRUPT_HANDLER(TIM4_UPD_OVF_IRQHandler, </a:t>
            </a:r>
            <a:r>
              <a:rPr lang="pt-BR" sz="1200" dirty="0">
                <a:solidFill>
                  <a:srgbClr val="FF0000"/>
                </a:solidFill>
              </a:rPr>
              <a:t>23</a:t>
            </a:r>
            <a:r>
              <a:rPr lang="pt-BR" sz="1200" dirty="0"/>
              <a:t>){</a:t>
            </a:r>
            <a:endParaRPr lang="pt-BR" sz="1200" dirty="0" smtClean="0"/>
          </a:p>
          <a:p>
            <a:r>
              <a:rPr lang="pt-BR" sz="1200" dirty="0">
                <a:solidFill>
                  <a:srgbClr val="00B050"/>
                </a:solidFill>
              </a:rPr>
              <a:t>	</a:t>
            </a:r>
            <a:r>
              <a:rPr lang="pt-BR" sz="1200" dirty="0">
                <a:solidFill>
                  <a:schemeClr val="tx2"/>
                </a:solidFill>
              </a:rPr>
              <a:t>static</a:t>
            </a:r>
            <a:r>
              <a:rPr lang="pt-BR" sz="1200" dirty="0">
                <a:solidFill>
                  <a:srgbClr val="00B050"/>
                </a:solidFill>
              </a:rPr>
              <a:t> </a:t>
            </a:r>
            <a:r>
              <a:rPr lang="pt-BR" sz="1200" dirty="0"/>
              <a:t>u16 Counter = </a:t>
            </a:r>
            <a:r>
              <a:rPr lang="pt-BR" sz="1200" dirty="0">
                <a:solidFill>
                  <a:srgbClr val="FF0000"/>
                </a:solidFill>
              </a:rPr>
              <a:t>0</a:t>
            </a:r>
            <a:r>
              <a:rPr lang="pt-BR" sz="1200" dirty="0"/>
              <a:t>;</a:t>
            </a:r>
          </a:p>
          <a:p>
            <a:r>
              <a:rPr lang="pt-BR" sz="1200" dirty="0"/>
              <a:t>	TIM4_ClearITPendingBit(TIM4_IT_UPDATE);</a:t>
            </a:r>
          </a:p>
          <a:p>
            <a:r>
              <a:rPr lang="pt-BR" sz="1200" dirty="0"/>
              <a:t>	</a:t>
            </a:r>
            <a:r>
              <a:rPr lang="pt-BR" sz="1200" dirty="0">
                <a:solidFill>
                  <a:schemeClr val="tx2"/>
                </a:solidFill>
              </a:rPr>
              <a:t>if</a:t>
            </a:r>
            <a:r>
              <a:rPr lang="pt-BR" sz="1200" dirty="0"/>
              <a:t>(Counter &gt;= </a:t>
            </a:r>
            <a:r>
              <a:rPr lang="pt-BR" sz="1200" dirty="0">
                <a:solidFill>
                  <a:srgbClr val="FF0000"/>
                </a:solidFill>
              </a:rPr>
              <a:t>999</a:t>
            </a:r>
            <a:r>
              <a:rPr lang="pt-BR" sz="1200" dirty="0"/>
              <a:t>){</a:t>
            </a:r>
          </a:p>
          <a:p>
            <a:r>
              <a:rPr lang="pt-BR" sz="1200" dirty="0"/>
              <a:t>		GPIO_WriteReverse(GPIOD,GPIO_PIN_0);</a:t>
            </a:r>
          </a:p>
          <a:p>
            <a:r>
              <a:rPr lang="pt-BR" sz="1200" dirty="0"/>
              <a:t>		Counter = </a:t>
            </a:r>
            <a:r>
              <a:rPr lang="pt-BR" sz="1200" dirty="0">
                <a:solidFill>
                  <a:srgbClr val="FF0000"/>
                </a:solidFill>
              </a:rPr>
              <a:t>0</a:t>
            </a:r>
            <a:r>
              <a:rPr lang="pt-BR" sz="1200" dirty="0"/>
              <a:t>;</a:t>
            </a:r>
          </a:p>
          <a:p>
            <a:r>
              <a:rPr lang="pt-BR" sz="1200" dirty="0"/>
              <a:t>	}</a:t>
            </a:r>
          </a:p>
          <a:p>
            <a:r>
              <a:rPr lang="pt-BR" sz="1200" dirty="0"/>
              <a:t>	</a:t>
            </a:r>
            <a:r>
              <a:rPr lang="pt-BR" sz="1200" dirty="0">
                <a:solidFill>
                  <a:schemeClr val="tx2"/>
                </a:solidFill>
              </a:rPr>
              <a:t>else</a:t>
            </a:r>
            <a:r>
              <a:rPr lang="pt-BR" sz="1200" dirty="0"/>
              <a:t>{</a:t>
            </a:r>
          </a:p>
          <a:p>
            <a:r>
              <a:rPr lang="pt-BR" sz="1200" dirty="0"/>
              <a:t>		Counter++;</a:t>
            </a:r>
          </a:p>
          <a:p>
            <a:r>
              <a:rPr lang="pt-BR" sz="1200" dirty="0"/>
              <a:t>	</a:t>
            </a:r>
            <a:r>
              <a:rPr lang="pt-BR" sz="1200" dirty="0" smtClean="0"/>
              <a:t>}</a:t>
            </a:r>
          </a:p>
          <a:p>
            <a:r>
              <a:rPr lang="pt-BR" sz="1200" dirty="0" smtClean="0"/>
              <a:t>}</a:t>
            </a:r>
            <a:endParaRPr lang="pt-BR" sz="1200" dirty="0"/>
          </a:p>
        </p:txBody>
      </p:sp>
    </p:spTree>
    <p:extLst>
      <p:ext uri="{BB962C8B-B14F-4D97-AF65-F5344CB8AC3E}">
        <p14:creationId xmlns:p14="http://schemas.microsoft.com/office/powerpoint/2010/main" val="3566031245"/>
      </p:ext>
    </p:extLst>
  </p:cSld>
  <p:clrMapOvr>
    <a:masterClrMapping/>
  </p:clrMapOvr>
  <p:transition spd="slow">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Hands On</a:t>
            </a:r>
            <a:endParaRPr lang="en-US" dirty="0"/>
          </a:p>
        </p:txBody>
      </p:sp>
      <p:sp>
        <p:nvSpPr>
          <p:cNvPr id="3" name="Content Placeholder 2"/>
          <p:cNvSpPr>
            <a:spLocks noGrp="1"/>
          </p:cNvSpPr>
          <p:nvPr>
            <p:ph idx="1"/>
          </p:nvPr>
        </p:nvSpPr>
        <p:spPr>
          <a:xfrm>
            <a:off x="457200" y="1277496"/>
            <a:ext cx="8229600" cy="2246769"/>
          </a:xfrm>
        </p:spPr>
        <p:txBody>
          <a:bodyPr/>
          <a:lstStyle/>
          <a:p>
            <a:r>
              <a:rPr lang="pt-BR" dirty="0" smtClean="0">
                <a:solidFill>
                  <a:schemeClr val="accent1"/>
                </a:solidFill>
              </a:rPr>
              <a:t>GPIO</a:t>
            </a:r>
          </a:p>
          <a:p>
            <a:r>
              <a:rPr lang="pt-BR" dirty="0" smtClean="0">
                <a:solidFill>
                  <a:schemeClr val="accent1"/>
                </a:solidFill>
              </a:rPr>
              <a:t>ADC</a:t>
            </a:r>
          </a:p>
          <a:p>
            <a:r>
              <a:rPr lang="pt-BR" dirty="0" smtClean="0">
                <a:solidFill>
                  <a:schemeClr val="accent1"/>
                </a:solidFill>
              </a:rPr>
              <a:t>TIM4</a:t>
            </a:r>
          </a:p>
          <a:p>
            <a:r>
              <a:rPr lang="pt-BR" dirty="0" smtClean="0"/>
              <a:t>UART</a:t>
            </a:r>
          </a:p>
        </p:txBody>
      </p:sp>
    </p:spTree>
    <p:extLst>
      <p:ext uri="{BB962C8B-B14F-4D97-AF65-F5344CB8AC3E}">
        <p14:creationId xmlns:p14="http://schemas.microsoft.com/office/powerpoint/2010/main" val="1073939816"/>
      </p:ext>
    </p:extLst>
  </p:cSld>
  <p:clrMapOvr>
    <a:masterClrMapping/>
  </p:clrMapOvr>
  <p:transition spd="slow">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a:t>
            </a:r>
            <a:endParaRPr lang="en-US" dirty="0"/>
          </a:p>
        </p:txBody>
      </p:sp>
      <p:pic>
        <p:nvPicPr>
          <p:cNvPr id="1026" name="Picture 2"/>
          <p:cNvPicPr>
            <a:picLocks noGrp="1" noChangeAspect="1" noChangeArrowheads="1"/>
          </p:cNvPicPr>
          <p:nvPr>
            <p:ph idx="1"/>
          </p:nvPr>
        </p:nvPicPr>
        <p:blipFill>
          <a:blip r:embed="rId2" cstate="print"/>
          <a:stretch>
            <a:fillRect/>
          </a:stretch>
        </p:blipFill>
        <p:spPr bwMode="auto">
          <a:xfrm>
            <a:off x="457200" y="2406546"/>
            <a:ext cx="8229600" cy="2422733"/>
          </a:xfrm>
          <a:prstGeom prst="rect">
            <a:avLst/>
          </a:prstGeom>
          <a:noFill/>
          <a:ln w="9525">
            <a:noFill/>
            <a:miter lim="800000"/>
            <a:headEnd/>
            <a:tailEnd/>
          </a:ln>
        </p:spPr>
      </p:pic>
    </p:spTree>
    <p:extLst>
      <p:ext uri="{BB962C8B-B14F-4D97-AF65-F5344CB8AC3E}">
        <p14:creationId xmlns:p14="http://schemas.microsoft.com/office/powerpoint/2010/main" val="3412098868"/>
      </p:ext>
    </p:extLst>
  </p:cSld>
  <p:clrMapOvr>
    <a:masterClrMapping/>
  </p:clrMapOvr>
  <p:transition spd="slow">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a:t>
            </a:r>
            <a:endParaRPr lang="en-US" dirty="0"/>
          </a:p>
        </p:txBody>
      </p:sp>
      <p:pic>
        <p:nvPicPr>
          <p:cNvPr id="2050" name="Picture 2"/>
          <p:cNvPicPr>
            <a:picLocks noGrp="1" noChangeAspect="1" noChangeArrowheads="1"/>
          </p:cNvPicPr>
          <p:nvPr>
            <p:ph idx="1"/>
          </p:nvPr>
        </p:nvPicPr>
        <p:blipFill>
          <a:blip r:embed="rId2" cstate="print"/>
          <a:stretch>
            <a:fillRect/>
          </a:stretch>
        </p:blipFill>
        <p:spPr bwMode="auto">
          <a:xfrm>
            <a:off x="457200" y="2487859"/>
            <a:ext cx="8229600" cy="2260107"/>
          </a:xfrm>
          <a:prstGeom prst="rect">
            <a:avLst/>
          </a:prstGeom>
          <a:noFill/>
          <a:ln w="9525">
            <a:noFill/>
            <a:miter lim="800000"/>
            <a:headEnd/>
            <a:tailEnd/>
          </a:ln>
        </p:spPr>
      </p:pic>
    </p:spTree>
    <p:extLst>
      <p:ext uri="{BB962C8B-B14F-4D97-AF65-F5344CB8AC3E}">
        <p14:creationId xmlns:p14="http://schemas.microsoft.com/office/powerpoint/2010/main" val="1837145308"/>
      </p:ext>
    </p:extLst>
  </p:cSld>
  <p:clrMapOvr>
    <a:masterClrMapping/>
  </p:clrMapOvr>
  <p:transition spd="slow">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a:t>
            </a:r>
            <a:endParaRPr lang="en-US" dirty="0"/>
          </a:p>
        </p:txBody>
      </p:sp>
      <p:pic>
        <p:nvPicPr>
          <p:cNvPr id="3074" name="Picture 2"/>
          <p:cNvPicPr>
            <a:picLocks noGrp="1" noChangeAspect="1" noChangeArrowheads="1"/>
          </p:cNvPicPr>
          <p:nvPr>
            <p:ph idx="1"/>
          </p:nvPr>
        </p:nvPicPr>
        <p:blipFill>
          <a:blip r:embed="rId2" cstate="print"/>
          <a:stretch>
            <a:fillRect/>
          </a:stretch>
        </p:blipFill>
        <p:spPr bwMode="auto">
          <a:xfrm>
            <a:off x="457200" y="2631420"/>
            <a:ext cx="8229600" cy="1972985"/>
          </a:xfrm>
          <a:prstGeom prst="rect">
            <a:avLst/>
          </a:prstGeom>
          <a:noFill/>
          <a:ln w="9525">
            <a:noFill/>
            <a:miter lim="800000"/>
            <a:headEnd/>
            <a:tailEnd/>
          </a:ln>
        </p:spPr>
      </p:pic>
    </p:spTree>
    <p:extLst>
      <p:ext uri="{BB962C8B-B14F-4D97-AF65-F5344CB8AC3E}">
        <p14:creationId xmlns:p14="http://schemas.microsoft.com/office/powerpoint/2010/main" val="2640330423"/>
      </p:ext>
    </p:extLst>
  </p:cSld>
  <p:clrMapOvr>
    <a:masterClrMapping/>
  </p:clrMapOvr>
  <p:transition spd="slow">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UART</a:t>
            </a:r>
            <a:endParaRPr lang="en-US" dirty="0"/>
          </a:p>
        </p:txBody>
      </p:sp>
      <p:sp>
        <p:nvSpPr>
          <p:cNvPr id="3" name="Content Placeholder 2"/>
          <p:cNvSpPr>
            <a:spLocks noGrp="1"/>
          </p:cNvSpPr>
          <p:nvPr>
            <p:ph idx="1"/>
          </p:nvPr>
        </p:nvSpPr>
        <p:spPr>
          <a:xfrm>
            <a:off x="457200" y="1277496"/>
            <a:ext cx="8229600" cy="707886"/>
          </a:xfrm>
        </p:spPr>
        <p:txBody>
          <a:bodyPr/>
          <a:lstStyle/>
          <a:p>
            <a:r>
              <a:rPr lang="en-US" dirty="0" smtClean="0"/>
              <a:t>Let’s Configure UART to enter in loopback mode and receive what we send! Receive using interrupt</a:t>
            </a:r>
            <a:endParaRPr lang="pt-BR" dirty="0"/>
          </a:p>
        </p:txBody>
      </p:sp>
    </p:spTree>
    <p:extLst>
      <p:ext uri="{BB962C8B-B14F-4D97-AF65-F5344CB8AC3E}">
        <p14:creationId xmlns:p14="http://schemas.microsoft.com/office/powerpoint/2010/main" val="3034533272"/>
      </p:ext>
    </p:extLst>
  </p:cSld>
  <p:clrMapOvr>
    <a:masterClrMapping/>
  </p:clrMapOvr>
  <p:transition spd="slow">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UART</a:t>
            </a:r>
            <a:endParaRPr lang="pt-BR" dirty="0"/>
          </a:p>
        </p:txBody>
      </p:sp>
      <p:sp>
        <p:nvSpPr>
          <p:cNvPr id="4" name="Content Placeholder 3"/>
          <p:cNvSpPr txBox="1">
            <a:spLocks noGrp="1"/>
          </p:cNvSpPr>
          <p:nvPr>
            <p:ph idx="1"/>
          </p:nvPr>
        </p:nvSpPr>
        <p:spPr>
          <a:xfrm>
            <a:off x="457200" y="1277496"/>
            <a:ext cx="8229600" cy="4601260"/>
          </a:xfrm>
          <a:prstGeom prst="rect">
            <a:avLst/>
          </a:prstGeom>
          <a:noFill/>
        </p:spPr>
        <p:txBody>
          <a:bodyPr wrap="square" rtlCol="0">
            <a:spAutoFit/>
          </a:bodyPr>
          <a:lstStyle/>
          <a:p>
            <a:pPr marL="0" indent="0">
              <a:buNone/>
            </a:pPr>
            <a:r>
              <a:rPr lang="pt-BR" sz="1200" dirty="0">
                <a:solidFill>
                  <a:schemeClr val="tx2"/>
                </a:solidFill>
              </a:rPr>
              <a:t>#include</a:t>
            </a:r>
            <a:r>
              <a:rPr lang="pt-BR" sz="1200" dirty="0"/>
              <a:t> </a:t>
            </a:r>
            <a:r>
              <a:rPr lang="pt-BR" sz="1200" dirty="0">
                <a:solidFill>
                  <a:srgbClr val="00B050"/>
                </a:solidFill>
              </a:rPr>
              <a:t>"stm8s.h</a:t>
            </a:r>
            <a:r>
              <a:rPr lang="pt-BR" sz="1200" dirty="0" smtClean="0">
                <a:solidFill>
                  <a:srgbClr val="00B050"/>
                </a:solidFill>
              </a:rPr>
              <a:t>"</a:t>
            </a:r>
            <a:endParaRPr lang="pt-BR" sz="1200" dirty="0"/>
          </a:p>
          <a:p>
            <a:pPr marL="0" indent="0">
              <a:spcBef>
                <a:spcPts val="0"/>
              </a:spcBef>
              <a:spcAft>
                <a:spcPts val="0"/>
              </a:spcAft>
              <a:buNone/>
            </a:pPr>
            <a:r>
              <a:rPr lang="pt-BR" sz="1200" dirty="0">
                <a:solidFill>
                  <a:schemeClr val="tx1"/>
                </a:solidFill>
              </a:rPr>
              <a:t>main()</a:t>
            </a:r>
          </a:p>
          <a:p>
            <a:pPr marL="0" indent="0">
              <a:spcBef>
                <a:spcPts val="0"/>
              </a:spcBef>
              <a:spcAft>
                <a:spcPts val="0"/>
              </a:spcAft>
              <a:buNone/>
            </a:pPr>
            <a:r>
              <a:rPr lang="pt-BR" sz="1200" dirty="0">
                <a:solidFill>
                  <a:schemeClr val="tx1"/>
                </a:solidFill>
              </a:rPr>
              <a:t>{</a:t>
            </a:r>
          </a:p>
          <a:p>
            <a:pPr marL="0" indent="0">
              <a:spcBef>
                <a:spcPts val="0"/>
              </a:spcBef>
              <a:spcAft>
                <a:spcPts val="0"/>
              </a:spcAft>
              <a:buNone/>
            </a:pPr>
            <a:r>
              <a:rPr lang="pt-BR" sz="1200" dirty="0" smtClean="0"/>
              <a:t>    </a:t>
            </a:r>
            <a:r>
              <a:rPr lang="pt-BR" sz="1200" dirty="0" smtClean="0"/>
              <a:t>	</a:t>
            </a:r>
            <a:r>
              <a:rPr lang="pt-BR" sz="1200" dirty="0" smtClean="0">
                <a:solidFill>
                  <a:schemeClr val="tx1"/>
                </a:solidFill>
              </a:rPr>
              <a:t>GPIO_Init(GPIOD,GPIO_PIN_0,GPIO_MODE_OUT_PP_HIGH_SLOW);</a:t>
            </a:r>
          </a:p>
          <a:p>
            <a:pPr marL="0" indent="0">
              <a:spcBef>
                <a:spcPts val="0"/>
              </a:spcBef>
              <a:spcAft>
                <a:spcPts val="0"/>
              </a:spcAft>
              <a:buNone/>
            </a:pPr>
            <a:r>
              <a:rPr lang="pt-BR" sz="1200" dirty="0" smtClean="0">
                <a:solidFill>
                  <a:schemeClr val="tx1"/>
                </a:solidFill>
              </a:rPr>
              <a:t> 	GPIO_Init(GPIOD,GPIO_PIN_5,GPIO_MODE_OUT_PP_LOW_FAST);</a:t>
            </a:r>
          </a:p>
          <a:p>
            <a:pPr marL="0" indent="0">
              <a:spcBef>
                <a:spcPts val="0"/>
              </a:spcBef>
              <a:spcAft>
                <a:spcPts val="0"/>
              </a:spcAft>
              <a:buNone/>
            </a:pPr>
            <a:r>
              <a:rPr lang="pt-BR" sz="1200" dirty="0" smtClean="0">
                <a:solidFill>
                  <a:schemeClr val="tx1"/>
                </a:solidFill>
              </a:rPr>
              <a:t>   	GPIO_Init(GPIOD,GPIO_PIN_6,GPIO_MODE_IN_PU_NO_IT);</a:t>
            </a:r>
            <a:endParaRPr lang="pt-BR" sz="1200" dirty="0" smtClean="0">
              <a:solidFill>
                <a:schemeClr val="tx1"/>
              </a:solidFill>
            </a:endParaRPr>
          </a:p>
          <a:p>
            <a:pPr marL="0" indent="0">
              <a:spcBef>
                <a:spcPts val="0"/>
              </a:spcBef>
              <a:spcAft>
                <a:spcPts val="0"/>
              </a:spcAft>
              <a:buNone/>
            </a:pPr>
            <a:r>
              <a:rPr lang="pt-BR" sz="1200" dirty="0" smtClean="0">
                <a:solidFill>
                  <a:schemeClr val="tx1"/>
                </a:solidFill>
              </a:rPr>
              <a:t>	UART1_Init(9600, UART1_WORDLENGTH_8D, </a:t>
            </a:r>
          </a:p>
          <a:p>
            <a:pPr marL="0" indent="0">
              <a:spcBef>
                <a:spcPts val="0"/>
              </a:spcBef>
              <a:spcAft>
                <a:spcPts val="0"/>
              </a:spcAft>
              <a:buNone/>
            </a:pPr>
            <a:r>
              <a:rPr lang="pt-BR" sz="1200" dirty="0" smtClean="0">
                <a:solidFill>
                  <a:schemeClr val="tx1"/>
                </a:solidFill>
              </a:rPr>
              <a:t>                      UART1_STOPBITS_1, UART1_PARITY_NO, </a:t>
            </a:r>
          </a:p>
          <a:p>
            <a:pPr marL="0" indent="0">
              <a:spcBef>
                <a:spcPts val="0"/>
              </a:spcBef>
              <a:spcAft>
                <a:spcPts val="0"/>
              </a:spcAft>
              <a:buNone/>
            </a:pPr>
            <a:r>
              <a:rPr lang="pt-BR" sz="1200" dirty="0" smtClean="0">
                <a:solidFill>
                  <a:schemeClr val="tx1"/>
                </a:solidFill>
              </a:rPr>
              <a:t>                     UART1_SYNCMODE_CLOCK_DISABLE, UART1_MODE_TXRX_ENABLE);</a:t>
            </a:r>
          </a:p>
          <a:p>
            <a:pPr marL="0" indent="0">
              <a:spcBef>
                <a:spcPts val="0"/>
              </a:spcBef>
              <a:spcAft>
                <a:spcPts val="0"/>
              </a:spcAft>
              <a:buNone/>
            </a:pPr>
            <a:r>
              <a:rPr lang="pt-BR" sz="1200" dirty="0" smtClean="0">
                <a:solidFill>
                  <a:schemeClr val="tx1"/>
                </a:solidFill>
              </a:rPr>
              <a:t>	UART1_ITConfig(UART1_IT_RXNE_OR,ENABLE);</a:t>
            </a:r>
          </a:p>
          <a:p>
            <a:pPr marL="0" indent="0">
              <a:spcBef>
                <a:spcPts val="0"/>
              </a:spcBef>
              <a:spcAft>
                <a:spcPts val="0"/>
              </a:spcAft>
              <a:buNone/>
            </a:pPr>
            <a:r>
              <a:rPr lang="pt-BR" sz="1200" dirty="0" smtClean="0">
                <a:solidFill>
                  <a:schemeClr val="tx1"/>
                </a:solidFill>
              </a:rPr>
              <a:t>	UART1_Cmd(ENABLE);</a:t>
            </a:r>
          </a:p>
          <a:p>
            <a:pPr marL="0" indent="0">
              <a:spcBef>
                <a:spcPts val="0"/>
              </a:spcBef>
              <a:spcAft>
                <a:spcPts val="0"/>
              </a:spcAft>
              <a:buNone/>
            </a:pPr>
            <a:r>
              <a:rPr lang="pt-BR" sz="1200" dirty="0" smtClean="0">
                <a:solidFill>
                  <a:schemeClr val="tx1"/>
                </a:solidFill>
              </a:rPr>
              <a:t>	enableInterrupts();  </a:t>
            </a:r>
          </a:p>
          <a:p>
            <a:pPr marL="0" indent="0">
              <a:spcBef>
                <a:spcPts val="0"/>
              </a:spcBef>
              <a:spcAft>
                <a:spcPts val="0"/>
              </a:spcAft>
              <a:buNone/>
            </a:pPr>
            <a:r>
              <a:rPr lang="pt-BR" sz="1200" dirty="0" smtClean="0">
                <a:solidFill>
                  <a:schemeClr val="tx1"/>
                </a:solidFill>
              </a:rPr>
              <a:t>	UART1_SendData8(</a:t>
            </a:r>
            <a:r>
              <a:rPr lang="pt-BR" sz="1200" dirty="0" smtClean="0">
                <a:solidFill>
                  <a:srgbClr val="00B050"/>
                </a:solidFill>
              </a:rPr>
              <a:t>'a'</a:t>
            </a:r>
            <a:r>
              <a:rPr lang="pt-BR" sz="1200" dirty="0" smtClean="0"/>
              <a:t>);</a:t>
            </a:r>
          </a:p>
          <a:p>
            <a:pPr marL="0" indent="0">
              <a:spcBef>
                <a:spcPts val="0"/>
              </a:spcBef>
              <a:spcAft>
                <a:spcPts val="0"/>
              </a:spcAft>
              <a:buNone/>
            </a:pPr>
            <a:r>
              <a:rPr lang="pt-BR" sz="1200" dirty="0"/>
              <a:t>	while</a:t>
            </a:r>
            <a:r>
              <a:rPr lang="pt-BR" sz="1200" dirty="0">
                <a:solidFill>
                  <a:schemeClr val="tx1"/>
                </a:solidFill>
              </a:rPr>
              <a:t>(UART1_GetFlagStatus(UART1_IT_TC) == RESET);</a:t>
            </a:r>
          </a:p>
          <a:p>
            <a:pPr marL="0" indent="0">
              <a:spcBef>
                <a:spcPts val="0"/>
              </a:spcBef>
              <a:spcAft>
                <a:spcPts val="0"/>
              </a:spcAft>
              <a:buNone/>
            </a:pPr>
            <a:r>
              <a:rPr lang="pt-BR" sz="1200" dirty="0"/>
              <a:t>	</a:t>
            </a:r>
            <a:r>
              <a:rPr lang="pt-BR" sz="1200" dirty="0">
                <a:solidFill>
                  <a:schemeClr val="tx1"/>
                </a:solidFill>
              </a:rPr>
              <a:t>Delay</a:t>
            </a:r>
            <a:r>
              <a:rPr lang="pt-BR" sz="1200" dirty="0"/>
              <a:t>(</a:t>
            </a:r>
            <a:r>
              <a:rPr lang="pt-BR" sz="1200" dirty="0">
                <a:solidFill>
                  <a:srgbClr val="FF0000"/>
                </a:solidFill>
              </a:rPr>
              <a:t>1000</a:t>
            </a:r>
            <a:r>
              <a:rPr lang="pt-BR" sz="1200" dirty="0">
                <a:solidFill>
                  <a:schemeClr val="tx1"/>
                </a:solidFill>
              </a:rPr>
              <a:t>);</a:t>
            </a:r>
          </a:p>
          <a:p>
            <a:pPr marL="0" indent="0">
              <a:spcBef>
                <a:spcPts val="0"/>
              </a:spcBef>
              <a:spcAft>
                <a:spcPts val="0"/>
              </a:spcAft>
              <a:buNone/>
            </a:pPr>
            <a:r>
              <a:rPr lang="pt-BR" sz="1200" dirty="0">
                <a:solidFill>
                  <a:schemeClr val="tx1"/>
                </a:solidFill>
              </a:rPr>
              <a:t>	UART1_SendData8(</a:t>
            </a:r>
            <a:r>
              <a:rPr lang="pt-BR" sz="1200" dirty="0">
                <a:solidFill>
                  <a:srgbClr val="00B050"/>
                </a:solidFill>
              </a:rPr>
              <a:t>'b'</a:t>
            </a:r>
            <a:r>
              <a:rPr lang="pt-BR" sz="1200" dirty="0">
                <a:solidFill>
                  <a:schemeClr val="tx1"/>
                </a:solidFill>
              </a:rPr>
              <a:t>);</a:t>
            </a:r>
          </a:p>
          <a:p>
            <a:pPr marL="0" indent="0">
              <a:spcBef>
                <a:spcPts val="0"/>
              </a:spcBef>
              <a:spcAft>
                <a:spcPts val="0"/>
              </a:spcAft>
              <a:buNone/>
            </a:pPr>
            <a:r>
              <a:rPr lang="pt-BR" sz="1200" dirty="0"/>
              <a:t>	</a:t>
            </a:r>
            <a:r>
              <a:rPr lang="pt-BR" sz="1200" dirty="0">
                <a:solidFill>
                  <a:schemeClr val="tx2">
                    <a:lumMod val="75000"/>
                  </a:schemeClr>
                </a:solidFill>
              </a:rPr>
              <a:t>while</a:t>
            </a:r>
            <a:r>
              <a:rPr lang="pt-BR" sz="1200" dirty="0">
                <a:solidFill>
                  <a:schemeClr val="tx1"/>
                </a:solidFill>
              </a:rPr>
              <a:t>(UART1_GetFlagStatus(UART1_IT_TC) == RESET);</a:t>
            </a:r>
          </a:p>
          <a:p>
            <a:pPr marL="0" indent="0">
              <a:spcBef>
                <a:spcPts val="0"/>
              </a:spcBef>
              <a:spcAft>
                <a:spcPts val="0"/>
              </a:spcAft>
              <a:buNone/>
            </a:pPr>
            <a:r>
              <a:rPr lang="pt-BR" sz="1200" dirty="0">
                <a:solidFill>
                  <a:schemeClr val="tx1"/>
                </a:solidFill>
              </a:rPr>
              <a:t>	Delay(</a:t>
            </a:r>
            <a:r>
              <a:rPr lang="pt-BR" sz="1200" dirty="0">
                <a:solidFill>
                  <a:srgbClr val="FF0000"/>
                </a:solidFill>
              </a:rPr>
              <a:t>1000</a:t>
            </a:r>
            <a:r>
              <a:rPr lang="pt-BR" sz="1200" dirty="0">
                <a:solidFill>
                  <a:schemeClr val="tx1"/>
                </a:solidFill>
              </a:rPr>
              <a:t>);</a:t>
            </a:r>
          </a:p>
          <a:p>
            <a:pPr marL="0" indent="0">
              <a:spcBef>
                <a:spcPts val="0"/>
              </a:spcBef>
              <a:spcAft>
                <a:spcPts val="0"/>
              </a:spcAft>
              <a:buNone/>
            </a:pPr>
            <a:r>
              <a:rPr lang="pt-BR" sz="1200" dirty="0">
                <a:solidFill>
                  <a:schemeClr val="tx1"/>
                </a:solidFill>
              </a:rPr>
              <a:t>	UART1_SendData8</a:t>
            </a:r>
            <a:r>
              <a:rPr lang="pt-BR" sz="1200" dirty="0"/>
              <a:t>(</a:t>
            </a:r>
            <a:r>
              <a:rPr lang="pt-BR" sz="1200" dirty="0">
                <a:solidFill>
                  <a:srgbClr val="00B050"/>
                </a:solidFill>
              </a:rPr>
              <a:t>'c'</a:t>
            </a:r>
            <a:r>
              <a:rPr lang="pt-BR" sz="1200" dirty="0">
                <a:solidFill>
                  <a:schemeClr val="tx1"/>
                </a:solidFill>
              </a:rPr>
              <a:t>);</a:t>
            </a:r>
          </a:p>
          <a:p>
            <a:pPr marL="0" indent="0">
              <a:spcBef>
                <a:spcPts val="0"/>
              </a:spcBef>
              <a:spcAft>
                <a:spcPts val="0"/>
              </a:spcAft>
              <a:buNone/>
            </a:pPr>
            <a:r>
              <a:rPr lang="pt-BR" sz="1200" dirty="0"/>
              <a:t>	while</a:t>
            </a:r>
            <a:r>
              <a:rPr lang="pt-BR" sz="1200" dirty="0">
                <a:solidFill>
                  <a:schemeClr val="tx1"/>
                </a:solidFill>
              </a:rPr>
              <a:t>(UART1_GetFlagStatus(UART1_IT_TC) == RESET);</a:t>
            </a:r>
          </a:p>
          <a:p>
            <a:pPr marL="0" indent="0">
              <a:spcBef>
                <a:spcPts val="0"/>
              </a:spcBef>
              <a:spcAft>
                <a:spcPts val="0"/>
              </a:spcAft>
              <a:buNone/>
            </a:pPr>
            <a:r>
              <a:rPr lang="pt-BR" sz="1200" dirty="0"/>
              <a:t>	</a:t>
            </a:r>
            <a:r>
              <a:rPr lang="pt-BR" sz="1200" dirty="0">
                <a:solidFill>
                  <a:schemeClr val="tx1"/>
                </a:solidFill>
              </a:rPr>
              <a:t>Delay(</a:t>
            </a:r>
            <a:r>
              <a:rPr lang="pt-BR" sz="1200" dirty="0">
                <a:solidFill>
                  <a:srgbClr val="FF0000"/>
                </a:solidFill>
              </a:rPr>
              <a:t>1000</a:t>
            </a:r>
            <a:r>
              <a:rPr lang="pt-BR" sz="1200" dirty="0" smtClean="0">
                <a:solidFill>
                  <a:schemeClr val="tx1"/>
                </a:solidFill>
              </a:rPr>
              <a:t>);</a:t>
            </a:r>
          </a:p>
          <a:p>
            <a:pPr marL="0" indent="0">
              <a:spcBef>
                <a:spcPts val="0"/>
              </a:spcBef>
              <a:spcAft>
                <a:spcPts val="0"/>
              </a:spcAft>
              <a:buNone/>
            </a:pPr>
            <a:r>
              <a:rPr lang="pt-BR" sz="1200" dirty="0" smtClean="0">
                <a:solidFill>
                  <a:schemeClr val="tx2"/>
                </a:solidFill>
              </a:rPr>
              <a:t>   	 </a:t>
            </a:r>
            <a:r>
              <a:rPr lang="pt-BR" sz="1200" dirty="0" smtClean="0">
                <a:solidFill>
                  <a:schemeClr val="tx2"/>
                </a:solidFill>
              </a:rPr>
              <a:t>while</a:t>
            </a:r>
            <a:r>
              <a:rPr lang="pt-BR" sz="1200" dirty="0" smtClean="0"/>
              <a:t> </a:t>
            </a:r>
            <a:r>
              <a:rPr lang="pt-BR" sz="1200" dirty="0" smtClean="0">
                <a:solidFill>
                  <a:schemeClr val="tx1"/>
                </a:solidFill>
              </a:rPr>
              <a:t>(</a:t>
            </a:r>
            <a:r>
              <a:rPr lang="pt-BR" sz="1200" dirty="0" smtClean="0">
                <a:solidFill>
                  <a:srgbClr val="FF0000"/>
                </a:solidFill>
              </a:rPr>
              <a:t>1</a:t>
            </a:r>
            <a:r>
              <a:rPr lang="pt-BR" sz="1200" dirty="0" smtClean="0">
                <a:solidFill>
                  <a:schemeClr val="tx1"/>
                </a:solidFill>
              </a:rPr>
              <a:t>)    {</a:t>
            </a:r>
          </a:p>
          <a:p>
            <a:pPr marL="0" indent="0">
              <a:spcBef>
                <a:spcPts val="0"/>
              </a:spcBef>
              <a:spcAft>
                <a:spcPts val="0"/>
              </a:spcAft>
              <a:buNone/>
            </a:pPr>
            <a:r>
              <a:rPr lang="pt-BR" sz="1200" dirty="0" smtClean="0">
                <a:solidFill>
                  <a:schemeClr val="tx1"/>
                </a:solidFill>
              </a:rPr>
              <a:t>   </a:t>
            </a:r>
            <a:r>
              <a:rPr lang="pt-BR" sz="1200" dirty="0" smtClean="0">
                <a:solidFill>
                  <a:schemeClr val="tx1"/>
                </a:solidFill>
              </a:rPr>
              <a:t>	 </a:t>
            </a:r>
            <a:r>
              <a:rPr lang="pt-BR" sz="1200" dirty="0" smtClean="0">
                <a:solidFill>
                  <a:schemeClr val="tx1"/>
                </a:solidFill>
              </a:rPr>
              <a:t>}</a:t>
            </a:r>
            <a:endParaRPr lang="pt-BR" sz="1200" dirty="0">
              <a:solidFill>
                <a:schemeClr val="tx1"/>
              </a:solidFill>
            </a:endParaRPr>
          </a:p>
          <a:p>
            <a:pPr marL="0" indent="0">
              <a:spcBef>
                <a:spcPts val="0"/>
              </a:spcBef>
              <a:spcAft>
                <a:spcPts val="0"/>
              </a:spcAft>
              <a:buNone/>
            </a:pPr>
            <a:r>
              <a:rPr lang="pt-BR" sz="1200" dirty="0">
                <a:solidFill>
                  <a:schemeClr val="tx1"/>
                </a:solidFill>
              </a:rPr>
              <a:t>}</a:t>
            </a:r>
          </a:p>
        </p:txBody>
      </p:sp>
    </p:spTree>
    <p:extLst>
      <p:ext uri="{BB962C8B-B14F-4D97-AF65-F5344CB8AC3E}">
        <p14:creationId xmlns:p14="http://schemas.microsoft.com/office/powerpoint/2010/main" val="345510406"/>
      </p:ext>
    </p:extLst>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UART</a:t>
            </a:r>
            <a:endParaRPr lang="pt-BR" dirty="0"/>
          </a:p>
        </p:txBody>
      </p:sp>
      <p:sp>
        <p:nvSpPr>
          <p:cNvPr id="4" name="Content Placeholder 3"/>
          <p:cNvSpPr txBox="1">
            <a:spLocks noGrp="1"/>
          </p:cNvSpPr>
          <p:nvPr>
            <p:ph idx="1"/>
          </p:nvPr>
        </p:nvSpPr>
        <p:spPr>
          <a:xfrm>
            <a:off x="457200" y="1277496"/>
            <a:ext cx="8229600" cy="1384995"/>
          </a:xfrm>
          <a:prstGeom prst="rect">
            <a:avLst/>
          </a:prstGeom>
          <a:noFill/>
        </p:spPr>
        <p:txBody>
          <a:bodyPr wrap="square" rtlCol="0">
            <a:spAutoFit/>
          </a:bodyPr>
          <a:lstStyle/>
          <a:p>
            <a:pPr marL="0" indent="0">
              <a:spcBef>
                <a:spcPts val="0"/>
              </a:spcBef>
              <a:spcAft>
                <a:spcPts val="0"/>
              </a:spcAft>
              <a:buNone/>
            </a:pPr>
            <a:r>
              <a:rPr lang="pt-BR" sz="1200" dirty="0">
                <a:solidFill>
                  <a:schemeClr val="tx1"/>
                </a:solidFill>
              </a:rPr>
              <a:t> INTERRUPT_HANDLER(UART1_RX_IRQHandler, </a:t>
            </a:r>
            <a:r>
              <a:rPr lang="pt-BR" sz="1200" dirty="0">
                <a:solidFill>
                  <a:srgbClr val="FF0000"/>
                </a:solidFill>
              </a:rPr>
              <a:t>18</a:t>
            </a:r>
            <a:r>
              <a:rPr lang="pt-BR" sz="1200" dirty="0">
                <a:solidFill>
                  <a:schemeClr val="tx1"/>
                </a:solidFill>
              </a:rPr>
              <a:t>)</a:t>
            </a:r>
          </a:p>
          <a:p>
            <a:pPr marL="0" indent="0">
              <a:spcBef>
                <a:spcPts val="0"/>
              </a:spcBef>
              <a:spcAft>
                <a:spcPts val="0"/>
              </a:spcAft>
              <a:buNone/>
            </a:pPr>
            <a:r>
              <a:rPr lang="pt-BR" sz="1200" dirty="0">
                <a:solidFill>
                  <a:schemeClr val="tx1"/>
                </a:solidFill>
              </a:rPr>
              <a:t> {</a:t>
            </a:r>
          </a:p>
          <a:p>
            <a:pPr marL="0" indent="0">
              <a:spcBef>
                <a:spcPts val="0"/>
              </a:spcBef>
              <a:spcAft>
                <a:spcPts val="0"/>
              </a:spcAft>
              <a:buNone/>
            </a:pPr>
            <a:r>
              <a:rPr lang="pt-BR" sz="1200" dirty="0" smtClean="0">
                <a:solidFill>
                  <a:schemeClr val="tx1"/>
                </a:solidFill>
              </a:rPr>
              <a:t>	</a:t>
            </a:r>
            <a:r>
              <a:rPr lang="pt-BR" sz="1200" dirty="0" smtClean="0">
                <a:solidFill>
                  <a:schemeClr val="tx2">
                    <a:lumMod val="75000"/>
                  </a:schemeClr>
                </a:solidFill>
              </a:rPr>
              <a:t>static </a:t>
            </a:r>
            <a:r>
              <a:rPr lang="pt-BR" sz="1200" dirty="0">
                <a:solidFill>
                  <a:schemeClr val="tx2">
                    <a:lumMod val="75000"/>
                  </a:schemeClr>
                </a:solidFill>
              </a:rPr>
              <a:t>char </a:t>
            </a:r>
            <a:r>
              <a:rPr lang="pt-BR" sz="1200" dirty="0">
                <a:solidFill>
                  <a:schemeClr val="tx1"/>
                </a:solidFill>
              </a:rPr>
              <a:t>i = </a:t>
            </a:r>
            <a:r>
              <a:rPr lang="pt-BR" sz="1200" dirty="0">
                <a:solidFill>
                  <a:srgbClr val="FF0000"/>
                </a:solidFill>
              </a:rPr>
              <a:t>0</a:t>
            </a:r>
            <a:r>
              <a:rPr lang="pt-BR" sz="1200" dirty="0">
                <a:solidFill>
                  <a:schemeClr val="tx1"/>
                </a:solidFill>
              </a:rPr>
              <a:t>;</a:t>
            </a:r>
          </a:p>
          <a:p>
            <a:pPr marL="0" indent="0">
              <a:spcBef>
                <a:spcPts val="0"/>
              </a:spcBef>
              <a:spcAft>
                <a:spcPts val="0"/>
              </a:spcAft>
              <a:buNone/>
            </a:pPr>
            <a:r>
              <a:rPr lang="pt-BR" sz="1200" dirty="0">
                <a:solidFill>
                  <a:schemeClr val="tx1"/>
                </a:solidFill>
              </a:rPr>
              <a:t>	</a:t>
            </a:r>
            <a:r>
              <a:rPr lang="pt-BR" sz="1200" dirty="0" smtClean="0">
                <a:solidFill>
                  <a:schemeClr val="tx1"/>
                </a:solidFill>
              </a:rPr>
              <a:t>recebe[i</a:t>
            </a:r>
            <a:r>
              <a:rPr lang="pt-BR" sz="1200" dirty="0">
                <a:solidFill>
                  <a:schemeClr val="tx1"/>
                </a:solidFill>
              </a:rPr>
              <a:t>] = UART1_ReceiveData8();</a:t>
            </a:r>
          </a:p>
          <a:p>
            <a:pPr marL="0" indent="0">
              <a:spcBef>
                <a:spcPts val="0"/>
              </a:spcBef>
              <a:spcAft>
                <a:spcPts val="0"/>
              </a:spcAft>
              <a:buNone/>
            </a:pPr>
            <a:r>
              <a:rPr lang="pt-BR" sz="1200" dirty="0">
                <a:solidFill>
                  <a:schemeClr val="tx1"/>
                </a:solidFill>
              </a:rPr>
              <a:t>	</a:t>
            </a:r>
            <a:r>
              <a:rPr lang="pt-BR" sz="1200" dirty="0" smtClean="0">
                <a:solidFill>
                  <a:schemeClr val="tx1"/>
                </a:solidFill>
              </a:rPr>
              <a:t>UART1_ClearITPendingBit(UART1_IT_RXNE</a:t>
            </a:r>
            <a:r>
              <a:rPr lang="pt-BR" sz="1200" dirty="0">
                <a:solidFill>
                  <a:schemeClr val="tx1"/>
                </a:solidFill>
              </a:rPr>
              <a:t>);</a:t>
            </a:r>
          </a:p>
          <a:p>
            <a:pPr marL="0" indent="0">
              <a:spcBef>
                <a:spcPts val="0"/>
              </a:spcBef>
              <a:spcAft>
                <a:spcPts val="0"/>
              </a:spcAft>
              <a:buNone/>
            </a:pPr>
            <a:r>
              <a:rPr lang="pt-BR" sz="1200" dirty="0">
                <a:solidFill>
                  <a:schemeClr val="tx1"/>
                </a:solidFill>
              </a:rPr>
              <a:t>	</a:t>
            </a:r>
            <a:r>
              <a:rPr lang="pt-BR" sz="1200" dirty="0" smtClean="0">
                <a:solidFill>
                  <a:schemeClr val="tx1"/>
                </a:solidFill>
              </a:rPr>
              <a:t>i</a:t>
            </a:r>
            <a:r>
              <a:rPr lang="pt-BR" sz="1200" dirty="0">
                <a:solidFill>
                  <a:schemeClr val="tx1"/>
                </a:solidFill>
              </a:rPr>
              <a:t>++;</a:t>
            </a:r>
          </a:p>
          <a:p>
            <a:pPr marL="0" indent="0">
              <a:spcBef>
                <a:spcPts val="0"/>
              </a:spcBef>
              <a:spcAft>
                <a:spcPts val="0"/>
              </a:spcAft>
              <a:buNone/>
            </a:pPr>
            <a:r>
              <a:rPr lang="pt-BR" sz="1200" dirty="0">
                <a:solidFill>
                  <a:schemeClr val="tx1"/>
                </a:solidFill>
              </a:rPr>
              <a:t> }</a:t>
            </a:r>
            <a:endParaRPr lang="pt-BR" sz="1200" dirty="0">
              <a:solidFill>
                <a:schemeClr val="tx1"/>
              </a:solidFill>
            </a:endParaRPr>
          </a:p>
        </p:txBody>
      </p:sp>
    </p:spTree>
    <p:extLst>
      <p:ext uri="{BB962C8B-B14F-4D97-AF65-F5344CB8AC3E}">
        <p14:creationId xmlns:p14="http://schemas.microsoft.com/office/powerpoint/2010/main" val="474872432"/>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Library’s Supported Features</a:t>
            </a:r>
            <a:endParaRPr lang="pt-BR" dirty="0"/>
          </a:p>
        </p:txBody>
      </p:sp>
      <p:pic>
        <p:nvPicPr>
          <p:cNvPr id="5" name="Picture 4"/>
          <p:cNvPicPr>
            <a:picLocks noChangeAspect="1"/>
          </p:cNvPicPr>
          <p:nvPr/>
        </p:nvPicPr>
        <p:blipFill>
          <a:blip r:embed="rId2"/>
          <a:stretch>
            <a:fillRect/>
          </a:stretch>
        </p:blipFill>
        <p:spPr>
          <a:xfrm>
            <a:off x="457200" y="4676649"/>
            <a:ext cx="8686800" cy="1571751"/>
          </a:xfrm>
          <a:prstGeom prst="rect">
            <a:avLst/>
          </a:prstGeom>
        </p:spPr>
      </p:pic>
      <p:pic>
        <p:nvPicPr>
          <p:cNvPr id="7" name="Content Placeholder 6"/>
          <p:cNvPicPr>
            <a:picLocks noGrp="1" noChangeAspect="1"/>
          </p:cNvPicPr>
          <p:nvPr>
            <p:ph idx="1"/>
          </p:nvPr>
        </p:nvPicPr>
        <p:blipFill>
          <a:blip r:embed="rId3"/>
          <a:stretch>
            <a:fillRect/>
          </a:stretch>
        </p:blipFill>
        <p:spPr>
          <a:xfrm>
            <a:off x="457200" y="1377924"/>
            <a:ext cx="8229600" cy="3346476"/>
          </a:xfrm>
          <a:prstGeom prst="rect">
            <a:avLst/>
          </a:prstGeom>
        </p:spPr>
      </p:pic>
    </p:spTree>
    <p:extLst>
      <p:ext uri="{BB962C8B-B14F-4D97-AF65-F5344CB8AC3E}">
        <p14:creationId xmlns:p14="http://schemas.microsoft.com/office/powerpoint/2010/main" val="647720347"/>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Thank You</a:t>
            </a:r>
            <a:endParaRPr lang="en-US" dirty="0"/>
          </a:p>
        </p:txBody>
      </p:sp>
      <p:sp>
        <p:nvSpPr>
          <p:cNvPr id="3" name="Slide Number Placeholder 2"/>
          <p:cNvSpPr>
            <a:spLocks noGrp="1"/>
          </p:cNvSpPr>
          <p:nvPr>
            <p:ph type="sldNum" sz="quarter" idx="4294967295"/>
          </p:nvPr>
        </p:nvSpPr>
        <p:spPr>
          <a:xfrm>
            <a:off x="8618538" y="677863"/>
            <a:ext cx="544512" cy="198437"/>
          </a:xfrm>
          <a:prstGeom prst="rect">
            <a:avLst/>
          </a:prstGeom>
        </p:spPr>
        <p:txBody>
          <a:bodyPr/>
          <a:lstStyle/>
          <a:p>
            <a:fld id="{5B31B9E4-8E4D-4C86-BFD7-412B282B373B}" type="slidenum">
              <a:rPr lang="en-US" smtClean="0"/>
              <a:t>80</a:t>
            </a:fld>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9891" y="1196752"/>
            <a:ext cx="7836386" cy="5012945"/>
          </a:xfrm>
          <a:prstGeom prst="rect">
            <a:avLst/>
          </a:prstGeom>
        </p:spPr>
      </p:pic>
    </p:spTree>
    <p:extLst>
      <p:ext uri="{BB962C8B-B14F-4D97-AF65-F5344CB8AC3E}">
        <p14:creationId xmlns:p14="http://schemas.microsoft.com/office/powerpoint/2010/main" val="1790858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File Structure</a:t>
            </a:r>
            <a:endParaRPr lang="en-US" dirty="0"/>
          </a:p>
        </p:txBody>
      </p:sp>
      <p:pic>
        <p:nvPicPr>
          <p:cNvPr id="7" name="Content Placeholder 6"/>
          <p:cNvPicPr>
            <a:picLocks noGrp="1" noChangeAspect="1"/>
          </p:cNvPicPr>
          <p:nvPr>
            <p:ph idx="1"/>
          </p:nvPr>
        </p:nvPicPr>
        <p:blipFill>
          <a:blip r:embed="rId3"/>
          <a:stretch>
            <a:fillRect/>
          </a:stretch>
        </p:blipFill>
        <p:spPr>
          <a:xfrm>
            <a:off x="1066800" y="664686"/>
            <a:ext cx="2148412" cy="5893505"/>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LINAME" val="ज़ॴॉॲ१ॹॹ९६९५४"/>
  <p:tag name="DATETIME" val="षवहषवसशषषददषशीशऽे॓दम्॓ग़ळसीशय"/>
  <p:tag name="DONEBY" val="ख़ग़ॢ२ॸॻॴॵदॳॵॴॺ१ॴ१ॸ९"/>
  <p:tag name="IPADDRESS" val="ख़ेॕ॒ग़ख़॓॑ग़॓ॕ॔ग़ेै"/>
  <p:tag name="APPVER" val="हऴश"/>
  <p:tag name="RANDOM" val="6"/>
  <p:tag name="CHECKSUM" val="ऻ़सऺ"/>
</p:tagLst>
</file>

<file path=ppt/theme/theme1.xml><?xml version="1.0" encoding="utf-8"?>
<a:theme xmlns:a="http://schemas.openxmlformats.org/drawingml/2006/main" name="ST Template">
  <a:themeElements>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0.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1.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2.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3.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4.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5.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6.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7.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8.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9.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2.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20.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21.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22.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23.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3.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4.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5.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6.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7.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8.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9.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docProps/app.xml><?xml version="1.0" encoding="utf-8"?>
<Properties xmlns="http://schemas.openxmlformats.org/officeDocument/2006/extended-properties" xmlns:vt="http://schemas.openxmlformats.org/officeDocument/2006/docPropsVTypes">
  <Template/>
  <TotalTime>4392</TotalTime>
  <Words>1493</Words>
  <Application>Microsoft Office PowerPoint</Application>
  <PresentationFormat>On-screen Show (4:3)</PresentationFormat>
  <Paragraphs>389</Paragraphs>
  <Slides>80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ＭＳ Ｐゴシック</vt:lpstr>
      <vt:lpstr>Arial</vt:lpstr>
      <vt:lpstr>Calibri</vt:lpstr>
      <vt:lpstr>Wingdings</vt:lpstr>
      <vt:lpstr>ST Template</vt:lpstr>
      <vt:lpstr>STM8S Training </vt:lpstr>
      <vt:lpstr>Agenda</vt:lpstr>
      <vt:lpstr>STM8S Training</vt:lpstr>
      <vt:lpstr>Internal block Diagram</vt:lpstr>
      <vt:lpstr>Highlights</vt:lpstr>
      <vt:lpstr>STM8S Training</vt:lpstr>
      <vt:lpstr>Where can I find the library and SW?</vt:lpstr>
      <vt:lpstr>Library’s Supported Features</vt:lpstr>
      <vt:lpstr>File Structure</vt:lpstr>
      <vt:lpstr>Library’s Help/User Manual</vt:lpstr>
      <vt:lpstr>Conventions 1/3 </vt:lpstr>
      <vt:lpstr>Conventions 2/3 </vt:lpstr>
      <vt:lpstr>Conventions 3/3 </vt:lpstr>
      <vt:lpstr>How to find the available functions</vt:lpstr>
      <vt:lpstr>How to get more info?</vt:lpstr>
      <vt:lpstr>How to get more info?</vt:lpstr>
      <vt:lpstr>How to know the available defines?</vt:lpstr>
      <vt:lpstr>How to know the available defines?</vt:lpstr>
      <vt:lpstr>Library’s Architecture</vt:lpstr>
      <vt:lpstr>Library’s Architecture in files</vt:lpstr>
      <vt:lpstr>Getting Started from scratch!</vt:lpstr>
      <vt:lpstr>Open the STVD</vt:lpstr>
      <vt:lpstr>Choose to create a New Workspace</vt:lpstr>
      <vt:lpstr>Name the workspace and set it’s location</vt:lpstr>
      <vt:lpstr>Select the proper Toolchain</vt:lpstr>
      <vt:lpstr>Select the STM8S003K3</vt:lpstr>
      <vt:lpstr>Your workspace should look like this</vt:lpstr>
      <vt:lpstr>Giving a closer look</vt:lpstr>
      <vt:lpstr>Now, let’s add the library</vt:lpstr>
      <vt:lpstr>Now, let’s add the library</vt:lpstr>
      <vt:lpstr>Now, let’s add the library</vt:lpstr>
      <vt:lpstr>Now, let’s add the library</vt:lpstr>
      <vt:lpstr>Now, let’s add the library</vt:lpstr>
      <vt:lpstr>Now, let’s add the library</vt:lpstr>
      <vt:lpstr>Configuring the library – stm8s.h</vt:lpstr>
      <vt:lpstr>Configuring the library – stm8s_conf.h</vt:lpstr>
      <vt:lpstr>Compile the project (F7 as short key)</vt:lpstr>
      <vt:lpstr>STM8S Training</vt:lpstr>
      <vt:lpstr>Programming interface - General Info</vt:lpstr>
      <vt:lpstr>Interrupt – General Info</vt:lpstr>
      <vt:lpstr>Flash and EEPROM for the 003</vt:lpstr>
      <vt:lpstr>Clock </vt:lpstr>
      <vt:lpstr>STM8S Training</vt:lpstr>
      <vt:lpstr>Hands On</vt:lpstr>
      <vt:lpstr>Hands On</vt:lpstr>
      <vt:lpstr>Library</vt:lpstr>
      <vt:lpstr>Library</vt:lpstr>
      <vt:lpstr>Library</vt:lpstr>
      <vt:lpstr>Library</vt:lpstr>
      <vt:lpstr>Library</vt:lpstr>
      <vt:lpstr>Library</vt:lpstr>
      <vt:lpstr>GPIO</vt:lpstr>
      <vt:lpstr>GPIO</vt:lpstr>
      <vt:lpstr>GPIO</vt:lpstr>
      <vt:lpstr>Hands On</vt:lpstr>
      <vt:lpstr>Library</vt:lpstr>
      <vt:lpstr>Library</vt:lpstr>
      <vt:lpstr>Library</vt:lpstr>
      <vt:lpstr>Library</vt:lpstr>
      <vt:lpstr>Library</vt:lpstr>
      <vt:lpstr>Library</vt:lpstr>
      <vt:lpstr>Library</vt:lpstr>
      <vt:lpstr>ADC</vt:lpstr>
      <vt:lpstr>Hands On</vt:lpstr>
      <vt:lpstr>Diagrama em bloco</vt:lpstr>
      <vt:lpstr>Library</vt:lpstr>
      <vt:lpstr>Library</vt:lpstr>
      <vt:lpstr>Library</vt:lpstr>
      <vt:lpstr>Library</vt:lpstr>
      <vt:lpstr>Library</vt:lpstr>
      <vt:lpstr>Library</vt:lpstr>
      <vt:lpstr>TIM4</vt:lpstr>
      <vt:lpstr>Hands On</vt:lpstr>
      <vt:lpstr>Library</vt:lpstr>
      <vt:lpstr>Library</vt:lpstr>
      <vt:lpstr>Library</vt:lpstr>
      <vt:lpstr>UART</vt:lpstr>
      <vt:lpstr>UART</vt:lpstr>
      <vt:lpstr>UART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STM8 Discovery - Training</dc:title>
  <dc:creator/>
  <cp:lastModifiedBy>Bruno Fontes MONTANARI</cp:lastModifiedBy>
  <cp:revision>309</cp:revision>
  <cp:lastPrinted>2013-10-17T21:36:28Z</cp:lastPrinted>
  <dcterms:created xsi:type="dcterms:W3CDTF">2006-08-16T00:00:00Z</dcterms:created>
  <dcterms:modified xsi:type="dcterms:W3CDTF">2016-04-05T10:49:40Z</dcterms:modified>
</cp:coreProperties>
</file>