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1" r:id="rId2"/>
    <p:sldId id="259" r:id="rId3"/>
    <p:sldId id="262" r:id="rId4"/>
    <p:sldId id="270" r:id="rId5"/>
    <p:sldId id="263" r:id="rId6"/>
    <p:sldId id="264" r:id="rId7"/>
    <p:sldId id="273" r:id="rId8"/>
    <p:sldId id="265" r:id="rId9"/>
    <p:sldId id="258" r:id="rId10"/>
    <p:sldId id="260" r:id="rId11"/>
    <p:sldId id="266" r:id="rId12"/>
    <p:sldId id="267" r:id="rId13"/>
    <p:sldId id="268" r:id="rId14"/>
    <p:sldId id="269" r:id="rId15"/>
    <p:sldId id="272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DC31F-2B2C-46C3-A1C0-87FADD82C73F}" type="datetimeFigureOut">
              <a:rPr lang="pt-BR" smtClean="0"/>
              <a:pPr/>
              <a:t>30/12/2010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7F49B-F758-40BD-9F32-7A520B3CD7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4BA56-4436-4C92-9907-201777232767}" type="datetimeFigureOut">
              <a:rPr lang="pt-BR" smtClean="0"/>
              <a:pPr/>
              <a:t>30/12/2010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0C923-5238-4B48-8D05-07BC5C7E3A9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0C923-5238-4B48-8D05-07BC5C7E3A9C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0C923-5238-4B48-8D05-07BC5C7E3A9C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0C923-5238-4B48-8D05-07BC5C7E3A9C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EA8F-51A5-4417-B12C-06F393938CA1}" type="datetime1">
              <a:rPr lang="pt-BR" smtClean="0"/>
              <a:pPr/>
              <a:t>30/12/2010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Síntese musical: Uma abordagem envolvendo fractais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7820-06A4-43BC-ABB5-EDD2F408CD2D}" type="datetime1">
              <a:rPr lang="pt-BR" smtClean="0"/>
              <a:pPr/>
              <a:t>30/12/2010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Síntese musical: Uma abordagem envolvendo fractais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AA46-0BA8-48C6-8242-9FE55CC3860F}" type="datetime1">
              <a:rPr lang="pt-BR" smtClean="0"/>
              <a:pPr/>
              <a:t>30/12/2010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Síntese musical: Uma abordagem envolvendo fractais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0854-D4F7-4C97-890E-7D40CC17025A}" type="datetime1">
              <a:rPr lang="pt-BR" smtClean="0"/>
              <a:pPr/>
              <a:t>30/12/2010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Síntese musical: Uma abordagem envolvendo fractais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D449-4741-4EF6-BDEA-623BEB4E8211}" type="datetime1">
              <a:rPr lang="pt-BR" smtClean="0"/>
              <a:pPr/>
              <a:t>30/12/2010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Síntese musical: Uma abordagem envolvendo fractais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AEDD-655B-4C63-8625-DBBC4D9C62BF}" type="datetime1">
              <a:rPr lang="pt-BR" smtClean="0"/>
              <a:pPr/>
              <a:t>30/12/2010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Síntese musical: Uma abordagem envolvendo fractais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D02-F3BA-4B2A-B8B4-810D76D0D094}" type="datetime1">
              <a:rPr lang="pt-BR" smtClean="0"/>
              <a:pPr/>
              <a:t>30/12/2010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Síntese musical: Uma abordagem envolvendo fractais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E677-1C3F-4A4A-8AD0-DE718AFF3189}" type="datetime1">
              <a:rPr lang="pt-BR" smtClean="0"/>
              <a:pPr/>
              <a:t>30/12/2010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Síntese musical: Uma abordagem envolvendo fractais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0643-62D7-43B3-A4A4-E27A75BAD2E0}" type="datetime1">
              <a:rPr lang="pt-BR" smtClean="0"/>
              <a:pPr/>
              <a:t>30/12/2010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Síntese musical: Uma abordagem envolvendo fractais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F3E9-6DD9-4357-95B4-47D9C70280BF}" type="datetime1">
              <a:rPr lang="pt-BR" smtClean="0"/>
              <a:pPr/>
              <a:t>30/12/2010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Síntese musical: Uma abordagem envolvendo fractais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6694-B681-49DF-9E1E-9F4686E90BC7}" type="datetime1">
              <a:rPr lang="pt-BR" smtClean="0"/>
              <a:pPr/>
              <a:t>30/12/2010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Síntese musical: Uma abordagem envolvendo fractais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18C9-0DEB-4A4F-9835-2B9355DC765A}" type="datetime1">
              <a:rPr lang="pt-BR" smtClean="0"/>
              <a:pPr/>
              <a:t>30/12/2010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Síntese musical: Uma abordagem envolvendo fractais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/>
          <p:cNvSpPr/>
          <p:nvPr/>
        </p:nvSpPr>
        <p:spPr>
          <a:xfrm>
            <a:off x="0" y="0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Processo 2"/>
          <p:cNvSpPr/>
          <p:nvPr/>
        </p:nvSpPr>
        <p:spPr>
          <a:xfrm>
            <a:off x="0" y="6353944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1328092" y="96887"/>
            <a:ext cx="6487817" cy="307777"/>
            <a:chOff x="166292" y="96887"/>
            <a:chExt cx="6487817" cy="307777"/>
          </a:xfrm>
        </p:grpSpPr>
        <p:sp>
          <p:nvSpPr>
            <p:cNvPr id="5" name="CaixaDeTexto 4"/>
            <p:cNvSpPr txBox="1"/>
            <p:nvPr/>
          </p:nvSpPr>
          <p:spPr>
            <a:xfrm>
              <a:off x="467544" y="96887"/>
              <a:ext cx="6186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Universidade Presbiteriana Mackenzie – Faculdade de Computação e Informática</a:t>
              </a:r>
              <a:endParaRPr lang="pt-BR" sz="1400" b="1">
                <a:solidFill>
                  <a:schemeClr val="bg1"/>
                </a:solidFill>
              </a:endParaRPr>
            </a:p>
          </p:txBody>
        </p:sp>
        <p:pic>
          <p:nvPicPr>
            <p:cNvPr id="6" name="Imagem 5" descr="Mackenzie_branc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92" y="103412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CaixaDeTexto 6"/>
          <p:cNvSpPr txBox="1"/>
          <p:nvPr/>
        </p:nvSpPr>
        <p:spPr>
          <a:xfrm>
            <a:off x="160181" y="2636912"/>
            <a:ext cx="87883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Síntese de música eletrônica:</a:t>
            </a:r>
          </a:p>
          <a:p>
            <a:pPr algn="ctr"/>
            <a:r>
              <a:rPr lang="en-US" sz="4400" b="1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Uma abordagem envolvendo fractais</a:t>
            </a:r>
            <a:endParaRPr lang="pt-BR" sz="4400" b="1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877769" y="5877272"/>
            <a:ext cx="523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Aluno: Bruno Di Prinzio de Oliveira - Orientador: Ismar Frango Silveira</a:t>
            </a:r>
            <a:endParaRPr lang="pt-BR" sz="140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420955"/>
            <a:ext cx="2133600" cy="365125"/>
          </a:xfrm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/>
          <p:cNvSpPr/>
          <p:nvPr/>
        </p:nvSpPr>
        <p:spPr>
          <a:xfrm>
            <a:off x="0" y="0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Processo 2"/>
          <p:cNvSpPr/>
          <p:nvPr/>
        </p:nvSpPr>
        <p:spPr>
          <a:xfrm>
            <a:off x="0" y="6353944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6453336"/>
            <a:ext cx="63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</a:rPr>
              <a:t>Síntese de música eletrônica: Uma abordagem envolvendo fractais | Bruno Di Prinzio de Oliveira</a:t>
            </a:r>
            <a:endParaRPr lang="pt-BR" sz="1200" b="1">
              <a:solidFill>
                <a:schemeClr val="bg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328092" y="96887"/>
            <a:ext cx="6487817" cy="307777"/>
            <a:chOff x="166292" y="96887"/>
            <a:chExt cx="6487817" cy="307777"/>
          </a:xfrm>
        </p:grpSpPr>
        <p:sp>
          <p:nvSpPr>
            <p:cNvPr id="6" name="CaixaDeTexto 5"/>
            <p:cNvSpPr txBox="1"/>
            <p:nvPr/>
          </p:nvSpPr>
          <p:spPr>
            <a:xfrm>
              <a:off x="467544" y="96887"/>
              <a:ext cx="6186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Universidade Presbiteriana Mackenzie – Faculdade de Computação e Informática</a:t>
              </a:r>
              <a:endParaRPr lang="pt-BR" sz="1400" b="1">
                <a:solidFill>
                  <a:schemeClr val="bg1"/>
                </a:solidFill>
              </a:endParaRPr>
            </a:p>
          </p:txBody>
        </p:sp>
        <p:pic>
          <p:nvPicPr>
            <p:cNvPr id="7" name="Imagem 6" descr="Mackenzie_branc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92" y="103412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CaixaDeTexto 7"/>
          <p:cNvSpPr txBox="1"/>
          <p:nvPr/>
        </p:nvSpPr>
        <p:spPr>
          <a:xfrm>
            <a:off x="0" y="62068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latin typeface="+mj-lt"/>
              </a:rPr>
              <a:t>Projeto</a:t>
            </a:r>
            <a:r>
              <a:rPr lang="en-US" sz="4400" dirty="0" smtClean="0">
                <a:latin typeface="+mj-lt"/>
              </a:rPr>
              <a:t>: Morse-</a:t>
            </a:r>
            <a:r>
              <a:rPr lang="en-US" sz="4400" dirty="0" err="1" smtClean="0">
                <a:latin typeface="+mj-lt"/>
              </a:rPr>
              <a:t>Thue</a:t>
            </a:r>
            <a:endParaRPr lang="pt-BR" sz="4400" dirty="0">
              <a:latin typeface="+mj-lt"/>
            </a:endParaRPr>
          </a:p>
        </p:txBody>
      </p:sp>
      <p:pic>
        <p:nvPicPr>
          <p:cNvPr id="10" name="Imagem 9" descr="morse-th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5890" y="3794645"/>
            <a:ext cx="6592220" cy="71447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7544" y="1629272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Maior</a:t>
            </a:r>
            <a:r>
              <a:rPr lang="en-US" sz="2800" dirty="0" smtClean="0"/>
              <a:t> </a:t>
            </a:r>
            <a:r>
              <a:rPr lang="en-US" sz="2800" dirty="0" err="1" smtClean="0"/>
              <a:t>número</a:t>
            </a:r>
            <a:r>
              <a:rPr lang="en-US" sz="2800" dirty="0" smtClean="0"/>
              <a:t> de </a:t>
            </a:r>
            <a:r>
              <a:rPr lang="en-US" sz="2800" dirty="0" err="1" smtClean="0"/>
              <a:t>parâmetros</a:t>
            </a: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Implementado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ambos </a:t>
            </a:r>
            <a:r>
              <a:rPr lang="en-US" sz="2800" dirty="0" err="1" smtClean="0"/>
              <a:t>os</a:t>
            </a:r>
            <a:r>
              <a:rPr lang="en-US" sz="2800" dirty="0" smtClean="0"/>
              <a:t> </a:t>
            </a:r>
            <a:r>
              <a:rPr lang="en-US" sz="2800" dirty="0" err="1" smtClean="0"/>
              <a:t>softwares</a:t>
            </a:r>
            <a:r>
              <a:rPr lang="en-US" sz="2800" dirty="0" smtClean="0"/>
              <a:t> </a:t>
            </a:r>
            <a:r>
              <a:rPr lang="en-US" sz="2800" dirty="0" err="1" smtClean="0"/>
              <a:t>estudados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Grande </a:t>
            </a:r>
            <a:r>
              <a:rPr lang="en-US" sz="2800" dirty="0" err="1" smtClean="0"/>
              <a:t>variedade</a:t>
            </a:r>
            <a:r>
              <a:rPr lang="en-US" sz="2800" dirty="0" smtClean="0"/>
              <a:t> de </a:t>
            </a:r>
            <a:r>
              <a:rPr lang="en-US" sz="2800" dirty="0" err="1" smtClean="0"/>
              <a:t>melodias</a:t>
            </a:r>
            <a:r>
              <a:rPr lang="en-US" sz="2800" dirty="0" smtClean="0"/>
              <a:t> </a:t>
            </a:r>
            <a:r>
              <a:rPr lang="en-US" sz="2800" dirty="0" err="1" smtClean="0"/>
              <a:t>geradas</a:t>
            </a:r>
            <a:endParaRPr lang="en-US" sz="2800" dirty="0" smtClean="0"/>
          </a:p>
        </p:txBody>
      </p:sp>
      <p:sp>
        <p:nvSpPr>
          <p:cNvPr id="12" name="CaixaDeTexto 11"/>
          <p:cNvSpPr txBox="1"/>
          <p:nvPr/>
        </p:nvSpPr>
        <p:spPr>
          <a:xfrm>
            <a:off x="2357168" y="4489375"/>
            <a:ext cx="4448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Representação</a:t>
            </a:r>
            <a:r>
              <a:rPr lang="en-US" sz="1400" dirty="0" smtClean="0"/>
              <a:t> do </a:t>
            </a:r>
            <a:r>
              <a:rPr lang="en-US" sz="1400" dirty="0" err="1" smtClean="0"/>
              <a:t>resultado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a </a:t>
            </a:r>
            <a:r>
              <a:rPr lang="en-US" sz="1400" dirty="0" err="1" smtClean="0"/>
              <a:t>parametrização</a:t>
            </a:r>
            <a:r>
              <a:rPr lang="en-US" sz="1400" dirty="0" smtClean="0"/>
              <a:t> </a:t>
            </a:r>
            <a:r>
              <a:rPr lang="en-US" sz="1400" dirty="0" err="1" smtClean="0"/>
              <a:t>padrão</a:t>
            </a:r>
            <a:endParaRPr lang="pt-BR" sz="1400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>
          <a:xfrm>
            <a:off x="6553200" y="6420955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b="1" smtClean="0">
                <a:solidFill>
                  <a:schemeClr val="bg1"/>
                </a:solidFill>
              </a:rPr>
              <a:pPr/>
              <a:t>10</a:t>
            </a:fld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/>
          <p:cNvSpPr/>
          <p:nvPr/>
        </p:nvSpPr>
        <p:spPr>
          <a:xfrm>
            <a:off x="0" y="0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Processo 2"/>
          <p:cNvSpPr/>
          <p:nvPr/>
        </p:nvSpPr>
        <p:spPr>
          <a:xfrm>
            <a:off x="0" y="6353944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6453336"/>
            <a:ext cx="63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</a:rPr>
              <a:t>Síntese de música eletrônica: Uma abordagem envolvendo fractais | Bruno Di Prinzio de Oliveira</a:t>
            </a:r>
            <a:endParaRPr lang="pt-BR" sz="1200" b="1">
              <a:solidFill>
                <a:schemeClr val="bg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328092" y="96887"/>
            <a:ext cx="6487817" cy="307777"/>
            <a:chOff x="166292" y="96887"/>
            <a:chExt cx="6487817" cy="307777"/>
          </a:xfrm>
        </p:grpSpPr>
        <p:sp>
          <p:nvSpPr>
            <p:cNvPr id="6" name="CaixaDeTexto 5"/>
            <p:cNvSpPr txBox="1"/>
            <p:nvPr/>
          </p:nvSpPr>
          <p:spPr>
            <a:xfrm>
              <a:off x="467544" y="96887"/>
              <a:ext cx="6186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Universidade Presbiteriana Mackenzie – Faculdade de Computação e Informática</a:t>
              </a:r>
              <a:endParaRPr lang="pt-BR" sz="1400" b="1">
                <a:solidFill>
                  <a:schemeClr val="bg1"/>
                </a:solidFill>
              </a:endParaRPr>
            </a:p>
          </p:txBody>
        </p:sp>
        <p:pic>
          <p:nvPicPr>
            <p:cNvPr id="7" name="Imagem 6" descr="Mackenzie_branc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92" y="103412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CaixaDeTexto 7"/>
          <p:cNvSpPr txBox="1"/>
          <p:nvPr/>
        </p:nvSpPr>
        <p:spPr>
          <a:xfrm>
            <a:off x="0" y="62068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latin typeface="+mj-lt"/>
              </a:rPr>
              <a:t>Projeto</a:t>
            </a:r>
            <a:r>
              <a:rPr lang="en-US" sz="4400" dirty="0" smtClean="0">
                <a:latin typeface="+mj-lt"/>
              </a:rPr>
              <a:t>: 3n+1 (Hailstone)</a:t>
            </a:r>
            <a:endParaRPr lang="pt-BR" sz="4400" dirty="0">
              <a:latin typeface="+mj-lt"/>
            </a:endParaRPr>
          </a:p>
        </p:txBody>
      </p:sp>
      <p:pic>
        <p:nvPicPr>
          <p:cNvPr id="9" name="Imagem 8" descr="hail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3627" y="3813698"/>
            <a:ext cx="5696745" cy="695422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67544" y="1629272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Números</a:t>
            </a:r>
            <a:r>
              <a:rPr lang="en-US" sz="2800" dirty="0" smtClean="0"/>
              <a:t> </a:t>
            </a:r>
            <a:r>
              <a:rPr lang="en-US" sz="2800" dirty="0" err="1" smtClean="0"/>
              <a:t>inteiros</a:t>
            </a:r>
            <a:r>
              <a:rPr lang="en-US" sz="2800" dirty="0" smtClean="0"/>
              <a:t> e </a:t>
            </a:r>
            <a:r>
              <a:rPr lang="en-US" sz="2800" dirty="0" err="1" smtClean="0"/>
              <a:t>positivos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Menor</a:t>
            </a:r>
            <a:r>
              <a:rPr lang="en-US" sz="2800" dirty="0" smtClean="0"/>
              <a:t> </a:t>
            </a:r>
            <a:r>
              <a:rPr lang="en-US" sz="2800" dirty="0" err="1" smtClean="0"/>
              <a:t>variação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Melodias</a:t>
            </a:r>
            <a:r>
              <a:rPr lang="en-US" sz="2800" dirty="0" smtClean="0"/>
              <a:t> </a:t>
            </a:r>
            <a:r>
              <a:rPr lang="en-US" sz="2800" dirty="0" err="1" smtClean="0"/>
              <a:t>semelhantes</a:t>
            </a:r>
            <a:r>
              <a:rPr lang="en-US" sz="2800" dirty="0" smtClean="0"/>
              <a:t> </a:t>
            </a:r>
            <a:r>
              <a:rPr lang="en-US" sz="2800" dirty="0" err="1" smtClean="0"/>
              <a:t>ao</a:t>
            </a:r>
            <a:r>
              <a:rPr lang="en-US" sz="2800" dirty="0" smtClean="0"/>
              <a:t> </a:t>
            </a:r>
            <a:r>
              <a:rPr lang="en-US" sz="2800" dirty="0" err="1" smtClean="0"/>
              <a:t>fim</a:t>
            </a:r>
            <a:endParaRPr lang="pt-BR" sz="2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820280" y="4489375"/>
            <a:ext cx="3476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Representação</a:t>
            </a:r>
            <a:r>
              <a:rPr lang="en-US" sz="1400" dirty="0" smtClean="0"/>
              <a:t> do </a:t>
            </a:r>
            <a:r>
              <a:rPr lang="en-US" sz="1400" dirty="0" err="1" smtClean="0"/>
              <a:t>resultado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o </a:t>
            </a:r>
            <a:r>
              <a:rPr lang="en-US" sz="1400" dirty="0" err="1" smtClean="0"/>
              <a:t>número</a:t>
            </a:r>
            <a:r>
              <a:rPr lang="en-US" sz="1400" dirty="0" smtClean="0"/>
              <a:t> 7</a:t>
            </a:r>
            <a:endParaRPr lang="pt-BR" sz="1400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>
          <a:xfrm>
            <a:off x="6553200" y="6420955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b="1" smtClean="0">
                <a:solidFill>
                  <a:schemeClr val="bg1"/>
                </a:solidFill>
              </a:rPr>
              <a:pPr/>
              <a:t>11</a:t>
            </a:fld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/>
          <p:cNvSpPr/>
          <p:nvPr/>
        </p:nvSpPr>
        <p:spPr>
          <a:xfrm>
            <a:off x="0" y="0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Processo 2"/>
          <p:cNvSpPr/>
          <p:nvPr/>
        </p:nvSpPr>
        <p:spPr>
          <a:xfrm>
            <a:off x="0" y="6353944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6453336"/>
            <a:ext cx="63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</a:rPr>
              <a:t>Síntese de música eletrônica: Uma abordagem envolvendo fractais | Bruno Di Prinzio de Oliveira</a:t>
            </a:r>
            <a:endParaRPr lang="pt-BR" sz="1200" b="1">
              <a:solidFill>
                <a:schemeClr val="bg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328092" y="96887"/>
            <a:ext cx="6487817" cy="307777"/>
            <a:chOff x="166292" y="96887"/>
            <a:chExt cx="6487817" cy="307777"/>
          </a:xfrm>
        </p:grpSpPr>
        <p:sp>
          <p:nvSpPr>
            <p:cNvPr id="6" name="CaixaDeTexto 5"/>
            <p:cNvSpPr txBox="1"/>
            <p:nvPr/>
          </p:nvSpPr>
          <p:spPr>
            <a:xfrm>
              <a:off x="467544" y="96887"/>
              <a:ext cx="6186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Universidade Presbiteriana Mackenzie – Faculdade de Computação e Informática</a:t>
              </a:r>
              <a:endParaRPr lang="pt-BR" sz="1400" b="1">
                <a:solidFill>
                  <a:schemeClr val="bg1"/>
                </a:solidFill>
              </a:endParaRPr>
            </a:p>
          </p:txBody>
        </p:sp>
        <p:pic>
          <p:nvPicPr>
            <p:cNvPr id="7" name="Imagem 6" descr="Mackenzie_branc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92" y="103412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CaixaDeTexto 7"/>
          <p:cNvSpPr txBox="1"/>
          <p:nvPr/>
        </p:nvSpPr>
        <p:spPr>
          <a:xfrm>
            <a:off x="0" y="62068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latin typeface="+mj-lt"/>
              </a:rPr>
              <a:t>Projeto</a:t>
            </a:r>
            <a:r>
              <a:rPr lang="en-US" sz="4400" dirty="0" smtClean="0">
                <a:latin typeface="+mj-lt"/>
              </a:rPr>
              <a:t>: </a:t>
            </a:r>
            <a:r>
              <a:rPr lang="en-US" sz="4400" dirty="0" err="1" smtClean="0">
                <a:latin typeface="+mj-lt"/>
              </a:rPr>
              <a:t>Curva</a:t>
            </a:r>
            <a:r>
              <a:rPr lang="en-US" sz="4400" dirty="0" smtClean="0">
                <a:latin typeface="+mj-lt"/>
              </a:rPr>
              <a:t> de Koch</a:t>
            </a:r>
            <a:endParaRPr lang="pt-BR" sz="4400" dirty="0">
              <a:latin typeface="+mj-lt"/>
            </a:endParaRPr>
          </a:p>
        </p:txBody>
      </p:sp>
      <p:pic>
        <p:nvPicPr>
          <p:cNvPr id="9" name="Imagem 8" descr="curva_ko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1126" y="3789040"/>
            <a:ext cx="6601747" cy="73352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67544" y="1629272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Algoritmo</a:t>
            </a:r>
            <a:r>
              <a:rPr lang="en-US" sz="2800" dirty="0" smtClean="0"/>
              <a:t> novo, </a:t>
            </a:r>
            <a:r>
              <a:rPr lang="en-US" sz="2800" dirty="0" err="1" smtClean="0"/>
              <a:t>porém</a:t>
            </a:r>
            <a:r>
              <a:rPr lang="en-US" sz="2800" dirty="0" smtClean="0"/>
              <a:t> </a:t>
            </a:r>
            <a:r>
              <a:rPr lang="en-US" sz="2800" dirty="0" err="1" smtClean="0"/>
              <a:t>baseado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fractal </a:t>
            </a:r>
            <a:r>
              <a:rPr lang="en-US" sz="2800" dirty="0" err="1" smtClean="0"/>
              <a:t>conhecido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Parametrização</a:t>
            </a:r>
            <a:r>
              <a:rPr lang="en-US" sz="2800" dirty="0" smtClean="0"/>
              <a:t> </a:t>
            </a:r>
            <a:r>
              <a:rPr lang="en-US" sz="2800" dirty="0" err="1" smtClean="0"/>
              <a:t>explorável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Auto-</a:t>
            </a:r>
            <a:r>
              <a:rPr lang="en-US" sz="2800" dirty="0" err="1" smtClean="0"/>
              <a:t>similaridade</a:t>
            </a:r>
            <a:r>
              <a:rPr lang="en-US" sz="2800" dirty="0" smtClean="0"/>
              <a:t> </a:t>
            </a:r>
            <a:r>
              <a:rPr lang="en-US" sz="2800" dirty="0" err="1" smtClean="0"/>
              <a:t>perceptível</a:t>
            </a:r>
            <a:r>
              <a:rPr lang="en-US" sz="2800" dirty="0" smtClean="0"/>
              <a:t> </a:t>
            </a:r>
            <a:r>
              <a:rPr lang="en-US" sz="2800" dirty="0" err="1" smtClean="0"/>
              <a:t>nos</a:t>
            </a:r>
            <a:r>
              <a:rPr lang="en-US" sz="2800" dirty="0" smtClean="0"/>
              <a:t> </a:t>
            </a:r>
            <a:r>
              <a:rPr lang="en-US" sz="2800" dirty="0" err="1" smtClean="0"/>
              <a:t>intervalos</a:t>
            </a:r>
            <a:r>
              <a:rPr lang="en-US" sz="2800" dirty="0" smtClean="0"/>
              <a:t> das </a:t>
            </a:r>
            <a:r>
              <a:rPr lang="en-US" sz="2800" dirty="0" err="1" smtClean="0"/>
              <a:t>notas</a:t>
            </a:r>
            <a:endParaRPr lang="pt-BR" sz="2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906713" y="4489375"/>
            <a:ext cx="3317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Representação</a:t>
            </a:r>
            <a:r>
              <a:rPr lang="en-US" sz="1400" dirty="0" smtClean="0"/>
              <a:t> do </a:t>
            </a:r>
            <a:r>
              <a:rPr lang="en-US" sz="1400" dirty="0" err="1" smtClean="0"/>
              <a:t>resultado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o valor 1</a:t>
            </a:r>
            <a:endParaRPr lang="pt-BR" sz="1400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>
          <a:xfrm>
            <a:off x="6553200" y="6420955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b="1" smtClean="0">
                <a:solidFill>
                  <a:schemeClr val="bg1"/>
                </a:solidFill>
              </a:rPr>
              <a:pPr/>
              <a:t>12</a:t>
            </a:fld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/>
          <p:cNvSpPr/>
          <p:nvPr/>
        </p:nvSpPr>
        <p:spPr>
          <a:xfrm>
            <a:off x="0" y="0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Processo 2"/>
          <p:cNvSpPr/>
          <p:nvPr/>
        </p:nvSpPr>
        <p:spPr>
          <a:xfrm>
            <a:off x="0" y="6353944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6453336"/>
            <a:ext cx="63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</a:rPr>
              <a:t>Síntese de música eletrônica: Uma abordagem envolvendo fractais | Bruno Di Prinzio de Oliveira</a:t>
            </a:r>
            <a:endParaRPr lang="pt-BR" sz="1200" b="1">
              <a:solidFill>
                <a:schemeClr val="bg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328092" y="96887"/>
            <a:ext cx="6487817" cy="307777"/>
            <a:chOff x="166292" y="96887"/>
            <a:chExt cx="6487817" cy="307777"/>
          </a:xfrm>
        </p:grpSpPr>
        <p:sp>
          <p:nvSpPr>
            <p:cNvPr id="6" name="CaixaDeTexto 5"/>
            <p:cNvSpPr txBox="1"/>
            <p:nvPr/>
          </p:nvSpPr>
          <p:spPr>
            <a:xfrm>
              <a:off x="467544" y="96887"/>
              <a:ext cx="6186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Universidade Presbiteriana Mackenzie – Faculdade de Computação e Informática</a:t>
              </a:r>
              <a:endParaRPr lang="pt-BR" sz="1400" b="1">
                <a:solidFill>
                  <a:schemeClr val="bg1"/>
                </a:solidFill>
              </a:endParaRPr>
            </a:p>
          </p:txBody>
        </p:sp>
        <p:pic>
          <p:nvPicPr>
            <p:cNvPr id="7" name="Imagem 6" descr="Mackenzie_branc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92" y="103412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CaixaDeTexto 7"/>
          <p:cNvSpPr txBox="1"/>
          <p:nvPr/>
        </p:nvSpPr>
        <p:spPr>
          <a:xfrm>
            <a:off x="0" y="62068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latin typeface="+mj-lt"/>
              </a:rPr>
              <a:t>Conclusão</a:t>
            </a:r>
            <a:r>
              <a:rPr lang="en-US" sz="4400" dirty="0" smtClean="0">
                <a:latin typeface="+mj-lt"/>
              </a:rPr>
              <a:t> e </a:t>
            </a:r>
            <a:r>
              <a:rPr lang="en-US" sz="4400" dirty="0" err="1" smtClean="0">
                <a:latin typeface="+mj-lt"/>
              </a:rPr>
              <a:t>trabalhos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dirty="0" err="1" smtClean="0">
                <a:latin typeface="+mj-lt"/>
              </a:rPr>
              <a:t>futuros</a:t>
            </a:r>
            <a:endParaRPr lang="pt-BR" sz="4400" dirty="0"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67544" y="1629272"/>
            <a:ext cx="82089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As </a:t>
            </a:r>
            <a:r>
              <a:rPr lang="en-US" sz="2800" dirty="0" err="1" smtClean="0"/>
              <a:t>músicas</a:t>
            </a:r>
            <a:r>
              <a:rPr lang="en-US" sz="2800" dirty="0" smtClean="0"/>
              <a:t> </a:t>
            </a:r>
            <a:r>
              <a:rPr lang="en-US" sz="2800" dirty="0" err="1" smtClean="0"/>
              <a:t>formadas</a:t>
            </a:r>
            <a:r>
              <a:rPr lang="en-US" sz="2800" dirty="0" smtClean="0"/>
              <a:t> </a:t>
            </a:r>
            <a:r>
              <a:rPr lang="en-US" sz="2800" dirty="0" err="1" smtClean="0"/>
              <a:t>apresentam</a:t>
            </a:r>
            <a:r>
              <a:rPr lang="en-US" sz="2800" dirty="0" smtClean="0"/>
              <a:t> </a:t>
            </a:r>
            <a:r>
              <a:rPr lang="en-US" sz="2800" dirty="0" err="1" smtClean="0"/>
              <a:t>harmonia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Possibilidade</a:t>
            </a:r>
            <a:r>
              <a:rPr lang="en-US" sz="2800" dirty="0" smtClean="0"/>
              <a:t> de </a:t>
            </a:r>
            <a:r>
              <a:rPr lang="en-US" sz="2800" dirty="0" err="1" smtClean="0"/>
              <a:t>utilizar</a:t>
            </a:r>
            <a:r>
              <a:rPr lang="en-US" sz="2800" dirty="0" smtClean="0"/>
              <a:t> </a:t>
            </a:r>
            <a:r>
              <a:rPr lang="en-US" sz="2800" dirty="0" err="1" smtClean="0"/>
              <a:t>qualquer</a:t>
            </a:r>
            <a:r>
              <a:rPr lang="en-US" sz="2800" dirty="0" smtClean="0"/>
              <a:t> fractal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Tradução</a:t>
            </a:r>
            <a:r>
              <a:rPr lang="en-US" sz="2800" dirty="0" smtClean="0"/>
              <a:t> do fractal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música</a:t>
            </a:r>
            <a:r>
              <a:rPr lang="en-US" sz="2800" dirty="0" smtClean="0"/>
              <a:t> de forma </a:t>
            </a:r>
            <a:r>
              <a:rPr lang="en-US" sz="2800" dirty="0" err="1" smtClean="0"/>
              <a:t>livre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Possibilidade</a:t>
            </a:r>
            <a:r>
              <a:rPr lang="en-US" sz="2800" dirty="0" smtClean="0"/>
              <a:t> de </a:t>
            </a:r>
            <a:r>
              <a:rPr lang="en-US" sz="2800" dirty="0" err="1" smtClean="0"/>
              <a:t>utilização</a:t>
            </a:r>
            <a:r>
              <a:rPr lang="en-US" sz="2800" dirty="0" smtClean="0"/>
              <a:t> de </a:t>
            </a:r>
            <a:r>
              <a:rPr lang="en-US" sz="2800" dirty="0" err="1" smtClean="0"/>
              <a:t>outras</a:t>
            </a:r>
            <a:r>
              <a:rPr lang="en-US" sz="2800" dirty="0" smtClean="0"/>
              <a:t> </a:t>
            </a:r>
            <a:r>
              <a:rPr lang="en-US" sz="2800" dirty="0" err="1" smtClean="0"/>
              <a:t>técnicas</a:t>
            </a:r>
            <a:r>
              <a:rPr lang="en-US" sz="2800" dirty="0" smtClean="0"/>
              <a:t> </a:t>
            </a:r>
            <a:r>
              <a:rPr lang="en-US" sz="2800" dirty="0" err="1" smtClean="0"/>
              <a:t>generativas</a:t>
            </a:r>
            <a:r>
              <a:rPr lang="en-US" sz="2800" dirty="0" smtClean="0"/>
              <a:t> (</a:t>
            </a:r>
            <a:r>
              <a:rPr lang="en-US" sz="2800" dirty="0" err="1" smtClean="0"/>
              <a:t>Autômatos</a:t>
            </a:r>
            <a:r>
              <a:rPr lang="en-US" sz="2800" dirty="0" smtClean="0"/>
              <a:t> </a:t>
            </a:r>
            <a:r>
              <a:rPr lang="en-US" sz="2800" dirty="0" err="1" smtClean="0"/>
              <a:t>Celulares</a:t>
            </a:r>
            <a:r>
              <a:rPr lang="en-US" sz="2800" dirty="0" smtClean="0"/>
              <a:t>, L-System, etc)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Criação de um VST (Virtual Studio </a:t>
            </a:r>
            <a:r>
              <a:rPr lang="pt-BR" sz="2800" dirty="0" err="1" smtClean="0"/>
              <a:t>Technology</a:t>
            </a:r>
            <a:r>
              <a:rPr lang="pt-BR" sz="2800" dirty="0" smtClean="0"/>
              <a:t>)</a:t>
            </a:r>
            <a:endParaRPr lang="pt-BR" sz="2800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>
          <a:xfrm>
            <a:off x="6553200" y="6420955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b="1" smtClean="0">
                <a:solidFill>
                  <a:schemeClr val="bg1"/>
                </a:solidFill>
              </a:rPr>
              <a:pPr/>
              <a:t>13</a:t>
            </a:fld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/>
          <p:cNvSpPr/>
          <p:nvPr/>
        </p:nvSpPr>
        <p:spPr>
          <a:xfrm>
            <a:off x="0" y="0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Processo 2"/>
          <p:cNvSpPr/>
          <p:nvPr/>
        </p:nvSpPr>
        <p:spPr>
          <a:xfrm>
            <a:off x="0" y="6353944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6453336"/>
            <a:ext cx="63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</a:rPr>
              <a:t>Síntese de música eletrônica: Uma abordagem envolvendo fractais | Bruno Di Prinzio de Oliveira</a:t>
            </a:r>
            <a:endParaRPr lang="pt-BR" sz="1200" b="1">
              <a:solidFill>
                <a:schemeClr val="bg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328092" y="96887"/>
            <a:ext cx="6487817" cy="307777"/>
            <a:chOff x="166292" y="96887"/>
            <a:chExt cx="6487817" cy="307777"/>
          </a:xfrm>
        </p:grpSpPr>
        <p:sp>
          <p:nvSpPr>
            <p:cNvPr id="6" name="CaixaDeTexto 5"/>
            <p:cNvSpPr txBox="1"/>
            <p:nvPr/>
          </p:nvSpPr>
          <p:spPr>
            <a:xfrm>
              <a:off x="467544" y="96887"/>
              <a:ext cx="6186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Universidade Presbiteriana Mackenzie – Faculdade de Computação e Informática</a:t>
              </a:r>
              <a:endParaRPr lang="pt-BR" sz="1400" b="1">
                <a:solidFill>
                  <a:schemeClr val="bg1"/>
                </a:solidFill>
              </a:endParaRPr>
            </a:p>
          </p:txBody>
        </p:sp>
        <p:pic>
          <p:nvPicPr>
            <p:cNvPr id="7" name="Imagem 6" descr="Mackenzie_branc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92" y="103412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CaixaDeTexto 7"/>
          <p:cNvSpPr txBox="1"/>
          <p:nvPr/>
        </p:nvSpPr>
        <p:spPr>
          <a:xfrm>
            <a:off x="0" y="2921169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latin typeface="+mj-lt"/>
              </a:rPr>
              <a:t>Perguntas?</a:t>
            </a:r>
            <a:endParaRPr lang="pt-BR" sz="6000" dirty="0">
              <a:latin typeface="+mj-lt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420955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b="1" smtClean="0">
                <a:solidFill>
                  <a:schemeClr val="bg1"/>
                </a:solidFill>
              </a:rPr>
              <a:pPr/>
              <a:t>14</a:t>
            </a:fld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/>
          <p:cNvSpPr/>
          <p:nvPr/>
        </p:nvSpPr>
        <p:spPr>
          <a:xfrm>
            <a:off x="0" y="0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Processo 2"/>
          <p:cNvSpPr/>
          <p:nvPr/>
        </p:nvSpPr>
        <p:spPr>
          <a:xfrm>
            <a:off x="0" y="6353944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6453336"/>
            <a:ext cx="63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</a:rPr>
              <a:t>Síntese de música eletrônica: Uma abordagem envolvendo fractais | Bruno Di Prinzio de Oliveira</a:t>
            </a:r>
            <a:endParaRPr lang="pt-BR" sz="1200" b="1">
              <a:solidFill>
                <a:schemeClr val="bg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328092" y="96887"/>
            <a:ext cx="6487817" cy="307777"/>
            <a:chOff x="166292" y="96887"/>
            <a:chExt cx="6487817" cy="307777"/>
          </a:xfrm>
        </p:grpSpPr>
        <p:sp>
          <p:nvSpPr>
            <p:cNvPr id="6" name="CaixaDeTexto 5"/>
            <p:cNvSpPr txBox="1"/>
            <p:nvPr/>
          </p:nvSpPr>
          <p:spPr>
            <a:xfrm>
              <a:off x="467544" y="96887"/>
              <a:ext cx="6186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Universidade Presbiteriana Mackenzie – Faculdade de Computação e Informática</a:t>
              </a:r>
              <a:endParaRPr lang="pt-BR" sz="1400" b="1">
                <a:solidFill>
                  <a:schemeClr val="bg1"/>
                </a:solidFill>
              </a:endParaRPr>
            </a:p>
          </p:txBody>
        </p:sp>
        <p:pic>
          <p:nvPicPr>
            <p:cNvPr id="7" name="Imagem 6" descr="Mackenzie_branc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92" y="103412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CaixaDeTexto 7"/>
          <p:cNvSpPr txBox="1"/>
          <p:nvPr/>
        </p:nvSpPr>
        <p:spPr>
          <a:xfrm>
            <a:off x="0" y="2921169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latin typeface="+mj-lt"/>
              </a:rPr>
              <a:t>Obrigado!</a:t>
            </a:r>
            <a:endParaRPr lang="pt-BR" sz="6000" dirty="0">
              <a:latin typeface="+mj-lt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420955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b="1" smtClean="0">
                <a:solidFill>
                  <a:schemeClr val="bg1"/>
                </a:solidFill>
              </a:rPr>
              <a:pPr/>
              <a:t>15</a:t>
            </a:fld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/>
          <p:cNvSpPr/>
          <p:nvPr/>
        </p:nvSpPr>
        <p:spPr>
          <a:xfrm>
            <a:off x="0" y="0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Processo 2"/>
          <p:cNvSpPr/>
          <p:nvPr/>
        </p:nvSpPr>
        <p:spPr>
          <a:xfrm>
            <a:off x="0" y="6353944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6453336"/>
            <a:ext cx="63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</a:rPr>
              <a:t>Síntese de música eletrônica: Uma abordagem envolvendo fractais | Bruno Di Prinzio de Oliveira</a:t>
            </a:r>
            <a:endParaRPr lang="pt-BR" sz="1200" b="1">
              <a:solidFill>
                <a:schemeClr val="bg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328092" y="96887"/>
            <a:ext cx="6487817" cy="307777"/>
            <a:chOff x="166292" y="96887"/>
            <a:chExt cx="6487817" cy="307777"/>
          </a:xfrm>
        </p:grpSpPr>
        <p:sp>
          <p:nvSpPr>
            <p:cNvPr id="6" name="CaixaDeTexto 5"/>
            <p:cNvSpPr txBox="1"/>
            <p:nvPr/>
          </p:nvSpPr>
          <p:spPr>
            <a:xfrm>
              <a:off x="467544" y="96887"/>
              <a:ext cx="6186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Universidade Presbiteriana Mackenzie – Faculdade de Computação e Informática</a:t>
              </a:r>
              <a:endParaRPr lang="pt-BR" sz="1400" b="1">
                <a:solidFill>
                  <a:schemeClr val="bg1"/>
                </a:solidFill>
              </a:endParaRPr>
            </a:p>
          </p:txBody>
        </p:sp>
        <p:pic>
          <p:nvPicPr>
            <p:cNvPr id="7" name="Imagem 6" descr="Mackenzie_branc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92" y="103412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CaixaDeTexto 7"/>
          <p:cNvSpPr txBox="1"/>
          <p:nvPr/>
        </p:nvSpPr>
        <p:spPr>
          <a:xfrm>
            <a:off x="0" y="62068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smtClean="0">
                <a:latin typeface="+mj-lt"/>
              </a:rPr>
              <a:t>Título</a:t>
            </a:r>
            <a:endParaRPr lang="pt-BR" sz="4400"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67544" y="162927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Teste</a:t>
            </a:r>
            <a:endParaRPr lang="pt-BR" sz="2800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>
          <a:xfrm>
            <a:off x="6553200" y="6420955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b="1" smtClean="0">
                <a:solidFill>
                  <a:schemeClr val="bg1"/>
                </a:solidFill>
              </a:rPr>
              <a:pPr/>
              <a:t>16</a:t>
            </a:fld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/>
          <p:cNvSpPr/>
          <p:nvPr/>
        </p:nvSpPr>
        <p:spPr>
          <a:xfrm>
            <a:off x="0" y="0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Processo 2"/>
          <p:cNvSpPr/>
          <p:nvPr/>
        </p:nvSpPr>
        <p:spPr>
          <a:xfrm>
            <a:off x="0" y="6353944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6453336"/>
            <a:ext cx="63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</a:rPr>
              <a:t>Síntese de música eletrônica: Uma abordagem envolvendo fractais | Bruno Di Prinzio de Oliveira</a:t>
            </a:r>
            <a:endParaRPr lang="pt-BR" sz="1200" b="1">
              <a:solidFill>
                <a:schemeClr val="bg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328092" y="96887"/>
            <a:ext cx="6487817" cy="307777"/>
            <a:chOff x="166292" y="96887"/>
            <a:chExt cx="6487817" cy="307777"/>
          </a:xfrm>
        </p:grpSpPr>
        <p:sp>
          <p:nvSpPr>
            <p:cNvPr id="6" name="CaixaDeTexto 5"/>
            <p:cNvSpPr txBox="1"/>
            <p:nvPr/>
          </p:nvSpPr>
          <p:spPr>
            <a:xfrm>
              <a:off x="467544" y="96887"/>
              <a:ext cx="6186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Universidade Presbiteriana Mackenzie – Faculdade de Computação e Informática</a:t>
              </a:r>
              <a:endParaRPr lang="pt-BR" sz="1400" b="1">
                <a:solidFill>
                  <a:schemeClr val="bg1"/>
                </a:solidFill>
              </a:endParaRPr>
            </a:p>
          </p:txBody>
        </p:sp>
        <p:pic>
          <p:nvPicPr>
            <p:cNvPr id="7" name="Imagem 6" descr="Mackenzie_branc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92" y="103412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CaixaDeTexto 9"/>
          <p:cNvSpPr txBox="1"/>
          <p:nvPr/>
        </p:nvSpPr>
        <p:spPr>
          <a:xfrm>
            <a:off x="0" y="62068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Conteúdo</a:t>
            </a:r>
            <a:endParaRPr lang="pt-BR" sz="4400" dirty="0">
              <a:latin typeface="+mj-lt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7544" y="1629272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Objetivos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Justificativa</a:t>
            </a:r>
            <a:r>
              <a:rPr lang="en-US" sz="2800" dirty="0" smtClean="0"/>
              <a:t> e </a:t>
            </a:r>
            <a:r>
              <a:rPr lang="en-US" sz="2800" dirty="0" err="1" smtClean="0"/>
              <a:t>contexto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Fractais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 smtClean="0"/>
              <a:t>Exemplos</a:t>
            </a:r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sz="2800" dirty="0" err="1" smtClean="0"/>
              <a:t>Aplicações</a:t>
            </a:r>
            <a:r>
              <a:rPr lang="en-US" sz="2800" dirty="0" smtClean="0"/>
              <a:t> e </a:t>
            </a:r>
            <a:r>
              <a:rPr lang="en-US" sz="2800" dirty="0" err="1" smtClean="0"/>
              <a:t>pesquisas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Música Fractal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Projeto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 smtClean="0"/>
              <a:t>Algoritmos</a:t>
            </a:r>
            <a:r>
              <a:rPr lang="en-US" sz="2800" dirty="0" smtClean="0"/>
              <a:t> (</a:t>
            </a:r>
            <a:r>
              <a:rPr lang="en-US" sz="2800" dirty="0" err="1" smtClean="0"/>
              <a:t>demonstração</a:t>
            </a:r>
            <a:r>
              <a:rPr lang="en-US" sz="28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Conclusão</a:t>
            </a:r>
            <a:r>
              <a:rPr lang="en-US" sz="2800" dirty="0" smtClean="0"/>
              <a:t> e </a:t>
            </a:r>
            <a:r>
              <a:rPr lang="en-US" sz="2800" dirty="0" err="1" smtClean="0"/>
              <a:t>trabalhos</a:t>
            </a:r>
            <a:r>
              <a:rPr lang="en-US" sz="2800" dirty="0" smtClean="0"/>
              <a:t> </a:t>
            </a:r>
            <a:r>
              <a:rPr lang="en-US" sz="2800" dirty="0" err="1" smtClean="0"/>
              <a:t>futuros</a:t>
            </a:r>
            <a:endParaRPr lang="pt-BR" sz="2800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>
          <a:xfrm>
            <a:off x="6553200" y="6420955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b="1" smtClean="0">
                <a:solidFill>
                  <a:schemeClr val="bg1"/>
                </a:solidFill>
              </a:rPr>
              <a:pPr/>
              <a:t>2</a:t>
            </a:fld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/>
          <p:cNvSpPr/>
          <p:nvPr/>
        </p:nvSpPr>
        <p:spPr>
          <a:xfrm>
            <a:off x="0" y="0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Processo 2"/>
          <p:cNvSpPr/>
          <p:nvPr/>
        </p:nvSpPr>
        <p:spPr>
          <a:xfrm>
            <a:off x="0" y="6353944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6453336"/>
            <a:ext cx="63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</a:rPr>
              <a:t>Síntese de música eletrônica: Uma abordagem envolvendo fractais | Bruno Di Prinzio de Oliveira</a:t>
            </a:r>
            <a:endParaRPr lang="pt-BR" sz="1200" b="1">
              <a:solidFill>
                <a:schemeClr val="bg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328092" y="96887"/>
            <a:ext cx="6487817" cy="307777"/>
            <a:chOff x="166292" y="96887"/>
            <a:chExt cx="6487817" cy="307777"/>
          </a:xfrm>
        </p:grpSpPr>
        <p:sp>
          <p:nvSpPr>
            <p:cNvPr id="6" name="CaixaDeTexto 5"/>
            <p:cNvSpPr txBox="1"/>
            <p:nvPr/>
          </p:nvSpPr>
          <p:spPr>
            <a:xfrm>
              <a:off x="467544" y="96887"/>
              <a:ext cx="6186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Universidade Presbiteriana Mackenzie – Faculdade de Computação e Informática</a:t>
              </a:r>
              <a:endParaRPr lang="pt-BR" sz="1400" b="1">
                <a:solidFill>
                  <a:schemeClr val="bg1"/>
                </a:solidFill>
              </a:endParaRPr>
            </a:p>
          </p:txBody>
        </p:sp>
        <p:pic>
          <p:nvPicPr>
            <p:cNvPr id="7" name="Imagem 6" descr="Mackenzie_branco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92" y="103412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CaixaDeTexto 7"/>
          <p:cNvSpPr txBox="1"/>
          <p:nvPr/>
        </p:nvSpPr>
        <p:spPr>
          <a:xfrm>
            <a:off x="0" y="62068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Objetivos</a:t>
            </a:r>
            <a:endParaRPr lang="pt-BR" sz="4400" dirty="0"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67544" y="1629272"/>
            <a:ext cx="8208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800" dirty="0" smtClean="0"/>
              <a:t>Estudar a síntese musical através dos fractais</a:t>
            </a:r>
          </a:p>
          <a:p>
            <a:pPr>
              <a:buFont typeface="Arial" pitchFamily="34" charset="0"/>
              <a:buChar char="•"/>
            </a:pP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Explorar softwares existentes</a:t>
            </a:r>
          </a:p>
          <a:p>
            <a:pPr>
              <a:buFont typeface="Arial" pitchFamily="34" charset="0"/>
              <a:buChar char="•"/>
            </a:pP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Criar um protótipo</a:t>
            </a:r>
          </a:p>
          <a:p>
            <a:pPr>
              <a:buFont typeface="Arial" pitchFamily="34" charset="0"/>
              <a:buChar char="•"/>
            </a:pP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Propor um novo algoritmo</a:t>
            </a:r>
            <a:endParaRPr lang="pt-BR" sz="2800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>
          <a:xfrm>
            <a:off x="6553200" y="6424590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b="1" smtClean="0">
                <a:solidFill>
                  <a:schemeClr val="bg1"/>
                </a:solidFill>
              </a:rPr>
              <a:pPr/>
              <a:t>3</a:t>
            </a:fld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/>
          <p:cNvSpPr/>
          <p:nvPr/>
        </p:nvSpPr>
        <p:spPr>
          <a:xfrm>
            <a:off x="0" y="0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Processo 2"/>
          <p:cNvSpPr/>
          <p:nvPr/>
        </p:nvSpPr>
        <p:spPr>
          <a:xfrm>
            <a:off x="0" y="6353944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6453336"/>
            <a:ext cx="63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</a:rPr>
              <a:t>Síntese de música eletrônica: Uma abordagem envolvendo fractais | Bruno Di Prinzio de Oliveira</a:t>
            </a:r>
            <a:endParaRPr lang="pt-BR" sz="1200" b="1">
              <a:solidFill>
                <a:schemeClr val="bg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328092" y="96887"/>
            <a:ext cx="6487817" cy="307777"/>
            <a:chOff x="166292" y="96887"/>
            <a:chExt cx="6487817" cy="307777"/>
          </a:xfrm>
        </p:grpSpPr>
        <p:sp>
          <p:nvSpPr>
            <p:cNvPr id="6" name="CaixaDeTexto 5"/>
            <p:cNvSpPr txBox="1"/>
            <p:nvPr/>
          </p:nvSpPr>
          <p:spPr>
            <a:xfrm>
              <a:off x="467544" y="96887"/>
              <a:ext cx="6186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Universidade Presbiteriana Mackenzie – Faculdade de Computação e Informática</a:t>
              </a:r>
              <a:endParaRPr lang="pt-BR" sz="1400" b="1">
                <a:solidFill>
                  <a:schemeClr val="bg1"/>
                </a:solidFill>
              </a:endParaRPr>
            </a:p>
          </p:txBody>
        </p:sp>
        <p:pic>
          <p:nvPicPr>
            <p:cNvPr id="7" name="Imagem 6" descr="Mackenzie_branco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92" y="103412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CaixaDeTexto 7"/>
          <p:cNvSpPr txBox="1"/>
          <p:nvPr/>
        </p:nvSpPr>
        <p:spPr>
          <a:xfrm>
            <a:off x="0" y="62068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latin typeface="+mj-lt"/>
              </a:rPr>
              <a:t>Justificativa</a:t>
            </a:r>
            <a:r>
              <a:rPr lang="en-US" sz="4400" dirty="0" smtClean="0">
                <a:latin typeface="+mj-lt"/>
              </a:rPr>
              <a:t> e </a:t>
            </a:r>
            <a:r>
              <a:rPr lang="en-US" sz="4400" dirty="0" err="1" smtClean="0">
                <a:latin typeface="+mj-lt"/>
              </a:rPr>
              <a:t>contexto</a:t>
            </a:r>
            <a:endParaRPr lang="pt-BR" sz="4400" dirty="0"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67544" y="1629272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Ferramentas</a:t>
            </a:r>
            <a:r>
              <a:rPr lang="en-US" sz="2800" dirty="0" smtClean="0"/>
              <a:t> </a:t>
            </a:r>
            <a:r>
              <a:rPr lang="en-US" sz="2800" dirty="0" err="1" smtClean="0"/>
              <a:t>existentes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auxílio</a:t>
            </a:r>
            <a:r>
              <a:rPr lang="en-US" sz="2800" dirty="0" smtClean="0"/>
              <a:t> </a:t>
            </a:r>
            <a:r>
              <a:rPr lang="en-US" sz="2800" dirty="0" err="1" smtClean="0"/>
              <a:t>aos</a:t>
            </a:r>
            <a:r>
              <a:rPr lang="en-US" sz="2800" dirty="0" smtClean="0"/>
              <a:t> </a:t>
            </a:r>
            <a:r>
              <a:rPr lang="en-US" sz="2800" dirty="0" err="1" smtClean="0"/>
              <a:t>artistas</a:t>
            </a:r>
            <a:r>
              <a:rPr lang="en-US" sz="2800" dirty="0" smtClean="0"/>
              <a:t> (</a:t>
            </a:r>
            <a:r>
              <a:rPr lang="en-US" sz="2800" dirty="0" err="1" smtClean="0"/>
              <a:t>notação</a:t>
            </a:r>
            <a:r>
              <a:rPr lang="en-US" sz="2800" dirty="0" smtClean="0"/>
              <a:t>, </a:t>
            </a:r>
            <a:r>
              <a:rPr lang="en-US" sz="2800" dirty="0" err="1" smtClean="0"/>
              <a:t>instrumentos</a:t>
            </a:r>
            <a:r>
              <a:rPr lang="en-US" sz="2800" dirty="0" smtClean="0"/>
              <a:t>, </a:t>
            </a:r>
            <a:r>
              <a:rPr lang="en-US" sz="2800" dirty="0" err="1" smtClean="0"/>
              <a:t>filtros</a:t>
            </a:r>
            <a:r>
              <a:rPr lang="en-US" sz="2800" dirty="0" smtClean="0"/>
              <a:t> e </a:t>
            </a:r>
            <a:r>
              <a:rPr lang="en-US" sz="2800" dirty="0" err="1" smtClean="0"/>
              <a:t>efeitos</a:t>
            </a:r>
            <a:r>
              <a:rPr lang="en-US" sz="2800" dirty="0" smtClean="0"/>
              <a:t>, </a:t>
            </a:r>
            <a:r>
              <a:rPr lang="en-US" sz="2800" dirty="0" err="1" smtClean="0"/>
              <a:t>pós-produção</a:t>
            </a:r>
            <a:r>
              <a:rPr lang="en-US" sz="28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Utilização</a:t>
            </a:r>
            <a:r>
              <a:rPr lang="en-US" sz="2800" dirty="0" smtClean="0"/>
              <a:t> </a:t>
            </a:r>
            <a:r>
              <a:rPr lang="en-US" sz="2800" dirty="0" err="1" smtClean="0"/>
              <a:t>dessas</a:t>
            </a:r>
            <a:r>
              <a:rPr lang="en-US" sz="2800" dirty="0" smtClean="0"/>
              <a:t> </a:t>
            </a:r>
            <a:r>
              <a:rPr lang="en-US" sz="2800" dirty="0" err="1" smtClean="0"/>
              <a:t>ferramentas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música</a:t>
            </a:r>
            <a:r>
              <a:rPr lang="en-US" sz="2800" dirty="0" smtClean="0"/>
              <a:t> </a:t>
            </a:r>
            <a:r>
              <a:rPr lang="en-US" sz="2800" dirty="0" err="1" smtClean="0"/>
              <a:t>eletrônica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Exemplo de utilização da ferramenta</a:t>
            </a:r>
          </a:p>
          <a:p>
            <a:pPr lvl="1">
              <a:buFont typeface="Arial" pitchFamily="34" charset="0"/>
              <a:buChar char="•"/>
            </a:pPr>
            <a:r>
              <a:rPr lang="pt-BR" sz="2800" dirty="0" smtClean="0"/>
              <a:t>Automatizar base ou solo em uma apresentação</a:t>
            </a:r>
            <a:endParaRPr lang="pt-BR" sz="2800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>
          <a:xfrm>
            <a:off x="6553200" y="6420955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b="1" smtClean="0">
                <a:solidFill>
                  <a:schemeClr val="bg1"/>
                </a:solidFill>
              </a:rPr>
              <a:pPr/>
              <a:t>4</a:t>
            </a:fld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/>
          <p:cNvSpPr/>
          <p:nvPr/>
        </p:nvSpPr>
        <p:spPr>
          <a:xfrm>
            <a:off x="0" y="0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Processo 2"/>
          <p:cNvSpPr/>
          <p:nvPr/>
        </p:nvSpPr>
        <p:spPr>
          <a:xfrm>
            <a:off x="0" y="6353944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6453336"/>
            <a:ext cx="63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</a:rPr>
              <a:t>Síntese de música eletrônica: Uma abordagem envolvendo fractais | Bruno Di Prinzio de Oliveira</a:t>
            </a:r>
            <a:endParaRPr lang="pt-BR" sz="1200" b="1">
              <a:solidFill>
                <a:schemeClr val="bg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328092" y="96887"/>
            <a:ext cx="6487817" cy="307777"/>
            <a:chOff x="166292" y="96887"/>
            <a:chExt cx="6487817" cy="307777"/>
          </a:xfrm>
        </p:grpSpPr>
        <p:sp>
          <p:nvSpPr>
            <p:cNvPr id="6" name="CaixaDeTexto 5"/>
            <p:cNvSpPr txBox="1"/>
            <p:nvPr/>
          </p:nvSpPr>
          <p:spPr>
            <a:xfrm>
              <a:off x="467544" y="96887"/>
              <a:ext cx="6186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Universidade Presbiteriana Mackenzie – Faculdade de Computação e Informática</a:t>
              </a:r>
              <a:endParaRPr lang="pt-BR" sz="1400" b="1">
                <a:solidFill>
                  <a:schemeClr val="bg1"/>
                </a:solidFill>
              </a:endParaRPr>
            </a:p>
          </p:txBody>
        </p:sp>
        <p:pic>
          <p:nvPicPr>
            <p:cNvPr id="7" name="Imagem 6" descr="Mackenzie_branc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92" y="103412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CaixaDeTexto 7"/>
          <p:cNvSpPr txBox="1"/>
          <p:nvPr/>
        </p:nvSpPr>
        <p:spPr>
          <a:xfrm>
            <a:off x="0" y="62068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Fractais</a:t>
            </a:r>
            <a:endParaRPr lang="pt-BR" sz="4400" dirty="0">
              <a:latin typeface="+mj-lt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998626" y="4653136"/>
            <a:ext cx="7200473" cy="1017404"/>
            <a:chOff x="998626" y="4653136"/>
            <a:chExt cx="7200473" cy="1017404"/>
          </a:xfrm>
        </p:grpSpPr>
        <p:sp>
          <p:nvSpPr>
            <p:cNvPr id="9" name="CaixaDeTexto 8"/>
            <p:cNvSpPr txBox="1"/>
            <p:nvPr/>
          </p:nvSpPr>
          <p:spPr>
            <a:xfrm>
              <a:off x="998626" y="4653136"/>
              <a:ext cx="6813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/>
                <a:t>“Um fractal é por definição um conjunto para qual a dimensão de</a:t>
              </a:r>
            </a:p>
            <a:p>
              <a:r>
                <a:rPr lang="pt-BR" dirty="0" smtClean="0"/>
                <a:t>Hausdorff-Besicovitch excede estritamente </a:t>
              </a:r>
              <a:r>
                <a:rPr lang="pt-BR" dirty="0" smtClean="0"/>
                <a:t>sua dimensão topológica.”</a:t>
              </a:r>
              <a:endParaRPr lang="pt-BR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652120" y="5301208"/>
              <a:ext cx="2546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Benoit Mandelbrot, 1983</a:t>
              </a:r>
              <a:endParaRPr lang="pt-BR" dirty="0"/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467544" y="1629272"/>
            <a:ext cx="8208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Formas</a:t>
            </a:r>
            <a:r>
              <a:rPr lang="en-US" sz="2800" dirty="0" smtClean="0"/>
              <a:t> </a:t>
            </a:r>
            <a:r>
              <a:rPr lang="en-US" sz="2800" dirty="0" err="1" smtClean="0"/>
              <a:t>irregulares</a:t>
            </a:r>
            <a:r>
              <a:rPr lang="en-US" sz="2800" dirty="0" smtClean="0"/>
              <a:t> / </a:t>
            </a:r>
            <a:r>
              <a:rPr lang="en-US" sz="2800" dirty="0" err="1" smtClean="0"/>
              <a:t>fragmentadas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pt-BR" sz="2800" dirty="0" smtClean="0"/>
              <a:t>Não podem ser mensurados no plano euclidiano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Obtidos</a:t>
            </a:r>
            <a:r>
              <a:rPr lang="en-US" sz="2800" dirty="0" smtClean="0"/>
              <a:t> </a:t>
            </a:r>
            <a:r>
              <a:rPr lang="en-US" sz="2800" dirty="0" err="1" smtClean="0"/>
              <a:t>através</a:t>
            </a:r>
            <a:r>
              <a:rPr lang="en-US" sz="2800" dirty="0" smtClean="0"/>
              <a:t> de </a:t>
            </a:r>
            <a:r>
              <a:rPr lang="en-US" sz="2800" dirty="0" err="1" smtClean="0"/>
              <a:t>processos</a:t>
            </a:r>
            <a:r>
              <a:rPr lang="en-US" sz="2800" dirty="0" smtClean="0"/>
              <a:t> </a:t>
            </a:r>
            <a:r>
              <a:rPr lang="en-US" sz="2800" dirty="0" err="1" smtClean="0"/>
              <a:t>iterativos</a:t>
            </a:r>
            <a:endParaRPr lang="pt-BR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Possuem</a:t>
            </a:r>
            <a:r>
              <a:rPr lang="en-US" sz="2800" dirty="0" smtClean="0"/>
              <a:t> auto-</a:t>
            </a:r>
            <a:r>
              <a:rPr lang="en-US" sz="2800" dirty="0" err="1" smtClean="0"/>
              <a:t>similaridade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Geralmente</a:t>
            </a:r>
            <a:r>
              <a:rPr lang="en-US" sz="2800" dirty="0" smtClean="0"/>
              <a:t> </a:t>
            </a:r>
            <a:r>
              <a:rPr lang="en-US" sz="2800" dirty="0" err="1" smtClean="0"/>
              <a:t>imitam</a:t>
            </a:r>
            <a:r>
              <a:rPr lang="en-US" sz="2800" dirty="0" smtClean="0"/>
              <a:t> </a:t>
            </a:r>
            <a:r>
              <a:rPr lang="en-US" sz="2800" dirty="0" err="1" smtClean="0"/>
              <a:t>formas</a:t>
            </a:r>
            <a:r>
              <a:rPr lang="en-US" sz="2800" dirty="0" smtClean="0"/>
              <a:t> </a:t>
            </a:r>
            <a:r>
              <a:rPr lang="en-US" sz="2800" dirty="0" err="1" smtClean="0"/>
              <a:t>encontradas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natureza</a:t>
            </a:r>
            <a:endParaRPr lang="pt-BR" sz="2800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6553200" y="6420955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b="1" smtClean="0">
                <a:solidFill>
                  <a:schemeClr val="bg1"/>
                </a:solidFill>
              </a:rPr>
              <a:pPr/>
              <a:t>5</a:t>
            </a:fld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/>
          <p:cNvSpPr/>
          <p:nvPr/>
        </p:nvSpPr>
        <p:spPr>
          <a:xfrm>
            <a:off x="0" y="0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Processo 2"/>
          <p:cNvSpPr/>
          <p:nvPr/>
        </p:nvSpPr>
        <p:spPr>
          <a:xfrm>
            <a:off x="0" y="6353944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6453336"/>
            <a:ext cx="63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</a:rPr>
              <a:t>Síntese de música eletrônica: Uma abordagem envolvendo fractais | Bruno Di Prinzio de Oliveira</a:t>
            </a:r>
            <a:endParaRPr lang="pt-BR" sz="1200" b="1">
              <a:solidFill>
                <a:schemeClr val="bg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328092" y="96887"/>
            <a:ext cx="6487817" cy="307777"/>
            <a:chOff x="166292" y="96887"/>
            <a:chExt cx="6487817" cy="307777"/>
          </a:xfrm>
        </p:grpSpPr>
        <p:sp>
          <p:nvSpPr>
            <p:cNvPr id="6" name="CaixaDeTexto 5"/>
            <p:cNvSpPr txBox="1"/>
            <p:nvPr/>
          </p:nvSpPr>
          <p:spPr>
            <a:xfrm>
              <a:off x="467544" y="96887"/>
              <a:ext cx="6186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Universidade Presbiteriana Mackenzie – Faculdade de Computação e Informática</a:t>
              </a:r>
              <a:endParaRPr lang="pt-BR" sz="1400" b="1">
                <a:solidFill>
                  <a:schemeClr val="bg1"/>
                </a:solidFill>
              </a:endParaRPr>
            </a:p>
          </p:txBody>
        </p:sp>
        <p:pic>
          <p:nvPicPr>
            <p:cNvPr id="7" name="Imagem 6" descr="Mackenzie_branc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92" y="103412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CaixaDeTexto 7"/>
          <p:cNvSpPr txBox="1"/>
          <p:nvPr/>
        </p:nvSpPr>
        <p:spPr>
          <a:xfrm>
            <a:off x="0" y="62068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+mj-lt"/>
              </a:rPr>
              <a:t>Fractais: Exemplos</a:t>
            </a:r>
            <a:endParaRPr lang="pt-BR" sz="4400" dirty="0">
              <a:latin typeface="+mj-lt"/>
            </a:endParaRPr>
          </a:p>
        </p:txBody>
      </p:sp>
      <p:pic>
        <p:nvPicPr>
          <p:cNvPr id="10" name="Imagem 9" descr="fer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2165374"/>
            <a:ext cx="2448272" cy="2965058"/>
          </a:xfrm>
          <a:prstGeom prst="rect">
            <a:avLst/>
          </a:prstGeom>
        </p:spPr>
      </p:pic>
      <p:pic>
        <p:nvPicPr>
          <p:cNvPr id="11" name="Imagem 10" descr="koc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1619436"/>
            <a:ext cx="1800200" cy="1953580"/>
          </a:xfrm>
          <a:prstGeom prst="rect">
            <a:avLst/>
          </a:prstGeom>
        </p:spPr>
      </p:pic>
      <p:pic>
        <p:nvPicPr>
          <p:cNvPr id="12" name="Imagem 11" descr="Mandelbrot_se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87824" y="1609055"/>
            <a:ext cx="2660484" cy="2015317"/>
          </a:xfrm>
          <a:prstGeom prst="rect">
            <a:avLst/>
          </a:prstGeom>
        </p:spPr>
      </p:pic>
      <p:pic>
        <p:nvPicPr>
          <p:cNvPr id="13" name="Imagem 12" descr="gasket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35821" y="4293096"/>
            <a:ext cx="2200275" cy="1457325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3523853" y="5805264"/>
            <a:ext cx="1610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Conjunto</a:t>
            </a:r>
            <a:r>
              <a:rPr lang="en-US" sz="1400" dirty="0" smtClean="0"/>
              <a:t> de Cantor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272044" y="3697287"/>
            <a:ext cx="1989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Conjunto</a:t>
            </a:r>
            <a:r>
              <a:rPr lang="en-US" sz="1400" dirty="0" smtClean="0"/>
              <a:t> de Mandelbrot</a:t>
            </a:r>
            <a:endParaRPr lang="pt-BR" sz="1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691734" y="5209455"/>
            <a:ext cx="126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Fractal de Fern</a:t>
            </a:r>
            <a:endParaRPr lang="pt-BR" sz="1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39552" y="3625279"/>
            <a:ext cx="1807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Floco</a:t>
            </a:r>
            <a:r>
              <a:rPr lang="en-US" sz="1400" dirty="0" smtClean="0"/>
              <a:t> de </a:t>
            </a:r>
            <a:r>
              <a:rPr lang="en-US" sz="1400" dirty="0" err="1" smtClean="0"/>
              <a:t>neve</a:t>
            </a:r>
            <a:r>
              <a:rPr lang="en-US" sz="1400" dirty="0" smtClean="0"/>
              <a:t> de Koch</a:t>
            </a:r>
            <a:endParaRPr lang="pt-BR" sz="1400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>
          <a:xfrm>
            <a:off x="6553200" y="6420955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b="1" smtClean="0">
                <a:solidFill>
                  <a:schemeClr val="bg1"/>
                </a:solidFill>
              </a:rPr>
              <a:pPr/>
              <a:t>6</a:t>
            </a:fld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20" name="Imagem 19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4581128"/>
            <a:ext cx="2693670" cy="93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aixaDeTexto 21"/>
          <p:cNvSpPr txBox="1"/>
          <p:nvPr/>
        </p:nvSpPr>
        <p:spPr>
          <a:xfrm>
            <a:off x="911816" y="5569495"/>
            <a:ext cx="1223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Curva</a:t>
            </a:r>
            <a:r>
              <a:rPr lang="en-US" sz="1400" dirty="0" smtClean="0"/>
              <a:t> de Koch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/>
          <p:cNvSpPr/>
          <p:nvPr/>
        </p:nvSpPr>
        <p:spPr>
          <a:xfrm>
            <a:off x="0" y="0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Processo 2"/>
          <p:cNvSpPr/>
          <p:nvPr/>
        </p:nvSpPr>
        <p:spPr>
          <a:xfrm>
            <a:off x="0" y="6353944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6453336"/>
            <a:ext cx="63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</a:rPr>
              <a:t>Síntese de música eletrônica: Uma abordagem envolvendo fractais | Bruno Di Prinzio de Oliveira</a:t>
            </a:r>
            <a:endParaRPr lang="pt-BR" sz="1200" b="1">
              <a:solidFill>
                <a:schemeClr val="bg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328092" y="96887"/>
            <a:ext cx="6487817" cy="307777"/>
            <a:chOff x="166292" y="96887"/>
            <a:chExt cx="6487817" cy="307777"/>
          </a:xfrm>
        </p:grpSpPr>
        <p:sp>
          <p:nvSpPr>
            <p:cNvPr id="6" name="CaixaDeTexto 5"/>
            <p:cNvSpPr txBox="1"/>
            <p:nvPr/>
          </p:nvSpPr>
          <p:spPr>
            <a:xfrm>
              <a:off x="467544" y="96887"/>
              <a:ext cx="6186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Universidade Presbiteriana Mackenzie – Faculdade de Computação e Informática</a:t>
              </a:r>
              <a:endParaRPr lang="pt-BR" sz="1400" b="1">
                <a:solidFill>
                  <a:schemeClr val="bg1"/>
                </a:solidFill>
              </a:endParaRPr>
            </a:p>
          </p:txBody>
        </p:sp>
        <p:pic>
          <p:nvPicPr>
            <p:cNvPr id="7" name="Imagem 6" descr="Mackenzie_branc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92" y="103412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CaixaDeTexto 7"/>
          <p:cNvSpPr txBox="1"/>
          <p:nvPr/>
        </p:nvSpPr>
        <p:spPr>
          <a:xfrm>
            <a:off x="0" y="62068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+mj-lt"/>
              </a:rPr>
              <a:t>Fractais: Aplicações e Pesquisas</a:t>
            </a:r>
            <a:endParaRPr lang="pt-BR" sz="4400" dirty="0"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67544" y="1629272"/>
            <a:ext cx="8208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Aeronáutica</a:t>
            </a:r>
            <a:r>
              <a:rPr lang="en-US" sz="2800" dirty="0" smtClean="0"/>
              <a:t> (Boeing Aircraft)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Cinema (Star Trek e Star Wars)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Tecnologia</a:t>
            </a:r>
            <a:r>
              <a:rPr lang="en-US" sz="2800" dirty="0" smtClean="0"/>
              <a:t> (</a:t>
            </a:r>
            <a:r>
              <a:rPr lang="en-US" sz="2800" dirty="0" err="1" smtClean="0"/>
              <a:t>antenas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celulares</a:t>
            </a:r>
            <a:r>
              <a:rPr lang="en-US" sz="28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Confecção</a:t>
            </a:r>
            <a:r>
              <a:rPr lang="en-US" sz="2800" dirty="0" smtClean="0"/>
              <a:t> de </a:t>
            </a:r>
            <a:r>
              <a:rPr lang="en-US" sz="2800" dirty="0" err="1" smtClean="0"/>
              <a:t>roupas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Diagnóstico</a:t>
            </a:r>
            <a:r>
              <a:rPr lang="en-US" sz="2800" dirty="0" smtClean="0"/>
              <a:t> de </a:t>
            </a:r>
            <a:r>
              <a:rPr lang="en-US" sz="2800" dirty="0" err="1" smtClean="0"/>
              <a:t>doenças</a:t>
            </a:r>
            <a:r>
              <a:rPr lang="en-US" sz="2800" dirty="0" smtClean="0"/>
              <a:t> (</a:t>
            </a:r>
            <a:r>
              <a:rPr lang="en-US" sz="2800" dirty="0" err="1" smtClean="0"/>
              <a:t>Tumores</a:t>
            </a:r>
            <a:r>
              <a:rPr lang="en-US" sz="2800" dirty="0" smtClean="0"/>
              <a:t> no </a:t>
            </a:r>
            <a:r>
              <a:rPr lang="en-US" sz="2800" dirty="0" err="1" smtClean="0"/>
              <a:t>pulmão</a:t>
            </a:r>
            <a:r>
              <a:rPr lang="en-US" sz="28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Estudos</a:t>
            </a:r>
            <a:r>
              <a:rPr lang="en-US" sz="2800" dirty="0" smtClean="0"/>
              <a:t> de </a:t>
            </a:r>
            <a:r>
              <a:rPr lang="en-US" sz="2800" dirty="0" err="1" smtClean="0"/>
              <a:t>comportamento</a:t>
            </a:r>
            <a:r>
              <a:rPr lang="en-US" sz="2800" dirty="0" smtClean="0"/>
              <a:t> (</a:t>
            </a:r>
            <a:r>
              <a:rPr lang="en-US" sz="2800" dirty="0" err="1" smtClean="0"/>
              <a:t>árvores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floresta</a:t>
            </a:r>
            <a:r>
              <a:rPr lang="en-US" sz="28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Estudos</a:t>
            </a:r>
            <a:r>
              <a:rPr lang="en-US" sz="2800" dirty="0" smtClean="0"/>
              <a:t> de </a:t>
            </a:r>
            <a:r>
              <a:rPr lang="en-US" sz="2800" dirty="0" err="1" smtClean="0"/>
              <a:t>composições</a:t>
            </a:r>
            <a:r>
              <a:rPr lang="en-US" sz="2800" dirty="0" smtClean="0"/>
              <a:t> </a:t>
            </a:r>
            <a:r>
              <a:rPr lang="en-US" sz="2800" dirty="0" err="1" smtClean="0"/>
              <a:t>musicais</a:t>
            </a:r>
            <a:r>
              <a:rPr lang="en-US" sz="2800" dirty="0" smtClean="0"/>
              <a:t> (Beethoven e Bach)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>
          <a:xfrm>
            <a:off x="6553200" y="6420955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b="1" smtClean="0">
                <a:solidFill>
                  <a:schemeClr val="bg1"/>
                </a:solidFill>
              </a:rPr>
              <a:pPr/>
              <a:t>7</a:t>
            </a:fld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/>
          <p:cNvSpPr/>
          <p:nvPr/>
        </p:nvSpPr>
        <p:spPr>
          <a:xfrm>
            <a:off x="0" y="0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Processo 2"/>
          <p:cNvSpPr/>
          <p:nvPr/>
        </p:nvSpPr>
        <p:spPr>
          <a:xfrm>
            <a:off x="0" y="6353944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6453336"/>
            <a:ext cx="63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</a:rPr>
              <a:t>Síntese de música eletrônica: Uma abordagem envolvendo fractais | Bruno Di Prinzio de Oliveira</a:t>
            </a:r>
            <a:endParaRPr lang="pt-BR" sz="1200" b="1">
              <a:solidFill>
                <a:schemeClr val="bg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328092" y="96887"/>
            <a:ext cx="6487817" cy="307777"/>
            <a:chOff x="166292" y="96887"/>
            <a:chExt cx="6487817" cy="307777"/>
          </a:xfrm>
        </p:grpSpPr>
        <p:sp>
          <p:nvSpPr>
            <p:cNvPr id="6" name="CaixaDeTexto 5"/>
            <p:cNvSpPr txBox="1"/>
            <p:nvPr/>
          </p:nvSpPr>
          <p:spPr>
            <a:xfrm>
              <a:off x="467544" y="96887"/>
              <a:ext cx="6186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Universidade Presbiteriana Mackenzie – Faculdade de Computação e Informática</a:t>
              </a:r>
              <a:endParaRPr lang="pt-BR" sz="1400" b="1">
                <a:solidFill>
                  <a:schemeClr val="bg1"/>
                </a:solidFill>
              </a:endParaRPr>
            </a:p>
          </p:txBody>
        </p:sp>
        <p:pic>
          <p:nvPicPr>
            <p:cNvPr id="7" name="Imagem 6" descr="Mackenzie_branc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92" y="103412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CaixaDeTexto 7"/>
          <p:cNvSpPr txBox="1"/>
          <p:nvPr/>
        </p:nvSpPr>
        <p:spPr>
          <a:xfrm>
            <a:off x="0" y="62068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Música Fractal</a:t>
            </a:r>
            <a:endParaRPr lang="pt-BR" sz="44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67544" y="1629272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Softwares</a:t>
            </a:r>
            <a:r>
              <a:rPr lang="en-US" sz="2800" dirty="0" smtClean="0"/>
              <a:t> </a:t>
            </a:r>
            <a:r>
              <a:rPr lang="en-US" sz="2800" dirty="0" err="1" smtClean="0"/>
              <a:t>estudados</a:t>
            </a:r>
            <a:r>
              <a:rPr lang="en-US" sz="280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 smtClean="0"/>
              <a:t>MusiNum</a:t>
            </a:r>
            <a:r>
              <a:rPr lang="en-US" sz="2800" dirty="0" smtClean="0"/>
              <a:t> (KINDERMANN, 1999)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 smtClean="0"/>
              <a:t>FractMus</a:t>
            </a:r>
            <a:r>
              <a:rPr lang="en-US" sz="2800" dirty="0" smtClean="0"/>
              <a:t> (DIAZ-JEREZ, 2000)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Passos</a:t>
            </a:r>
            <a:r>
              <a:rPr lang="en-US" sz="2800" dirty="0" smtClean="0"/>
              <a:t> </a:t>
            </a:r>
            <a:r>
              <a:rPr lang="en-US" sz="2800" dirty="0" err="1" smtClean="0"/>
              <a:t>utilizados</a:t>
            </a:r>
            <a:r>
              <a:rPr lang="en-US" sz="280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 smtClean="0"/>
              <a:t>Calcular</a:t>
            </a:r>
            <a:r>
              <a:rPr lang="en-US" sz="2800" dirty="0" smtClean="0"/>
              <a:t> </a:t>
            </a:r>
            <a:r>
              <a:rPr lang="en-US" sz="2800" dirty="0" err="1" smtClean="0"/>
              <a:t>os</a:t>
            </a:r>
            <a:r>
              <a:rPr lang="en-US" sz="2800" dirty="0" smtClean="0"/>
              <a:t> </a:t>
            </a:r>
            <a:r>
              <a:rPr lang="en-US" sz="2800" dirty="0" err="1" smtClean="0"/>
              <a:t>valores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o fractal (</a:t>
            </a:r>
            <a:r>
              <a:rPr lang="en-US" sz="2800" dirty="0" err="1" smtClean="0"/>
              <a:t>parametrização</a:t>
            </a:r>
            <a:r>
              <a:rPr lang="en-US" sz="28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 smtClean="0"/>
              <a:t>Limitar</a:t>
            </a:r>
            <a:r>
              <a:rPr lang="en-US" sz="2800" dirty="0" smtClean="0"/>
              <a:t> </a:t>
            </a:r>
            <a:r>
              <a:rPr lang="en-US" sz="2800" dirty="0" err="1" smtClean="0"/>
              <a:t>os</a:t>
            </a:r>
            <a:r>
              <a:rPr lang="en-US" sz="2800" dirty="0" smtClean="0"/>
              <a:t> </a:t>
            </a:r>
            <a:r>
              <a:rPr lang="en-US" sz="2800" dirty="0" err="1" smtClean="0"/>
              <a:t>valores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um </a:t>
            </a:r>
            <a:r>
              <a:rPr lang="en-US" sz="2800" dirty="0" err="1" smtClean="0"/>
              <a:t>intervalo</a:t>
            </a:r>
            <a:r>
              <a:rPr lang="en-US" sz="2800" dirty="0" smtClean="0"/>
              <a:t> (</a:t>
            </a:r>
            <a:r>
              <a:rPr lang="en-US" sz="2800" dirty="0" err="1" smtClean="0"/>
              <a:t>escala</a:t>
            </a:r>
            <a:r>
              <a:rPr lang="en-US" sz="28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err="1" smtClean="0"/>
              <a:t>Traduzir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notas</a:t>
            </a:r>
            <a:r>
              <a:rPr lang="en-US" sz="2800" dirty="0" smtClean="0"/>
              <a:t> </a:t>
            </a:r>
            <a:r>
              <a:rPr lang="en-US" sz="2800" dirty="0" err="1" smtClean="0"/>
              <a:t>musicais</a:t>
            </a:r>
            <a:endParaRPr lang="pt-BR" sz="2800" dirty="0" smtClean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553200" y="6420955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b="1" smtClean="0">
                <a:solidFill>
                  <a:schemeClr val="bg1"/>
                </a:solidFill>
              </a:rPr>
              <a:pPr/>
              <a:t>8</a:t>
            </a:fld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Processo 5"/>
          <p:cNvSpPr/>
          <p:nvPr/>
        </p:nvSpPr>
        <p:spPr>
          <a:xfrm>
            <a:off x="0" y="0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Processo 6"/>
          <p:cNvSpPr/>
          <p:nvPr/>
        </p:nvSpPr>
        <p:spPr>
          <a:xfrm>
            <a:off x="0" y="6353944"/>
            <a:ext cx="9144000" cy="504056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0" y="6453336"/>
            <a:ext cx="632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</a:rPr>
              <a:t>Síntese de música eletrônica: Uma abordagem envolvendo fractais | Bruno Di Prinzio de Oliveira</a:t>
            </a:r>
            <a:endParaRPr lang="pt-BR" sz="1200" b="1">
              <a:solidFill>
                <a:schemeClr val="bg1"/>
              </a:solidFill>
            </a:endParaRPr>
          </a:p>
        </p:txBody>
      </p:sp>
      <p:pic>
        <p:nvPicPr>
          <p:cNvPr id="11" name="Imagem 10" descr="Musica_Fractal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0095" y="2019676"/>
            <a:ext cx="8523810" cy="3209524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1328092" y="96887"/>
            <a:ext cx="6487817" cy="307777"/>
            <a:chOff x="166292" y="96887"/>
            <a:chExt cx="6487817" cy="307777"/>
          </a:xfrm>
        </p:grpSpPr>
        <p:sp>
          <p:nvSpPr>
            <p:cNvPr id="10" name="CaixaDeTexto 9"/>
            <p:cNvSpPr txBox="1"/>
            <p:nvPr/>
          </p:nvSpPr>
          <p:spPr>
            <a:xfrm>
              <a:off x="467544" y="96887"/>
              <a:ext cx="6186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Universidade Presbiteriana Mackenzie – Faculdade de Computação e Informática</a:t>
              </a:r>
              <a:endParaRPr lang="pt-BR" sz="1400" b="1">
                <a:solidFill>
                  <a:schemeClr val="bg1"/>
                </a:solidFill>
              </a:endParaRPr>
            </a:p>
          </p:txBody>
        </p:sp>
        <p:pic>
          <p:nvPicPr>
            <p:cNvPr id="12" name="Imagem 11" descr="Mackenzie_branc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292" y="103412"/>
              <a:ext cx="288000" cy="28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CaixaDeTexto 14"/>
          <p:cNvSpPr txBox="1"/>
          <p:nvPr/>
        </p:nvSpPr>
        <p:spPr>
          <a:xfrm>
            <a:off x="1115616" y="83671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0" y="62068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Projeto</a:t>
            </a:r>
            <a:endParaRPr lang="pt-BR" sz="4400" dirty="0">
              <a:latin typeface="+mj-lt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>
          <a:xfrm>
            <a:off x="6553200" y="6420955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b="1" smtClean="0">
                <a:solidFill>
                  <a:schemeClr val="bg1"/>
                </a:solidFill>
              </a:rPr>
              <a:pPr/>
              <a:t>9</a:t>
            </a:fld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2150</TotalTime>
  <Words>779</Words>
  <Application>Microsoft Office PowerPoint</Application>
  <PresentationFormat>Apresentação na tela (4:3)</PresentationFormat>
  <Paragraphs>138</Paragraphs>
  <Slides>16</Slides>
  <Notes>3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Síntese de música eletrônica:</dc:title>
  <dc:creator>Bruno</dc:creator>
  <cp:lastModifiedBy>Bruno</cp:lastModifiedBy>
  <cp:revision>134</cp:revision>
  <dcterms:created xsi:type="dcterms:W3CDTF">2010-11-11T01:33:47Z</dcterms:created>
  <dcterms:modified xsi:type="dcterms:W3CDTF">2010-12-31T01:37:47Z</dcterms:modified>
</cp:coreProperties>
</file>