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8229600" cx="14630400"/>
  <p:notesSz cx="8229600" cy="14630400"/>
  <p:embeddedFontLst>
    <p:embeddedFont>
      <p:font typeface="Mukta"/>
      <p:regular r:id="rId23"/>
      <p:bold r:id="rId24"/>
    </p:embeddedFont>
    <p:embeddedFont>
      <p:font typeface="Promp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ukta-bold.fntdata"/><Relationship Id="rId23" Type="http://schemas.openxmlformats.org/officeDocument/2006/relationships/font" Target="fonts/Mukt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mpt-bold.fntdata"/><Relationship Id="rId25" Type="http://schemas.openxmlformats.org/officeDocument/2006/relationships/font" Target="fonts/Prompt-regular.fntdata"/><Relationship Id="rId28" Type="http://schemas.openxmlformats.org/officeDocument/2006/relationships/font" Target="fonts/Prompt-boldItalic.fntdata"/><Relationship Id="rId27" Type="http://schemas.openxmlformats.org/officeDocument/2006/relationships/font" Target="fonts/Promp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fc236d5ea_0_22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29fc236d5ea_0_22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9fc236d5ea_0_22:notes"/>
          <p:cNvSpPr txBox="1"/>
          <p:nvPr>
            <p:ph idx="12" type="sldNum"/>
          </p:nvPr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fc236d5ea_0_33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29fc236d5ea_0_33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9fc236d5ea_0_33:notes"/>
          <p:cNvSpPr txBox="1"/>
          <p:nvPr>
            <p:ph idx="12" type="sldNum"/>
          </p:nvPr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fc236d5ea_0_44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29fc236d5ea_0_44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9fc236d5ea_0_44:notes"/>
          <p:cNvSpPr txBox="1"/>
          <p:nvPr>
            <p:ph idx="12" type="sldNum"/>
          </p:nvPr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fc236d5ea_0_55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9fc236d5ea_0_55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9fc236d5ea_0_55:notes"/>
          <p:cNvSpPr txBox="1"/>
          <p:nvPr>
            <p:ph idx="12" type="sldNum"/>
          </p:nvPr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fc236d5ea_0_66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fc236d5ea_0_66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9fc236d5ea_0_66:notes"/>
          <p:cNvSpPr txBox="1"/>
          <p:nvPr>
            <p:ph idx="12" type="sldNum"/>
          </p:nvPr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fc236d5ea_0_78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29fc236d5ea_0_78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9fc236d5ea_0_78:notes"/>
          <p:cNvSpPr txBox="1"/>
          <p:nvPr>
            <p:ph idx="12" type="sldNum"/>
          </p:nvPr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fc236d5ea_0_90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g29fc236d5ea_0_90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9fc236d5ea_0_90:notes"/>
          <p:cNvSpPr txBox="1"/>
          <p:nvPr>
            <p:ph idx="12" type="sldNum"/>
          </p:nvPr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fc236d5ea_0_1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9fc236d5ea_0_1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9fc236d5ea_0_1:notes"/>
          <p:cNvSpPr txBox="1"/>
          <p:nvPr>
            <p:ph idx="12" type="sldNum"/>
          </p:nvPr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fc236d5ea_0_11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9fc236d5ea_0_11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9fc236d5ea_0_11:notes"/>
          <p:cNvSpPr txBox="1"/>
          <p:nvPr>
            <p:ph idx="12" type="sldNum"/>
          </p:nvPr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731520" y="192564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4024080" y="192564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731520" y="3114720"/>
            <a:ext cx="642492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31520" y="1925640"/>
            <a:ext cx="642492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731520" y="3114720"/>
            <a:ext cx="642492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731520" y="192564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024080" y="192564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731520" y="311472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4024080" y="311472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731520" y="1925640"/>
            <a:ext cx="206856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2903760" y="1925640"/>
            <a:ext cx="206856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5076360" y="1925640"/>
            <a:ext cx="206856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731520" y="3114720"/>
            <a:ext cx="206856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2903760" y="3114720"/>
            <a:ext cx="206856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5076360" y="3114720"/>
            <a:ext cx="206856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731520" y="1925640"/>
            <a:ext cx="313524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024080" y="1925640"/>
            <a:ext cx="313524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subTitle"/>
          </p:nvPr>
        </p:nvSpPr>
        <p:spPr>
          <a:xfrm>
            <a:off x="731520" y="328320"/>
            <a:ext cx="13166640" cy="636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31520" y="192564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024080" y="1925640"/>
            <a:ext cx="313524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731520" y="311472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731520" y="1925640"/>
            <a:ext cx="313524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024080" y="192564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4024080" y="3114720"/>
            <a:ext cx="31352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2"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3"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5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833040" y="1607040"/>
            <a:ext cx="747648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5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Apresentação sobre a diferença entre inferência estatística e machine learning</a:t>
            </a:r>
            <a:endParaRPr b="0" i="0" sz="5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80015" y="5604220"/>
            <a:ext cx="74766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Seja bem-vindo(a)! Nesta apresentação, exploraremos as diferenças fundamentais entre a inferência estatística e o machine learning.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905040" y="6840000"/>
            <a:ext cx="354240" cy="354240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73" name="Google Shape;7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160" y="6840000"/>
            <a:ext cx="339120" cy="3391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1260000" y="6791400"/>
            <a:ext cx="3192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397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by Bruno Falckete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12" name="Google Shape;21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5093838" y="924070"/>
            <a:ext cx="4442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Amostra 2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5" y="2739000"/>
            <a:ext cx="14124951" cy="2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23" name="Google Shape;2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5093838" y="924070"/>
            <a:ext cx="4442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Amostra 3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36" y="2735039"/>
            <a:ext cx="14159325" cy="27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34" name="Google Shape;23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5093838" y="924070"/>
            <a:ext cx="4442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Amostra 4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900" y="2739425"/>
            <a:ext cx="14120599" cy="27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3" name="Google Shape;2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45" name="Google Shape;2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5093838" y="924070"/>
            <a:ext cx="4442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Amostra 5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39" y="2748289"/>
            <a:ext cx="14023324" cy="27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6" name="Google Shape;2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1164750" y="758600"/>
            <a:ext cx="12300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Em qual </a:t>
            </a: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país</a:t>
            </a: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 é melhor instalar uma </a:t>
            </a: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fábrica</a:t>
            </a: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 ?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3023695" y="2275925"/>
            <a:ext cx="85830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Melhor para Instalar uma Fábrica: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	Consumo Total de Álcool Puro: Os países com um consumo total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mais alto podem indicar uma demanda maior, o que pode ser favorável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para a instalação de uma fábrica.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	Distribuição de Consumo: Avaliar a distribuição entre cerveja,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destilados e vinho pode ser crucial, dependendo do tipo de bebida que a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fábrica pretende produzir.</a:t>
            </a:r>
            <a:br>
              <a:rPr b="0" i="0" lang="en-US" sz="2050" u="none" cap="none" strike="noStrike">
                <a:latin typeface="Calibri"/>
                <a:ea typeface="Calibri"/>
                <a:cs typeface="Calibri"/>
                <a:sym typeface="Calibri"/>
              </a:rPr>
            </a:b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Com base nessas considerações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:</a:t>
            </a: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França</a:t>
            </a: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,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Rússia</a:t>
            </a: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e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Alemanha</a:t>
            </a: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parecem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ter consumos totais significativos de álcool puro.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67" name="Google Shape;26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13" y="2727650"/>
            <a:ext cx="14235175" cy="27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/>
          <p:nvPr/>
        </p:nvSpPr>
        <p:spPr>
          <a:xfrm>
            <a:off x="1164750" y="1089900"/>
            <a:ext cx="12300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Em qual </a:t>
            </a: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país</a:t>
            </a: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 é melhor instalar uma </a:t>
            </a: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fábrica</a:t>
            </a: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 ?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78" name="Google Shape;2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1997728" y="811600"/>
            <a:ext cx="11180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Em qual </a:t>
            </a: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país</a:t>
            </a: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 é melhor de comércio ?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3296507" y="2010875"/>
            <a:ext cx="85830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Melhor para Comércio: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	Distribuição de Consumo: Se a fábrica produzir uma variedade de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bebidas, pode ser interessante escolher um país onde haja uma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distribuição equilibrada entre cerveja, destilados e vinho.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	Estabilidade Econômica: Além dos números de consumo, a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estabilidade econômica e a facilidade de fazer negócios são fatores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importantes para considerar ao decidir sobre comércio.</a:t>
            </a:r>
            <a:br>
              <a:rPr b="0" i="0" lang="en-US" sz="2050" u="none" cap="none" strike="noStrike">
                <a:latin typeface="Calibri"/>
                <a:ea typeface="Calibri"/>
                <a:cs typeface="Calibri"/>
                <a:sym typeface="Calibri"/>
              </a:rPr>
            </a:b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Considerando esses fatores, países como: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França, Rússia e Alemanha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podem ser boas opções para o comércio, pois têm uma combinação de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alto consumo total e uma distribuição equilibrada entre diferentes tipos de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bebidas.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89" name="Google Shape;28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902" y="2715177"/>
            <a:ext cx="14363398" cy="27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/>
          <p:nvPr/>
        </p:nvSpPr>
        <p:spPr>
          <a:xfrm>
            <a:off x="2010978" y="1209175"/>
            <a:ext cx="11180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Em qual </a:t>
            </a: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país</a:t>
            </a: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 é melhor de comércio ?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00" name="Google Shape;30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4723976" y="2282575"/>
            <a:ext cx="5728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Consideração Final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3296582" y="3759450"/>
            <a:ext cx="85830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Com base em toda a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análise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em cima das amostras chegamos a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conclusão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para que o continente europeu é o melhor para se instalar uma fabrica e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comercializar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, sendo mais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específico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a França que tem o maior consumo de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álcool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puro e a maior 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média</a:t>
            </a:r>
            <a:r>
              <a:rPr lang="en-US" sz="2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de consumo das bebidas.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624400" y="1900080"/>
            <a:ext cx="938052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Diferença entre inferência estatística e machine learning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624400" y="3906720"/>
            <a:ext cx="498960" cy="498960"/>
          </a:xfrm>
          <a:prstGeom prst="roundRect">
            <a:avLst>
              <a:gd fmla="val 20000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813400" y="3948480"/>
            <a:ext cx="120960" cy="4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endParaRPr b="0" i="0" sz="2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346560" y="3983040"/>
            <a:ext cx="27651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Inferência Estatística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46560" y="4791110"/>
            <a:ext cx="38568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 inferência estatística envolve a análise de amostras representativas para fazer afirmações sobre uma população maior.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426440" y="3906720"/>
            <a:ext cx="498960" cy="498960"/>
          </a:xfrm>
          <a:prstGeom prst="roundRect">
            <a:avLst>
              <a:gd fmla="val 20000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577280" y="3948480"/>
            <a:ext cx="196920" cy="4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2</a:t>
            </a:r>
            <a:endParaRPr b="0" i="0" sz="2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8148240" y="3983040"/>
            <a:ext cx="239148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Machine Learning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8148240" y="4791110"/>
            <a:ext cx="38568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O machine learning é um campo do estudo da inteligência artificial onde os algoritmos aprendem a partir de dados e realizam tarefas sem serem explicitamente programados.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0" y="0"/>
            <a:ext cx="36565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833040" y="750600"/>
            <a:ext cx="9104760" cy="69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Conceito de inferência estatística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833040" y="1778040"/>
            <a:ext cx="9305280" cy="1751040"/>
          </a:xfrm>
          <a:prstGeom prst="roundRect">
            <a:avLst>
              <a:gd fmla="val 5707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069200" y="2014200"/>
            <a:ext cx="222084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Definição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069200" y="2583360"/>
            <a:ext cx="88333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 inferência estatística é o processo de obter conclusões sobre uma população a partir de uma amostra representativa.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33040" y="3752640"/>
            <a:ext cx="9305400" cy="1751100"/>
          </a:xfrm>
          <a:prstGeom prst="roundRect">
            <a:avLst>
              <a:gd fmla="val 5707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069200" y="3988450"/>
            <a:ext cx="4894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Processo de inferência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069200" y="4557960"/>
            <a:ext cx="88333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Através da análise estatística, podemos fazer estimativas, realizar testes de hipóteses e construir intervalos de confiança.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833040" y="5726880"/>
            <a:ext cx="9305280" cy="1751040"/>
          </a:xfrm>
          <a:prstGeom prst="roundRect">
            <a:avLst>
              <a:gd fmla="val 5707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069200" y="5962675"/>
            <a:ext cx="4019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Exemplos práticos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069200" y="6468745"/>
            <a:ext cx="88332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Estimar a média salarial de uma população com base em uma amostra de funcionários, realizar testes para verificar a eficácia de um novo medicamento.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36565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4490640" y="553500"/>
            <a:ext cx="81678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Conceito de machine learning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490640" y="2284920"/>
            <a:ext cx="498960" cy="498960"/>
          </a:xfrm>
          <a:prstGeom prst="roundRect">
            <a:avLst>
              <a:gd fmla="val 20000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679640" y="2326680"/>
            <a:ext cx="120960" cy="4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endParaRPr b="0" i="0" sz="2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212800" y="2361240"/>
            <a:ext cx="222084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Definição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212800" y="2930760"/>
            <a:ext cx="85831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Machine learning é o campo de estudo onde os algoritmos são desenvolvidos para aprender a partir de dados e melhorar sua performance em tarefas específicas.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490640" y="4037040"/>
            <a:ext cx="498960" cy="498960"/>
          </a:xfrm>
          <a:prstGeom prst="roundRect">
            <a:avLst>
              <a:gd fmla="val 20000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641480" y="4078800"/>
            <a:ext cx="196920" cy="4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2</a:t>
            </a:r>
            <a:endParaRPr b="0" i="0" sz="2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212800" y="4113350"/>
            <a:ext cx="6912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Processo de aprendizado de máquina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212800" y="4682880"/>
            <a:ext cx="85831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Parte-se de um conjunto de dados de treinamento para construir um modelo que seja capaz de fazer previsões ou tomar decisões.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490640" y="5789520"/>
            <a:ext cx="498960" cy="498960"/>
          </a:xfrm>
          <a:prstGeom prst="roundRect">
            <a:avLst>
              <a:gd fmla="val 20000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645440" y="5830920"/>
            <a:ext cx="189360" cy="4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3</a:t>
            </a:r>
            <a:endParaRPr b="0" i="0" sz="2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212800" y="5865850"/>
            <a:ext cx="4792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Exemplos práticos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212800" y="6435000"/>
            <a:ext cx="85831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Detecção de fraudes em transações financeiras, recomendação de produtos em sites de compras.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0" y="0"/>
            <a:ext cx="14629200" cy="823080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285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242805" y="206500"/>
            <a:ext cx="41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8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Diferenças</a:t>
            </a:r>
            <a:endParaRPr b="0" i="0" sz="40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40005" y="1315800"/>
            <a:ext cx="2167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9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Abordagem Utilizada</a:t>
            </a:r>
            <a:endParaRPr b="0" i="0" sz="2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40000" y="2832325"/>
            <a:ext cx="2527200" cy="4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602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29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 inferência estatística é baseada em teorias e princípios estatísticos, enquanto o machine learning é mais orientado para desenvolver algoritmos e modelos de aprendizado automático.</a:t>
            </a:r>
            <a:endParaRPr b="0" i="0" sz="16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970975" y="1516950"/>
            <a:ext cx="1807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9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Objetivos</a:t>
            </a:r>
            <a:endParaRPr b="0" i="0" sz="2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898275" y="2832325"/>
            <a:ext cx="25272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602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29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 inferência estatística busca obter conclusões gerais sobre uma população, enquanto o machine learning visa criar modelos que possam fazer previsões ou tomar decisões específicas.</a:t>
            </a:r>
            <a:endParaRPr b="0" i="0" sz="16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 rot="-10497">
            <a:off x="7044790" y="1321948"/>
            <a:ext cx="4028419" cy="18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9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Tipos de Dados e Problemas Adequados</a:t>
            </a:r>
            <a:endParaRPr b="0" i="0" sz="2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7442100" y="2832313"/>
            <a:ext cx="25272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602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29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 inferência estatística é mais adequada para dados estruturados e problemas com uma base teórica sólida, enquanto o machine learning é mais flexível e pode lidar com grandes volumes de dados não estruturados.</a:t>
            </a:r>
            <a:endParaRPr b="0" i="0" sz="16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1308100" y="1404050"/>
            <a:ext cx="2527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9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Limitações e Desafios</a:t>
            </a:r>
            <a:endParaRPr b="0" i="0" sz="2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11172200" y="2832325"/>
            <a:ext cx="27990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602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29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 inferência estatística pode ser limitada em termos de precisão e generalização, enquanto o machine learning enfrenta desafios como o viés algorítmico e a falta de interpretabilidade.</a:t>
            </a:r>
            <a:endParaRPr b="0" i="0" sz="16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53" name="Google Shape;1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624400" y="632520"/>
            <a:ext cx="4442760" cy="69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70" u="none" cap="none" strike="noStrike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Conclusão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292880" y="1659960"/>
            <a:ext cx="43200" cy="5936040"/>
          </a:xfrm>
          <a:prstGeom prst="rect">
            <a:avLst/>
          </a:prstGeom>
          <a:solidFill>
            <a:srgbClr val="643557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7565040" y="2061360"/>
            <a:ext cx="776520" cy="43200"/>
          </a:xfrm>
          <a:prstGeom prst="rect">
            <a:avLst/>
          </a:prstGeom>
          <a:solidFill>
            <a:srgbClr val="643557"/>
          </a:solidFill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7065360" y="1833840"/>
            <a:ext cx="498960" cy="498960"/>
          </a:xfrm>
          <a:prstGeom prst="roundRect">
            <a:avLst>
              <a:gd fmla="val 20000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254360" y="1875240"/>
            <a:ext cx="120960" cy="4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endParaRPr b="0" i="0" sz="2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8537400" y="1882075"/>
            <a:ext cx="4038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Diferenças Destacadas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537400" y="2451600"/>
            <a:ext cx="3467520" cy="14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Nesta apresentação, exploramos algumas das principais diferenças entre a inferência estatística e o machine learning.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6287760" y="3172320"/>
            <a:ext cx="776520" cy="43200"/>
          </a:xfrm>
          <a:prstGeom prst="rect">
            <a:avLst/>
          </a:prstGeom>
          <a:solidFill>
            <a:srgbClr val="643557"/>
          </a:solidFill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7065360" y="2944440"/>
            <a:ext cx="498960" cy="498960"/>
          </a:xfrm>
          <a:prstGeom prst="roundRect">
            <a:avLst>
              <a:gd fmla="val 20000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7216200" y="2986200"/>
            <a:ext cx="196920" cy="4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2</a:t>
            </a:r>
            <a:endParaRPr b="0" i="0" sz="2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173351" y="2993050"/>
            <a:ext cx="391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Aplicações e Sinergias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624400" y="3562560"/>
            <a:ext cx="346752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Ambas as áreas têm suas aplicações específicas, mas também podem ser combinadas para obter uma compreensão mais completa dos dados e resolver problemas complexos.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565040" y="4856400"/>
            <a:ext cx="776520" cy="43200"/>
          </a:xfrm>
          <a:prstGeom prst="rect">
            <a:avLst/>
          </a:prstGeom>
          <a:solidFill>
            <a:srgbClr val="643557"/>
          </a:solidFill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065360" y="4628520"/>
            <a:ext cx="498960" cy="498960"/>
          </a:xfrm>
          <a:prstGeom prst="roundRect">
            <a:avLst>
              <a:gd fmla="val 20000" name="adj"/>
            </a:avLst>
          </a:prstGeom>
          <a:solidFill>
            <a:srgbClr val="542C49"/>
          </a:solidFill>
          <a:ln cap="flat" cmpd="sng" w="13800">
            <a:solidFill>
              <a:srgbClr val="6435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7219800" y="4670280"/>
            <a:ext cx="189360" cy="4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3</a:t>
            </a:r>
            <a:endParaRPr b="0" i="0" sz="2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8537400" y="4677125"/>
            <a:ext cx="4887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0" u="none" cap="none" strike="noStrike">
                <a:solidFill>
                  <a:srgbClr val="DAD8E9"/>
                </a:solidFill>
                <a:latin typeface="Prompt"/>
                <a:ea typeface="Prompt"/>
                <a:cs typeface="Prompt"/>
                <a:sym typeface="Prompt"/>
              </a:rPr>
              <a:t>Importância do Conhecimento</a:t>
            </a:r>
            <a:endParaRPr b="0" i="0" sz="2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8537025" y="5235880"/>
            <a:ext cx="34674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Compreender as diferenças e as nuances dessas duas áreas é essencial para tomar decisões informadas e explorar todo o potencial das análises estatísticas e da inteligência artificial.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B0C23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79" name="Google Shape;17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5093838" y="924070"/>
            <a:ext cx="4442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Hipotese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2424813" y="3049188"/>
            <a:ext cx="977970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E</a:t>
            </a: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mpresa</a:t>
            </a: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sendo familiar buscando uma localidade em um dos cinco continentes fabricando cerveja, vinho e destilados.</a:t>
            </a:r>
            <a:b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</a:b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093838" y="924070"/>
            <a:ext cx="4442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Amostra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2424813" y="3049188"/>
            <a:ext cx="977970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Com base na </a:t>
            </a: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hipótese</a:t>
            </a: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levantada onde a empresa quer fazer uma </a:t>
            </a: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análise</a:t>
            </a: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 dentre os cinco continentes, foi coletado na base 10 </a:t>
            </a: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países</a:t>
            </a:r>
            <a:r>
              <a:rPr lang="en-US" sz="30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  <a:t> de cada para o levantamento.</a:t>
            </a:r>
            <a:b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  <a:sym typeface="Mukta"/>
              </a:rPr>
            </a:b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01" name="Google Shape;2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/>
          <p:nvPr/>
        </p:nvSpPr>
        <p:spPr>
          <a:xfrm>
            <a:off x="0" y="0"/>
            <a:ext cx="14629200" cy="8228400"/>
          </a:xfrm>
          <a:prstGeom prst="rect">
            <a:avLst/>
          </a:prstGeom>
          <a:solidFill>
            <a:srgbClr val="0B0C23">
              <a:alpha val="800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5093838" y="924070"/>
            <a:ext cx="4442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0">
                <a:solidFill>
                  <a:srgbClr val="C6BFEE"/>
                </a:solidFill>
                <a:latin typeface="Prompt"/>
                <a:ea typeface="Prompt"/>
                <a:cs typeface="Prompt"/>
                <a:sym typeface="Prompt"/>
              </a:rPr>
              <a:t>Amostra 1</a:t>
            </a:r>
            <a:endParaRPr b="0" i="0" sz="4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25" y="2742600"/>
            <a:ext cx="14081950" cy="2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