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8" r:id="rId5"/>
    <p:sldId id="277" r:id="rId6"/>
    <p:sldId id="262" r:id="rId7"/>
    <p:sldId id="278" r:id="rId8"/>
    <p:sldId id="279" r:id="rId9"/>
    <p:sldId id="269" r:id="rId10"/>
    <p:sldId id="274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C64A65-AAC9-4AB8-962D-CA45938C2CB4}" type="datetime1">
              <a:rPr lang="pt-BR" smtClean="0"/>
              <a:t>17/05/2019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D26D-BDAD-4BE4-8B68-1FA4609932EE}" type="datetime1">
              <a:rPr lang="pt-BR" noProof="0" smtClean="0"/>
              <a:pPr/>
              <a:t>17/05/2019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79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52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5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0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32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99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13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7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0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7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6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23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3DFAC7-500C-4657-9F09-EFB6EB681B18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997BD1-D939-4091-A41D-E3A126126144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6ABD4-BE50-4E9E-A853-C5C696A9DBC4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4E93E-4759-4993-8BA9-163BEF3D2210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BC0A584-EDF5-431A-95E2-CD7067492903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7BBA2-AB04-4BCA-8157-705BAE44033C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de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8D342-2B1B-4D24-A8B3-0ACC231DF6A8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13EB0-5314-443D-97C2-85228EEDDEFB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da direit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22269-AA3C-4A28-AFBB-46A01F1306F9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ixa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ixa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FCD5E1-CED2-40B1-AC5F-0B3D52F2DA5D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6E7CC-6F74-4D1B-9650-F51472ADAD98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C96C6-FBBD-4B72-813B-2B255243569F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DF989F1-84B6-43D8-A4D3-3F8A46D6C174}" type="datetime1">
              <a:rPr lang="pt-BR" noProof="0" smtClean="0"/>
              <a:t>17/05/2019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100" dirty="0" smtClean="0"/>
              <a:t>Projeto final</a:t>
            </a:r>
            <a:endParaRPr lang="pt-BR" sz="4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080" y="5137736"/>
            <a:ext cx="8683625" cy="73284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 smtClean="0"/>
              <a:t>Comentários sobre o algoritmo planetário numérico e de como procedeu o seu desenvolvimento.</a:t>
            </a:r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720" y="2067837"/>
            <a:ext cx="4436645" cy="2342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381000"/>
            <a:ext cx="6225778" cy="632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9" y="491575"/>
            <a:ext cx="4112265" cy="46619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Função MOD_ANALISE()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18220" y="1079500"/>
            <a:ext cx="590418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No começo da condição do algoritmo de VARLET foi estabelecido</a:t>
            </a:r>
          </a:p>
          <a:p>
            <a:r>
              <a:rPr lang="pt-BR" sz="1400" dirty="0" smtClean="0"/>
              <a:t>os vetores forca e ac, isto é, força e aceleração dos n planetas que sofre-</a:t>
            </a:r>
          </a:p>
          <a:p>
            <a:r>
              <a:rPr lang="pt-BR" sz="1400" dirty="0" err="1" smtClean="0"/>
              <a:t>r</a:t>
            </a:r>
            <a:r>
              <a:rPr lang="pt-BR" sz="1400" dirty="0" err="1" smtClean="0"/>
              <a:t>ão</a:t>
            </a:r>
            <a:r>
              <a:rPr lang="pt-BR" sz="1400" dirty="0" smtClean="0"/>
              <a:t> constantes atualizações e também foi preferível to</a:t>
            </a:r>
            <a:r>
              <a:rPr lang="pt-BR" sz="1400" dirty="0" smtClean="0"/>
              <a:t>mar o vetor r, que</a:t>
            </a:r>
          </a:p>
          <a:p>
            <a:r>
              <a:rPr lang="pt-BR" sz="1400" dirty="0"/>
              <a:t>r</a:t>
            </a:r>
            <a:r>
              <a:rPr lang="pt-BR" sz="1400" dirty="0" smtClean="0"/>
              <a:t>ecebe o vetor inicial posição dos planetas, e que sofrerá atualizações ao</a:t>
            </a:r>
          </a:p>
          <a:p>
            <a:r>
              <a:rPr lang="pt-BR" sz="1400" dirty="0"/>
              <a:t>l</a:t>
            </a:r>
            <a:r>
              <a:rPr lang="pt-BR" sz="1400" dirty="0" smtClean="0"/>
              <a:t>ongo das iterações de tempo.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Com o </a:t>
            </a:r>
            <a:r>
              <a:rPr lang="pt-BR" sz="1400" dirty="0" err="1" smtClean="0"/>
              <a:t>while</a:t>
            </a:r>
            <a:r>
              <a:rPr lang="pt-BR" sz="1400" dirty="0" smtClean="0"/>
              <a:t> loop, condicionando sempre que t&lt;tf e t a cada iteração</a:t>
            </a:r>
          </a:p>
          <a:p>
            <a:r>
              <a:rPr lang="pt-BR" sz="1400" dirty="0" smtClean="0"/>
              <a:t>ficará recebendo o seu próprio valor mais o incremento de tempo </a:t>
            </a:r>
            <a:r>
              <a:rPr lang="pt-BR" sz="1400" dirty="0" err="1" smtClean="0"/>
              <a:t>dt</a:t>
            </a:r>
            <a:r>
              <a:rPr lang="pt-BR" sz="1400" dirty="0" smtClean="0"/>
              <a:t>,</a:t>
            </a:r>
          </a:p>
          <a:p>
            <a:r>
              <a:rPr lang="pt-BR" sz="1400" dirty="0" smtClean="0"/>
              <a:t>temos:</a:t>
            </a:r>
          </a:p>
          <a:p>
            <a:pPr marL="342900" indent="-342900">
              <a:buAutoNum type="arabicPeriod"/>
            </a:pPr>
            <a:r>
              <a:rPr lang="pt-BR" sz="1400" dirty="0" smtClean="0"/>
              <a:t>Os N arquivos de gravação  gerados de cada planeta receberão o tempo</a:t>
            </a:r>
          </a:p>
          <a:p>
            <a:r>
              <a:rPr lang="pt-BR" sz="1400" dirty="0"/>
              <a:t>t</a:t>
            </a:r>
            <a:r>
              <a:rPr lang="pt-BR" sz="1400" dirty="0" smtClean="0"/>
              <a:t> no instante de cálculo, além da posição do planeta naquele instante, isto</a:t>
            </a:r>
          </a:p>
          <a:p>
            <a:r>
              <a:rPr lang="pt-BR" sz="1400" dirty="0"/>
              <a:t>é</a:t>
            </a:r>
            <a:r>
              <a:rPr lang="pt-BR" sz="1400" dirty="0" smtClean="0"/>
              <a:t>, as coordenadas </a:t>
            </a:r>
            <a:r>
              <a:rPr lang="pt-BR" sz="1400" dirty="0" err="1" smtClean="0"/>
              <a:t>x,y,z</a:t>
            </a:r>
            <a:r>
              <a:rPr lang="pt-BR" sz="1400" dirty="0" smtClean="0"/>
              <a:t>. A gravação respeita a quantidade de passos </a:t>
            </a:r>
            <a:r>
              <a:rPr lang="pt-BR" sz="1400" dirty="0" err="1" smtClean="0"/>
              <a:t>forne</a:t>
            </a:r>
            <a:r>
              <a:rPr lang="pt-BR" sz="1400" dirty="0" smtClean="0"/>
              <a:t>-</a:t>
            </a:r>
          </a:p>
          <a:p>
            <a:r>
              <a:rPr lang="pt-BR" sz="1400" dirty="0" err="1"/>
              <a:t>c</a:t>
            </a:r>
            <a:r>
              <a:rPr lang="pt-BR" sz="1400" dirty="0" err="1" smtClean="0"/>
              <a:t>ido</a:t>
            </a:r>
            <a:r>
              <a:rPr lang="pt-BR" sz="1400" dirty="0" smtClean="0"/>
              <a:t> no arquivo de entrada, assim foi estabelecido dois contadores, </a:t>
            </a:r>
            <a:r>
              <a:rPr lang="pt-BR" sz="1400" dirty="0" err="1" smtClean="0"/>
              <a:t>contP</a:t>
            </a:r>
            <a:endParaRPr lang="pt-BR" sz="1400" dirty="0" smtClean="0"/>
          </a:p>
          <a:p>
            <a:r>
              <a:rPr lang="pt-BR" sz="1400" dirty="0"/>
              <a:t>q</a:t>
            </a:r>
            <a:r>
              <a:rPr lang="pt-BR" sz="1400" dirty="0" smtClean="0"/>
              <a:t>ue conta o número de iterações de cálculo e o </a:t>
            </a:r>
            <a:r>
              <a:rPr lang="pt-BR" sz="1400" dirty="0" err="1" smtClean="0"/>
              <a:t>cont</a:t>
            </a:r>
            <a:r>
              <a:rPr lang="pt-BR" sz="1400" dirty="0" smtClean="0"/>
              <a:t>, que recebe o seu próprio</a:t>
            </a:r>
          </a:p>
          <a:p>
            <a:r>
              <a:rPr lang="pt-BR" sz="1400" dirty="0"/>
              <a:t>v</a:t>
            </a:r>
            <a:r>
              <a:rPr lang="pt-BR" sz="1400" dirty="0" smtClean="0"/>
              <a:t>alor </a:t>
            </a:r>
            <a:r>
              <a:rPr lang="pt-BR" sz="1400" dirty="0" smtClean="0"/>
              <a:t>mais o passo, caso haja a igualdade de </a:t>
            </a:r>
            <a:r>
              <a:rPr lang="pt-BR" sz="1400" dirty="0" err="1" smtClean="0"/>
              <a:t>contP</a:t>
            </a:r>
            <a:r>
              <a:rPr lang="pt-BR" sz="1400" dirty="0" smtClean="0"/>
              <a:t> com cont. Esse padrão foi</a:t>
            </a:r>
          </a:p>
          <a:p>
            <a:r>
              <a:rPr lang="pt-BR" sz="1400" dirty="0"/>
              <a:t>d</a:t>
            </a:r>
            <a:r>
              <a:rPr lang="pt-BR" sz="1400" dirty="0" smtClean="0"/>
              <a:t>efinido em virtude de agilizar a escrita do arquivo e dependendo das </a:t>
            </a:r>
            <a:r>
              <a:rPr lang="pt-BR" sz="1400" dirty="0" err="1" smtClean="0"/>
              <a:t>dimen</a:t>
            </a:r>
            <a:r>
              <a:rPr lang="pt-BR" sz="1400" dirty="0" smtClean="0"/>
              <a:t>-</a:t>
            </a:r>
          </a:p>
          <a:p>
            <a:r>
              <a:rPr lang="pt-BR" sz="1400" dirty="0" err="1" smtClean="0"/>
              <a:t>sões</a:t>
            </a:r>
            <a:r>
              <a:rPr lang="pt-BR" sz="1400" dirty="0" smtClean="0"/>
              <a:t> do problema e da precisão, os parâmetros de passo precisão podem ser</a:t>
            </a:r>
          </a:p>
          <a:p>
            <a:r>
              <a:rPr lang="pt-BR" sz="1400" dirty="0"/>
              <a:t>a</a:t>
            </a:r>
            <a:r>
              <a:rPr lang="pt-BR" sz="1400" dirty="0" smtClean="0"/>
              <a:t>lterados. </a:t>
            </a:r>
            <a:r>
              <a:rPr lang="pt-BR" sz="1400" dirty="0" smtClean="0"/>
              <a:t> </a:t>
            </a:r>
          </a:p>
          <a:p>
            <a:r>
              <a:rPr lang="pt-BR" sz="1400" dirty="0" smtClean="0"/>
              <a:t>2. A próxima etapa é a verificação da distância entre os planetas i, j de</a:t>
            </a:r>
          </a:p>
          <a:p>
            <a:r>
              <a:rPr lang="pt-BR" sz="1400" dirty="0" smtClean="0"/>
              <a:t>interesse, caso esse valor seja menor do que a soma dos seus raios, então</a:t>
            </a:r>
          </a:p>
          <a:p>
            <a:r>
              <a:rPr lang="pt-BR" sz="1400" dirty="0"/>
              <a:t>s</a:t>
            </a:r>
            <a:r>
              <a:rPr lang="pt-BR" sz="1400" dirty="0" smtClean="0"/>
              <a:t>erá calculado</a:t>
            </a:r>
            <a:r>
              <a:rPr lang="pt-BR" sz="1400" dirty="0" smtClean="0"/>
              <a:t> a distância dos planetas, a soma dos raios, obteremos o</a:t>
            </a:r>
          </a:p>
          <a:p>
            <a:r>
              <a:rPr lang="pt-BR" sz="1400" dirty="0" smtClean="0"/>
              <a:t>Valor da norma do vetor </a:t>
            </a:r>
            <a:r>
              <a:rPr lang="pt-BR" sz="1400" dirty="0" err="1" smtClean="0"/>
              <a:t>dX</a:t>
            </a:r>
            <a:r>
              <a:rPr lang="pt-BR" sz="1400" dirty="0" smtClean="0"/>
              <a:t> pela diferença da distância da eminência de</a:t>
            </a:r>
          </a:p>
          <a:p>
            <a:r>
              <a:rPr lang="pt-BR" sz="1400" dirty="0" smtClean="0"/>
              <a:t>contado pela nova distância após a penetração. Essa norma é multiplicada</a:t>
            </a:r>
          </a:p>
          <a:p>
            <a:r>
              <a:rPr lang="pt-BR" sz="1400" dirty="0"/>
              <a:t>p</a:t>
            </a:r>
            <a:r>
              <a:rPr lang="pt-BR" sz="1400" dirty="0" smtClean="0"/>
              <a:t>elo vetor direção que une os pontos de posição dos planetas naquele</a:t>
            </a:r>
          </a:p>
          <a:p>
            <a:r>
              <a:rPr lang="pt-BR" sz="1400" dirty="0" smtClean="0"/>
              <a:t>instante</a:t>
            </a:r>
            <a:r>
              <a:rPr lang="pt-BR" sz="1400" dirty="0" smtClean="0"/>
              <a:t> . Por fim, o vetor </a:t>
            </a:r>
            <a:r>
              <a:rPr lang="pt-BR" sz="1400" dirty="0" err="1" smtClean="0"/>
              <a:t>dX</a:t>
            </a:r>
            <a:r>
              <a:rPr lang="pt-BR" sz="1400" dirty="0" smtClean="0"/>
              <a:t> recebe esse cálculo e o mesmo é multiplicado</a:t>
            </a:r>
          </a:p>
          <a:p>
            <a:r>
              <a:rPr lang="pt-BR" sz="1400" dirty="0"/>
              <a:t>p</a:t>
            </a:r>
            <a:r>
              <a:rPr lang="pt-BR" sz="1400" dirty="0" smtClean="0"/>
              <a:t>elo valor da mola referente a posição da matriz de contato. E essa força,</a:t>
            </a:r>
          </a:p>
          <a:p>
            <a:r>
              <a:rPr lang="pt-BR" sz="1400" dirty="0" smtClean="0"/>
              <a:t>Chamada força de contato, é somada a força principal da gravitação.</a:t>
            </a:r>
          </a:p>
        </p:txBody>
      </p:sp>
    </p:spTree>
    <p:extLst>
      <p:ext uri="{BB962C8B-B14F-4D97-AF65-F5344CB8AC3E}">
        <p14:creationId xmlns:p14="http://schemas.microsoft.com/office/powerpoint/2010/main" val="21152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381000"/>
            <a:ext cx="6225778" cy="632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9" y="491575"/>
            <a:ext cx="4112265" cy="46619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Função MOD_ANALISE()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85322" y="1079500"/>
            <a:ext cx="593463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 smtClean="0"/>
              <a:t>dX</a:t>
            </a:r>
            <a:r>
              <a:rPr lang="pt-BR" sz="1400" dirty="0" smtClean="0"/>
              <a:t> assume zero, caso a distância dos planetas seja maior que a soma</a:t>
            </a:r>
          </a:p>
          <a:p>
            <a:r>
              <a:rPr lang="pt-BR" sz="1400" dirty="0"/>
              <a:t>d</a:t>
            </a:r>
            <a:r>
              <a:rPr lang="pt-BR" sz="1400" dirty="0" smtClean="0"/>
              <a:t>os seus raios.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O vetor ‘forca’ em i receberá o seu próprio valor, em que i se mantém fixo</a:t>
            </a:r>
          </a:p>
          <a:p>
            <a:r>
              <a:rPr lang="pt-BR" sz="1400" dirty="0"/>
              <a:t>a</a:t>
            </a:r>
            <a:r>
              <a:rPr lang="pt-BR" sz="1400" dirty="0" smtClean="0"/>
              <a:t>té o final da variação de j, realizando-se o somatório de todas as forças dos</a:t>
            </a:r>
          </a:p>
          <a:p>
            <a:r>
              <a:rPr lang="pt-BR" sz="1400" dirty="0"/>
              <a:t>p</a:t>
            </a:r>
            <a:r>
              <a:rPr lang="pt-BR" sz="1400" dirty="0" smtClean="0"/>
              <a:t>lanetas j sobre o planeta i. Lembrando-se ainda que toda essa condição </a:t>
            </a:r>
          </a:p>
          <a:p>
            <a:r>
              <a:rPr lang="pt-BR" sz="1400" dirty="0"/>
              <a:t>d</a:t>
            </a:r>
            <a:r>
              <a:rPr lang="pt-BR" sz="1400" dirty="0" smtClean="0"/>
              <a:t>eve valer para o valor i diferente de j. </a:t>
            </a:r>
            <a:r>
              <a:rPr lang="pt-BR" sz="1400" dirty="0"/>
              <a:t> </a:t>
            </a:r>
            <a:r>
              <a:rPr lang="pt-BR" sz="1400" dirty="0" smtClean="0"/>
              <a:t>Em seguida, a força em i é dividida </a:t>
            </a:r>
          </a:p>
          <a:p>
            <a:r>
              <a:rPr lang="pt-BR" sz="1400" dirty="0"/>
              <a:t>p</a:t>
            </a:r>
            <a:r>
              <a:rPr lang="pt-BR" sz="1400" dirty="0" smtClean="0"/>
              <a:t>ela massa em i, obtendo-se então a aceleração do planeta i. </a:t>
            </a:r>
            <a:r>
              <a:rPr lang="pt-BR" sz="1400" dirty="0"/>
              <a:t> </a:t>
            </a:r>
            <a:r>
              <a:rPr lang="pt-BR" sz="1400" dirty="0" smtClean="0"/>
              <a:t>Nessa condição,</a:t>
            </a:r>
          </a:p>
          <a:p>
            <a:r>
              <a:rPr lang="pt-BR" sz="1400" dirty="0" smtClean="0"/>
              <a:t>para VERLET, temos uma condicional sobre k, e esse k substitui o </a:t>
            </a:r>
            <a:r>
              <a:rPr lang="pt-BR" sz="1400" dirty="0" err="1" smtClean="0"/>
              <a:t>dt</a:t>
            </a:r>
            <a:r>
              <a:rPr lang="pt-BR" sz="1400" dirty="0" smtClean="0"/>
              <a:t> na</a:t>
            </a:r>
          </a:p>
          <a:p>
            <a:r>
              <a:rPr lang="pt-BR" sz="1400" dirty="0"/>
              <a:t>e</a:t>
            </a:r>
            <a:r>
              <a:rPr lang="pt-BR" sz="1400" dirty="0" smtClean="0"/>
              <a:t>quação da velocidade. Pois caso o t seja nulo, temos então que k recebe</a:t>
            </a:r>
          </a:p>
          <a:p>
            <a:r>
              <a:rPr lang="pt-BR" sz="1400" dirty="0" err="1" smtClean="0"/>
              <a:t>dt</a:t>
            </a:r>
            <a:r>
              <a:rPr lang="pt-BR" sz="1400" dirty="0" smtClean="0"/>
              <a:t>/2 , conforme a condição inicial do método. E  quando t incrementa em </a:t>
            </a:r>
          </a:p>
          <a:p>
            <a:r>
              <a:rPr lang="pt-BR" sz="1400" dirty="0" err="1"/>
              <a:t>d</a:t>
            </a:r>
            <a:r>
              <a:rPr lang="pt-BR" sz="1400" dirty="0" err="1" smtClean="0"/>
              <a:t>t</a:t>
            </a:r>
            <a:r>
              <a:rPr lang="pt-BR" sz="1400" dirty="0" smtClean="0"/>
              <a:t>,  k assume </a:t>
            </a:r>
            <a:r>
              <a:rPr lang="pt-BR" sz="1400" dirty="0" err="1" smtClean="0"/>
              <a:t>dt</a:t>
            </a:r>
            <a:r>
              <a:rPr lang="pt-BR" sz="1400" dirty="0" smtClean="0"/>
              <a:t>, assim respeitando a equação para VERLET em um tempo</a:t>
            </a:r>
          </a:p>
          <a:p>
            <a:r>
              <a:rPr lang="pt-BR" sz="1400" dirty="0"/>
              <a:t>n</a:t>
            </a:r>
            <a:r>
              <a:rPr lang="pt-BR" sz="1400" dirty="0" smtClean="0"/>
              <a:t>ão nulo.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Em seguida é calculado a nova posição do planeta i, e os vetores da velo-</a:t>
            </a:r>
          </a:p>
          <a:p>
            <a:r>
              <a:rPr lang="pt-BR" sz="1400" dirty="0"/>
              <a:t>c</a:t>
            </a:r>
            <a:r>
              <a:rPr lang="pt-BR" sz="1400" dirty="0" smtClean="0"/>
              <a:t>idade inicial  v0 e r são atualizados em i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Por fim, o vetor ‘forca’ em i recebe um valor nulo, para que este funcione</a:t>
            </a:r>
          </a:p>
          <a:p>
            <a:r>
              <a:rPr lang="pt-BR" sz="1400" dirty="0"/>
              <a:t>c</a:t>
            </a:r>
            <a:r>
              <a:rPr lang="pt-BR" sz="1400" dirty="0" smtClean="0"/>
              <a:t>omo elemento neutro da adição e assim obter o valor da nova força em i</a:t>
            </a:r>
          </a:p>
          <a:p>
            <a:r>
              <a:rPr lang="pt-BR" sz="1400" dirty="0" smtClean="0"/>
              <a:t>Para uma nova somatória.</a:t>
            </a:r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EULER:</a:t>
            </a:r>
          </a:p>
          <a:p>
            <a:r>
              <a:rPr lang="pt-BR" sz="1400" dirty="0" smtClean="0"/>
              <a:t>O que diferencia esse algoritmo para o de VERLET, é que k é uma constante</a:t>
            </a:r>
          </a:p>
          <a:p>
            <a:r>
              <a:rPr lang="pt-BR" sz="1400" dirty="0"/>
              <a:t>e</a:t>
            </a:r>
            <a:r>
              <a:rPr lang="pt-BR" sz="1400" dirty="0" smtClean="0"/>
              <a:t> igual a </a:t>
            </a:r>
            <a:r>
              <a:rPr lang="pt-BR" sz="1400" dirty="0" err="1" smtClean="0"/>
              <a:t>dt</a:t>
            </a:r>
            <a:r>
              <a:rPr lang="pt-BR" sz="1400" dirty="0" smtClean="0"/>
              <a:t> no tempo zero, na equação da velocidade.</a:t>
            </a:r>
          </a:p>
        </p:txBody>
      </p:sp>
    </p:spTree>
    <p:extLst>
      <p:ext uri="{BB962C8B-B14F-4D97-AF65-F5344CB8AC3E}">
        <p14:creationId xmlns:p14="http://schemas.microsoft.com/office/powerpoint/2010/main" val="22910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397295"/>
            <a:ext cx="6225778" cy="6292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9" y="491575"/>
            <a:ext cx="4112265" cy="46619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Função </a:t>
            </a:r>
            <a:r>
              <a:rPr lang="pt-BR" dirty="0" err="1" smtClean="0"/>
              <a:t>visualizacao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85322" y="1079500"/>
            <a:ext cx="54383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Os dados de textos dos planetas armazenados no diretório do</a:t>
            </a:r>
          </a:p>
          <a:p>
            <a:r>
              <a:rPr lang="pt-BR" sz="1400" dirty="0"/>
              <a:t>a</a:t>
            </a:r>
            <a:r>
              <a:rPr lang="pt-BR" sz="1400" dirty="0" smtClean="0"/>
              <a:t>lgoritmo são  lidos, o usuário deverá entrar com o tipo de </a:t>
            </a:r>
            <a:r>
              <a:rPr lang="pt-BR" sz="1400" dirty="0" err="1" smtClean="0"/>
              <a:t>plot</a:t>
            </a:r>
            <a:r>
              <a:rPr lang="pt-BR" sz="1400" dirty="0" smtClean="0"/>
              <a:t> que</a:t>
            </a:r>
          </a:p>
          <a:p>
            <a:r>
              <a:rPr lang="pt-BR" sz="1400" dirty="0"/>
              <a:t>o</a:t>
            </a:r>
            <a:r>
              <a:rPr lang="pt-BR" sz="1400" dirty="0" smtClean="0"/>
              <a:t> mesmo deseja verificar. 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Após a remoção da quebra linha de texto e de transformar os </a:t>
            </a:r>
          </a:p>
          <a:p>
            <a:r>
              <a:rPr lang="pt-BR" sz="1400" dirty="0"/>
              <a:t>e</a:t>
            </a:r>
            <a:r>
              <a:rPr lang="pt-BR" sz="1400" dirty="0" smtClean="0"/>
              <a:t>lementos da linha do arquivo texto em vetor, assim os dados de tempo e de posição são salvas na matriz de vetores planetas. Os dados a partir daqui  começam a serem tratados.  O vetor </a:t>
            </a:r>
            <a:r>
              <a:rPr lang="pt-BR" sz="1400" dirty="0" err="1" smtClean="0"/>
              <a:t>temp</a:t>
            </a:r>
            <a:r>
              <a:rPr lang="pt-BR" sz="1400" dirty="0"/>
              <a:t> </a:t>
            </a:r>
            <a:r>
              <a:rPr lang="pt-BR" sz="1400" dirty="0" smtClean="0"/>
              <a:t>receberá todos os tempos de iteração salvos  em um dos arquivos lidos, e excluirá toda</a:t>
            </a:r>
          </a:p>
          <a:p>
            <a:r>
              <a:rPr lang="pt-BR" sz="1400" dirty="0" smtClean="0"/>
              <a:t>Informação de tempo da matriz de vetores planetas.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É definido os vetores </a:t>
            </a:r>
            <a:r>
              <a:rPr lang="pt-BR" sz="1400" dirty="0" err="1" smtClean="0"/>
              <a:t>x,y</a:t>
            </a:r>
            <a:r>
              <a:rPr lang="pt-BR" sz="1400" dirty="0" smtClean="0"/>
              <a:t> e z que receberão </a:t>
            </a:r>
            <a:r>
              <a:rPr lang="pt-BR" sz="1400" dirty="0" err="1" smtClean="0"/>
              <a:t>datax</a:t>
            </a:r>
            <a:r>
              <a:rPr lang="pt-BR" sz="1400" dirty="0" smtClean="0"/>
              <a:t>, </a:t>
            </a:r>
            <a:r>
              <a:rPr lang="pt-BR" sz="1400" dirty="0" err="1" smtClean="0"/>
              <a:t>datay</a:t>
            </a:r>
            <a:r>
              <a:rPr lang="pt-BR" sz="1400" dirty="0" smtClean="0"/>
              <a:t> e </a:t>
            </a:r>
            <a:r>
              <a:rPr lang="pt-BR" sz="1400" dirty="0" err="1" smtClean="0"/>
              <a:t>dataz</a:t>
            </a:r>
            <a:r>
              <a:rPr lang="pt-BR" sz="1400" dirty="0" smtClean="0"/>
              <a:t> respectivamente em cada iteração. Os vetores </a:t>
            </a:r>
            <a:r>
              <a:rPr lang="pt-BR" sz="1400" dirty="0" err="1" smtClean="0"/>
              <a:t>datax</a:t>
            </a:r>
            <a:r>
              <a:rPr lang="pt-BR" sz="1400" dirty="0" smtClean="0"/>
              <a:t>, </a:t>
            </a:r>
            <a:r>
              <a:rPr lang="pt-BR" sz="1400" dirty="0" err="1" smtClean="0"/>
              <a:t>datay</a:t>
            </a:r>
            <a:r>
              <a:rPr lang="pt-BR" sz="1400" dirty="0" smtClean="0"/>
              <a:t> e </a:t>
            </a:r>
            <a:r>
              <a:rPr lang="pt-BR" sz="1400" dirty="0" err="1" smtClean="0"/>
              <a:t>dataz</a:t>
            </a:r>
            <a:r>
              <a:rPr lang="pt-BR" sz="1400" dirty="0" smtClean="0"/>
              <a:t> armazenarão todos os elementos da posição do planeta 1, por exemplo, que são uma lista de elementos, assim os vetores </a:t>
            </a:r>
            <a:r>
              <a:rPr lang="pt-BR" sz="1400" dirty="0" err="1" smtClean="0"/>
              <a:t>x,y</a:t>
            </a:r>
            <a:r>
              <a:rPr lang="pt-BR" sz="1400" dirty="0" smtClean="0"/>
              <a:t> e z guardam essa lista. Logo, cada elemento dos vetores </a:t>
            </a:r>
            <a:r>
              <a:rPr lang="pt-BR" sz="1400" dirty="0" err="1" smtClean="0"/>
              <a:t>x,y</a:t>
            </a:r>
            <a:r>
              <a:rPr lang="pt-BR" sz="1400" dirty="0" smtClean="0"/>
              <a:t> e z correspondem os dados completos do planeta em questão.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Por meio dessa ideia foi possível plotar cada elemento  e uma lista limitada de </a:t>
            </a:r>
            <a:r>
              <a:rPr lang="pt-BR" sz="1400" dirty="0" err="1" smtClean="0"/>
              <a:t>x,y</a:t>
            </a:r>
            <a:r>
              <a:rPr lang="pt-BR" sz="1400" dirty="0" smtClean="0"/>
              <a:t> e z para obter a plotagem de todos os N planetas, e também de suas trajetórias ao longo da iteração.</a:t>
            </a:r>
          </a:p>
        </p:txBody>
      </p:sp>
    </p:spTree>
    <p:extLst>
      <p:ext uri="{BB962C8B-B14F-4D97-AF65-F5344CB8AC3E}">
        <p14:creationId xmlns:p14="http://schemas.microsoft.com/office/powerpoint/2010/main" val="617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2801" y="0"/>
            <a:ext cx="2819399" cy="1260000"/>
          </a:xfrm>
        </p:spPr>
        <p:txBody>
          <a:bodyPr/>
          <a:lstStyle/>
          <a:p>
            <a:r>
              <a:rPr lang="pt-BR" dirty="0" smtClean="0"/>
              <a:t>Dificuldades.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14" y="976879"/>
            <a:ext cx="7320286" cy="54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6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1401" y="2819399"/>
            <a:ext cx="2260599" cy="1260000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431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Módulo de entrada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ARQUIVO DE TEXTO .TXT QUE SERÁ LIDO E AS INFORMAÇÕES TRATADAS DE MODO ADEQUADO SERÃO ARMAZENADOS NA MEMÓRIA</a:t>
            </a:r>
            <a:r>
              <a:rPr lang="pt-BR" dirty="0" smtClean="0"/>
              <a:t>. TODOS OS DADOS FORAM CONSIDERADOS NO ‘SI’.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B8941C9-A5E2-4AE2-9E83-54DAEF9402B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pt-BR" sz="2400" dirty="0" smtClean="0"/>
              <a:t>Processo de Leitura</a:t>
            </a:r>
            <a:endParaRPr lang="pt-BR" sz="2400" dirty="0"/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pt-BR" sz="1400" dirty="0" smtClean="0"/>
              <a:t>#PLANETAS</a:t>
            </a:r>
            <a:endParaRPr lang="pt-BR" sz="1400" dirty="0"/>
          </a:p>
        </p:txBody>
      </p:sp>
      <p:sp>
        <p:nvSpPr>
          <p:cNvPr id="11" name="Oval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</a:endParaRP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3545" y="3837470"/>
            <a:ext cx="1693179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pt-BR" sz="1400" dirty="0" smtClean="0"/>
              <a:t>#CONTATO_DEM</a:t>
            </a:r>
            <a:endParaRPr lang="pt-BR" sz="1400" dirty="0"/>
          </a:p>
        </p:txBody>
      </p:sp>
      <p:sp>
        <p:nvSpPr>
          <p:cNvPr id="15" name="Oval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</a:endParaRP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7554" y="3837470"/>
            <a:ext cx="2268496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pt-BR" sz="1400" dirty="0" smtClean="0"/>
              <a:t>#CONTATO_INTERACAO</a:t>
            </a:r>
            <a:endParaRPr lang="pt-BR" sz="1400" dirty="0"/>
          </a:p>
        </p:txBody>
      </p:sp>
      <p:sp>
        <p:nvSpPr>
          <p:cNvPr id="16" name="Oval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</a:endParaRP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9632" y="3837470"/>
            <a:ext cx="1502736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pt-BR" sz="1400" dirty="0" smtClean="0"/>
              <a:t>#INTEGRADOR</a:t>
            </a:r>
            <a:endParaRPr lang="pt-BR" sz="1400" dirty="0"/>
          </a:p>
        </p:txBody>
      </p:sp>
      <p:sp>
        <p:nvSpPr>
          <p:cNvPr id="17" name="Oval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</a:endParaRP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2719" y="3837470"/>
            <a:ext cx="1694596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pt-BR" sz="1400" dirty="0" smtClean="0"/>
              <a:t>#FIM</a:t>
            </a:r>
            <a:endParaRPr lang="pt-BR" sz="1400" dirty="0"/>
          </a:p>
        </p:txBody>
      </p:sp>
      <p:sp>
        <p:nvSpPr>
          <p:cNvPr id="13" name="Oval 11" descr="elemento decorativo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  <a:extLst/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</a:endParaRPr>
          </a:p>
        </p:txBody>
      </p:sp>
      <p:sp>
        <p:nvSpPr>
          <p:cNvPr id="10" name="Retângulo 7" descr="linha do tempo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8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004" y="109703"/>
            <a:ext cx="2743200" cy="579614"/>
          </a:xfrm>
        </p:spPr>
        <p:txBody>
          <a:bodyPr rtlCol="0"/>
          <a:lstStyle/>
          <a:p>
            <a:pPr rtl="0"/>
            <a:r>
              <a:rPr lang="pt-BR" dirty="0" smtClean="0"/>
              <a:t>Função ler()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508" y="942535"/>
            <a:ext cx="5916192" cy="5455874"/>
          </a:xfrm>
        </p:spPr>
        <p:txBody>
          <a:bodyPr rtlCol="0">
            <a:normAutofit lnSpcReduction="10000"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dirty="0" smtClean="0"/>
              <a:t>Abertura de leitura: o nome do arquivo a ser lido deve ser “entrada” , e sua extensão: .</a:t>
            </a:r>
            <a:r>
              <a:rPr lang="pt-BR" dirty="0" err="1" smtClean="0"/>
              <a:t>txt</a:t>
            </a:r>
            <a:r>
              <a:rPr lang="pt-BR" dirty="0" smtClean="0"/>
              <a:t>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dirty="0" smtClean="0"/>
              <a:t>Foi aplicado o </a:t>
            </a:r>
            <a:r>
              <a:rPr lang="pt-BR" dirty="0" err="1" smtClean="0"/>
              <a:t>readlines</a:t>
            </a:r>
            <a:r>
              <a:rPr lang="pt-BR" dirty="0" smtClean="0"/>
              <a:t>(), transformando em lista as informações das linhas de texto.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dirty="0" smtClean="0"/>
              <a:t>Foi aplicado </a:t>
            </a:r>
            <a:r>
              <a:rPr lang="pt-BR" dirty="0" err="1" smtClean="0"/>
              <a:t>rstrip</a:t>
            </a:r>
            <a:r>
              <a:rPr lang="pt-BR" dirty="0" smtClean="0"/>
              <a:t>(‘\n’) e </a:t>
            </a:r>
            <a:r>
              <a:rPr lang="pt-BR" dirty="0" err="1" smtClean="0"/>
              <a:t>split</a:t>
            </a:r>
            <a:r>
              <a:rPr lang="pt-BR" dirty="0" smtClean="0"/>
              <a:t>() para cada elemento da lista obtida pelo </a:t>
            </a:r>
            <a:r>
              <a:rPr lang="pt-BR" dirty="0" err="1" smtClean="0"/>
              <a:t>readlines</a:t>
            </a:r>
            <a:r>
              <a:rPr lang="pt-BR" dirty="0" smtClean="0"/>
              <a:t>(). Além disso foi contado quantas linhas o arquivo de entrada apresentava.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or meio da iteração da lista de dados previamente tratado do arquivo entrada.txt, estabeleceu-se uma iteração em relação ao número de linhas, localizando cada </a:t>
            </a:r>
            <a:r>
              <a:rPr lang="pt-BR" dirty="0" err="1" smtClean="0"/>
              <a:t>tag</a:t>
            </a:r>
            <a:r>
              <a:rPr lang="pt-BR" dirty="0" smtClean="0"/>
              <a:t> e o referenciando a sua posição na lista, tomando-se que por padrão o arquivo de entrada será de acordo com o que foi estabelecido na apresentação do projeto.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dirty="0" smtClean="0"/>
              <a:t>Assim o conjunto de dados abaixo de cada </a:t>
            </a:r>
            <a:r>
              <a:rPr lang="pt-BR" dirty="0" err="1" smtClean="0"/>
              <a:t>tag</a:t>
            </a:r>
            <a:r>
              <a:rPr lang="pt-BR" dirty="0" smtClean="0"/>
              <a:t> foi direcionado para as variáveis definidas ao longo da função, para que posteriormente </a:t>
            </a:r>
            <a:r>
              <a:rPr lang="pt-BR" dirty="0" err="1" smtClean="0"/>
              <a:t>pude-se</a:t>
            </a:r>
            <a:r>
              <a:rPr lang="pt-BR" dirty="0" smtClean="0"/>
              <a:t> ser retornada para o módulo de análise de maneira adequada.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pt-BR" dirty="0"/>
          </a:p>
          <a:p>
            <a:pPr rtl="0"/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6569612" y="358224"/>
            <a:ext cx="5203874" cy="6166795"/>
          </a:xfrm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35" y="110575"/>
            <a:ext cx="2743200" cy="466199"/>
          </a:xfrm>
        </p:spPr>
        <p:txBody>
          <a:bodyPr rtlCol="0"/>
          <a:lstStyle/>
          <a:p>
            <a:pPr rtl="0"/>
            <a:r>
              <a:rPr lang="pt-BR" dirty="0" smtClean="0"/>
              <a:t>Função ler()</a:t>
            </a: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2124219" y="633046"/>
            <a:ext cx="8046721" cy="6021991"/>
          </a:xfrm>
        </p:spPr>
      </p:pic>
    </p:spTree>
    <p:extLst>
      <p:ext uri="{BB962C8B-B14F-4D97-AF65-F5344CB8AC3E}">
        <p14:creationId xmlns:p14="http://schemas.microsoft.com/office/powerpoint/2010/main" val="33349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267287" y="239150"/>
            <a:ext cx="11394830" cy="6406463"/>
          </a:xfrm>
        </p:spPr>
      </p:pic>
    </p:spTree>
    <p:extLst>
      <p:ext uri="{BB962C8B-B14F-4D97-AF65-F5344CB8AC3E}">
        <p14:creationId xmlns:p14="http://schemas.microsoft.com/office/powerpoint/2010/main" val="21285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Módulo de análise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3348110"/>
            <a:ext cx="3814235" cy="1012875"/>
          </a:xfrm>
        </p:spPr>
        <p:txBody>
          <a:bodyPr rtlCol="0"/>
          <a:lstStyle/>
          <a:p>
            <a:pPr rtl="0"/>
            <a:r>
              <a:rPr lang="pt-BR" dirty="0" smtClean="0"/>
              <a:t>O algoritmo foi implementado considerando a posição, velocidade, força e aceleração como vetores.</a:t>
            </a:r>
            <a:endParaRPr lang="pt-BR" dirty="0"/>
          </a:p>
        </p:txBody>
      </p:sp>
      <p:pic>
        <p:nvPicPr>
          <p:cNvPr id="6" name="Espaço reservado para conteúdo 5" descr="Funcionamento de matemática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5" y="195886"/>
            <a:ext cx="10840914" cy="620040"/>
          </a:xfrm>
        </p:spPr>
        <p:txBody>
          <a:bodyPr rtlCol="0"/>
          <a:lstStyle/>
          <a:p>
            <a:pPr rtl="0"/>
            <a:r>
              <a:rPr lang="pt-BR" dirty="0" smtClean="0"/>
              <a:t>Sistema massa mola – Euler e </a:t>
            </a:r>
            <a:r>
              <a:rPr lang="pt-BR" dirty="0" err="1" smtClean="0"/>
              <a:t>verlet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" y="1223889"/>
            <a:ext cx="3300103" cy="215447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65760" y="85455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EULER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65760" y="347061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VERLET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" y="3839951"/>
            <a:ext cx="3288307" cy="212475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990589" y="6046468"/>
            <a:ext cx="2017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TEMPO X DESLOCAMENTO </a:t>
            </a:r>
            <a:endParaRPr lang="pt-BR" sz="1200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79" y="3833917"/>
            <a:ext cx="3297646" cy="21307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75" y="1223889"/>
            <a:ext cx="3300103" cy="2154471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4710702" y="6046468"/>
            <a:ext cx="172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TEMPO X VELOCIDADE</a:t>
            </a:r>
            <a:endParaRPr lang="pt-BR" sz="1200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30" y="1223889"/>
            <a:ext cx="3285913" cy="214520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96" y="3833917"/>
            <a:ext cx="3265447" cy="2109981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8133483" y="6046468"/>
            <a:ext cx="1745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TEMPO X ACELERAÇÃO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5" y="195886"/>
            <a:ext cx="10840914" cy="620040"/>
          </a:xfrm>
        </p:spPr>
        <p:txBody>
          <a:bodyPr rtlCol="0"/>
          <a:lstStyle/>
          <a:p>
            <a:pPr rtl="0"/>
            <a:r>
              <a:rPr lang="pt-BR" dirty="0" smtClean="0"/>
              <a:t>Sistema massa mola – Euler e </a:t>
            </a:r>
            <a:r>
              <a:rPr lang="pt-BR" dirty="0" err="1" smtClean="0"/>
              <a:t>verlet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65760" y="85455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EULER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65760" y="347061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VERLET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34317" y="6046468"/>
            <a:ext cx="2361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DESLOCAMENTO X VELOCIDADE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562296" y="6046468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VELOCIDADE X ACELERAÇÃO</a:t>
            </a:r>
            <a:endParaRPr lang="pt-BR" sz="1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3889"/>
            <a:ext cx="3285913" cy="21452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833917"/>
            <a:ext cx="3285913" cy="21232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96" y="3833917"/>
            <a:ext cx="3285913" cy="21232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39" y="1200103"/>
            <a:ext cx="3348170" cy="216899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03632" y="4434720"/>
            <a:ext cx="309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VERLET MANTÉM </a:t>
            </a:r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 smtClean="0"/>
              <a:t>SISTEMA</a:t>
            </a:r>
          </a:p>
          <a:p>
            <a:r>
              <a:rPr lang="pt-BR" dirty="0" smtClean="0"/>
              <a:t>CONSERVATIVO 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603632" y="5047795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 final: 100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603632" y="5417127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Passo adotado: 0.1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5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3" y="304800"/>
            <a:ext cx="6423422" cy="632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9" y="491575"/>
            <a:ext cx="4112265" cy="46619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Função MOD_ANALISE()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89559" y="1358900"/>
            <a:ext cx="540244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Foi </a:t>
            </a:r>
            <a:r>
              <a:rPr lang="pt-BR" sz="1400" dirty="0" smtClean="0"/>
              <a:t>estabelecido o valor da constante Gravitacional  Universal.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Tomou-se um tem t = 0 como referência para contagem do tempo, </a:t>
            </a:r>
          </a:p>
          <a:p>
            <a:r>
              <a:rPr lang="pt-BR" sz="1400" dirty="0"/>
              <a:t>o</a:t>
            </a:r>
            <a:r>
              <a:rPr lang="pt-BR" sz="1400" dirty="0" smtClean="0"/>
              <a:t>nde este é incrementado por um </a:t>
            </a:r>
            <a:r>
              <a:rPr lang="pt-BR" sz="1400" dirty="0" err="1" smtClean="0"/>
              <a:t>dt</a:t>
            </a:r>
            <a:r>
              <a:rPr lang="pt-BR" sz="1400" dirty="0" smtClean="0"/>
              <a:t> </a:t>
            </a:r>
            <a:r>
              <a:rPr lang="pt-BR" sz="1400" dirty="0" smtClean="0"/>
              <a:t>a cada iteração até finalizar em tf,</a:t>
            </a:r>
          </a:p>
          <a:p>
            <a:r>
              <a:rPr lang="pt-BR" sz="1400" dirty="0"/>
              <a:t>q</a:t>
            </a:r>
            <a:r>
              <a:rPr lang="pt-BR" sz="1400" dirty="0" smtClean="0"/>
              <a:t>ue é o tempo </a:t>
            </a:r>
            <a:r>
              <a:rPr lang="pt-BR" sz="1400" dirty="0" smtClean="0"/>
              <a:t>final.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O número de planetas foi armazenado.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Criou-se os vetores r0, v0, </a:t>
            </a:r>
            <a:r>
              <a:rPr lang="pt-BR" sz="1400" dirty="0" err="1" smtClean="0"/>
              <a:t>raioP</a:t>
            </a:r>
            <a:r>
              <a:rPr lang="pt-BR" sz="1400" dirty="0" smtClean="0"/>
              <a:t>, massa para receberem os valores </a:t>
            </a:r>
          </a:p>
          <a:p>
            <a:r>
              <a:rPr lang="pt-BR" sz="1400" dirty="0"/>
              <a:t>i</a:t>
            </a:r>
            <a:r>
              <a:rPr lang="pt-BR" sz="1400" dirty="0" smtClean="0"/>
              <a:t>niciais correspondentes as  posições e velocidades iniciais de cada</a:t>
            </a:r>
          </a:p>
          <a:p>
            <a:r>
              <a:rPr lang="pt-BR" sz="1400" dirty="0" smtClean="0"/>
              <a:t>planeta por linha,  o raio de cada planeta por linha, como também a</a:t>
            </a:r>
          </a:p>
          <a:p>
            <a:r>
              <a:rPr lang="pt-BR" sz="1400" dirty="0"/>
              <a:t>m</a:t>
            </a:r>
            <a:r>
              <a:rPr lang="pt-BR" sz="1400" dirty="0" smtClean="0"/>
              <a:t>assa.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Criou-se o vetor r1, que é um auxiliar, para receber os valores</a:t>
            </a:r>
          </a:p>
          <a:p>
            <a:r>
              <a:rPr lang="pt-BR" sz="1400" dirty="0"/>
              <a:t>a</a:t>
            </a:r>
            <a:r>
              <a:rPr lang="pt-BR" sz="1400" dirty="0" smtClean="0"/>
              <a:t>tualizados  de cálculo das posições por linha de cada planeta e a partir</a:t>
            </a:r>
          </a:p>
          <a:p>
            <a:r>
              <a:rPr lang="pt-BR" sz="1400" dirty="0" smtClean="0"/>
              <a:t>dele, substituir no vetor posição que irá iterar novamente com EULER</a:t>
            </a:r>
          </a:p>
          <a:p>
            <a:r>
              <a:rPr lang="pt-BR" sz="1400" dirty="0" smtClean="0"/>
              <a:t>ou VERLET.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 próxima iteração em i, j e k foi realizada para acessar os dados da</a:t>
            </a:r>
          </a:p>
          <a:p>
            <a:r>
              <a:rPr lang="pt-BR" sz="1400" dirty="0"/>
              <a:t>c</a:t>
            </a:r>
            <a:r>
              <a:rPr lang="pt-BR" sz="1400" dirty="0" smtClean="0"/>
              <a:t>onstante da mola com os seus referidos ids, essa estrutura, </a:t>
            </a:r>
            <a:r>
              <a:rPr lang="pt-BR" sz="1400" dirty="0" err="1" smtClean="0"/>
              <a:t>desconsi</a:t>
            </a:r>
            <a:r>
              <a:rPr lang="pt-BR" sz="1400" dirty="0" smtClean="0"/>
              <a:t>-</a:t>
            </a:r>
          </a:p>
          <a:p>
            <a:r>
              <a:rPr lang="pt-BR" sz="1400" dirty="0" err="1"/>
              <a:t>d</a:t>
            </a:r>
            <a:r>
              <a:rPr lang="pt-BR" sz="1400" dirty="0" err="1" smtClean="0"/>
              <a:t>erará</a:t>
            </a:r>
            <a:r>
              <a:rPr lang="pt-BR" sz="1400" dirty="0" smtClean="0"/>
              <a:t> a diagonal principal da matriz de contato dos planetas, e irá </a:t>
            </a:r>
          </a:p>
          <a:p>
            <a:r>
              <a:rPr lang="pt-BR" sz="1400" dirty="0" smtClean="0"/>
              <a:t>substituir os valores fora dessa diagonal pelo respectivo valor </a:t>
            </a:r>
          </a:p>
          <a:p>
            <a:r>
              <a:rPr lang="pt-BR" sz="1400" dirty="0" smtClean="0"/>
              <a:t>do id associado.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Inicia-se então a condição de VERLET, caso o usuário tenha</a:t>
            </a:r>
          </a:p>
          <a:p>
            <a:r>
              <a:rPr lang="pt-BR" sz="1400" dirty="0"/>
              <a:t>f</a:t>
            </a:r>
            <a:r>
              <a:rPr lang="pt-BR" sz="1400" dirty="0" smtClean="0"/>
              <a:t>ornecido essa </a:t>
            </a:r>
            <a:r>
              <a:rPr lang="pt-BR" sz="1400" dirty="0" err="1" smtClean="0"/>
              <a:t>string</a:t>
            </a:r>
            <a:r>
              <a:rPr lang="pt-BR" sz="1400" dirty="0" smtClean="0"/>
              <a:t> no arquivo </a:t>
            </a:r>
            <a:r>
              <a:rPr lang="pt-BR" sz="1400" dirty="0" err="1" smtClean="0"/>
              <a:t>txt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2246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273_TF22736411" id="{EB394A1D-438A-42F4-B3ED-182E09074BF3}" vid="{3F18D903-186F-4D43-964E-291F37DA6B8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3E21D3-7788-4819-8437-C5C4B0C5D46D}">
  <ds:schemaRefs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sharepoint/v3"/>
    <ds:schemaRef ds:uri="http://purl.org/dc/terms/"/>
    <ds:schemaRef ds:uri="http://purl.org/dc/elements/1.1/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na apresentação de história</Template>
  <TotalTime>0</TotalTime>
  <Words>1338</Words>
  <Application>Microsoft Office PowerPoint</Application>
  <PresentationFormat>Widescreen</PresentationFormat>
  <Paragraphs>128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Celeste</vt:lpstr>
      <vt:lpstr>Projeto final</vt:lpstr>
      <vt:lpstr>Módulo de entrada</vt:lpstr>
      <vt:lpstr>Função ler()</vt:lpstr>
      <vt:lpstr>Função ler()</vt:lpstr>
      <vt:lpstr>Apresentação do PowerPoint</vt:lpstr>
      <vt:lpstr>Módulo de análise</vt:lpstr>
      <vt:lpstr>Sistema massa mola – Euler e verlet</vt:lpstr>
      <vt:lpstr>Sistema massa mola – Euler e verlet</vt:lpstr>
      <vt:lpstr>Função MOD_ANALISE()</vt:lpstr>
      <vt:lpstr>Função MOD_ANALISE()</vt:lpstr>
      <vt:lpstr>Função MOD_ANALISE()</vt:lpstr>
      <vt:lpstr>Função visualizacao()</vt:lpstr>
      <vt:lpstr>Dificuldades.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2019-05-17T07:26:48Z</dcterms:created>
  <dcterms:modified xsi:type="dcterms:W3CDTF">2019-05-17T16:33:10Z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