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2" r:id="rId6"/>
    <p:sldId id="268" r:id="rId7"/>
    <p:sldId id="267" r:id="rId8"/>
    <p:sldId id="269" r:id="rId9"/>
    <p:sldId id="270" r:id="rId10"/>
    <p:sldId id="273" r:id="rId11"/>
    <p:sldId id="275" r:id="rId12"/>
    <p:sldId id="262" r:id="rId13"/>
    <p:sldId id="263" r:id="rId14"/>
    <p:sldId id="271" r:id="rId15"/>
    <p:sldId id="265" r:id="rId16"/>
    <p:sldId id="274" r:id="rId17"/>
    <p:sldId id="276" r:id="rId18"/>
    <p:sldId id="277" r:id="rId19"/>
    <p:sldId id="278" r:id="rId20"/>
    <p:sldId id="279" r:id="rId21"/>
    <p:sldId id="281" r:id="rId22"/>
    <p:sldId id="280" r:id="rId2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Agentes (agents)</a:t>
            </a:r>
          </a:p>
          <a:p>
            <a:pPr marL="0" indent="0">
              <a:buNone/>
            </a:pPr>
            <a:r>
              <a:rPr lang="pt-BR" dirty="0"/>
              <a:t>Geralmente um único agente em cada máquina injetora de carga, que irá iniciar um número configurado de processos de trabalho.</a:t>
            </a:r>
          </a:p>
          <a:p>
            <a:endParaRPr lang="pt-BR" dirty="0"/>
          </a:p>
          <a:p>
            <a:r>
              <a:rPr lang="pt-BR" dirty="0"/>
              <a:t>Trabalhadores (workers)</a:t>
            </a:r>
          </a:p>
          <a:p>
            <a:pPr marL="0" indent="0">
              <a:buNone/>
            </a:pPr>
            <a:r>
              <a:rPr lang="pt-BR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dirty="0"/>
              <a:t>Console</a:t>
            </a:r>
          </a:p>
          <a:p>
            <a:pPr marL="0" indent="0">
              <a:buNone/>
            </a:pPr>
            <a:r>
              <a:rPr lang="pt-BR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dirty="0"/>
              <a:t>TCPProxy</a:t>
            </a:r>
          </a:p>
          <a:p>
            <a:pPr marL="0" indent="0">
              <a:buNone/>
            </a:pPr>
            <a:r>
              <a:rPr lang="pt-BR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340768"/>
            <a:ext cx="10852194" cy="5324483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981844" y="0"/>
            <a:ext cx="10360501" cy="1223963"/>
          </a:xfrm>
        </p:spPr>
        <p:txBody>
          <a:bodyPr/>
          <a:lstStyle/>
          <a:p>
            <a:r>
              <a:rPr lang="pt-BR" dirty="0"/>
              <a:t>Tela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404664"/>
            <a:ext cx="8938472" cy="1003175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269876" y="1407840"/>
            <a:ext cx="10369152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cap="none" dirty="0">
                <a:solidFill>
                  <a:schemeClr val="tx1"/>
                </a:solidFill>
              </a:rPr>
              <a:t>Coleção de decoradores para medir performance escalabilidade em testes </a:t>
            </a:r>
            <a:r>
              <a:rPr lang="pt-BR" cap="none" dirty="0" err="1">
                <a:solidFill>
                  <a:schemeClr val="tx1"/>
                </a:solidFill>
              </a:rPr>
              <a:t>JUnit</a:t>
            </a:r>
            <a:r>
              <a:rPr lang="pt-BR" cap="none" dirty="0">
                <a:solidFill>
                  <a:schemeClr val="tx1"/>
                </a:solidFill>
              </a:rPr>
              <a:t> existentes.</a:t>
            </a:r>
          </a:p>
          <a:p>
            <a:pPr marL="0" indent="0">
              <a:buNone/>
            </a:pPr>
            <a:r>
              <a:rPr lang="pt-BR" cap="none" dirty="0">
                <a:solidFill>
                  <a:schemeClr val="tx1"/>
                </a:solidFill>
              </a:rPr>
              <a:t>Para testes automáticos de performance o </a:t>
            </a:r>
            <a:r>
              <a:rPr lang="pt-BR" cap="none" dirty="0" err="1">
                <a:solidFill>
                  <a:schemeClr val="tx1"/>
                </a:solidFill>
              </a:rPr>
              <a:t>JUnitPerf</a:t>
            </a:r>
            <a:r>
              <a:rPr lang="pt-BR" cap="none" dirty="0">
                <a:solidFill>
                  <a:schemeClr val="tx1"/>
                </a:solidFill>
              </a:rPr>
              <a:t> oferece classes que permitem construir objetos que recebem testes existentes do </a:t>
            </a:r>
            <a:r>
              <a:rPr lang="pt-BR" cap="none" dirty="0" err="1">
                <a:solidFill>
                  <a:schemeClr val="tx1"/>
                </a:solidFill>
              </a:rPr>
              <a:t>JUnit</a:t>
            </a:r>
            <a:r>
              <a:rPr lang="pt-BR" cap="none" dirty="0">
                <a:solidFill>
                  <a:schemeClr val="tx1"/>
                </a:solidFill>
              </a:rPr>
              <a:t> e acrescentam neles avaliação de performance</a:t>
            </a:r>
          </a:p>
          <a:p>
            <a:pPr marL="0" indent="0">
              <a:buNone/>
            </a:pPr>
            <a:r>
              <a:rPr lang="pt-BR" cap="none" dirty="0" err="1">
                <a:solidFill>
                  <a:schemeClr val="tx1"/>
                </a:solidFill>
              </a:rPr>
              <a:t>JUnitPerf</a:t>
            </a:r>
            <a:r>
              <a:rPr lang="pt-BR" cap="none" dirty="0">
                <a:solidFill>
                  <a:schemeClr val="tx1"/>
                </a:solidFill>
              </a:rPr>
              <a:t> não altera testes existentes, podendo rodar os testes sem o </a:t>
            </a:r>
            <a:r>
              <a:rPr lang="pt-BR" cap="none" dirty="0" err="1">
                <a:solidFill>
                  <a:schemeClr val="tx1"/>
                </a:solidFill>
              </a:rPr>
              <a:t>JUnitPerf</a:t>
            </a:r>
            <a:r>
              <a:rPr lang="pt-BR" cap="none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6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Teste a falha se a execução durar mais que o tempo estabelecido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</a:t>
            </a:r>
          </a:p>
          <a:p>
            <a:pPr marL="0" indent="0">
              <a:buNone/>
            </a:pPr>
            <a:r>
              <a:rPr lang="pt-BR" dirty="0"/>
              <a:t>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204121" cy="48235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</a:t>
            </a:r>
            <a:r>
              <a:rPr lang="pt-BR" dirty="0" err="1"/>
              <a:t>gargalos.utilizar</a:t>
            </a:r>
            <a:r>
              <a:rPr lang="pt-BR" dirty="0"/>
              <a:t>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quanto à performance.</a:t>
            </a:r>
          </a:p>
          <a:p>
            <a:r>
              <a:rPr lang="pt-BR" dirty="0"/>
              <a:t>4. Escrever um TimedTest do JUnitPerf para cada teste novo e executá-lo. 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5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476672"/>
            <a:ext cx="8938472" cy="931167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PyUnitPerf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125860" y="1556792"/>
            <a:ext cx="10081120" cy="4615407"/>
          </a:xfrm>
        </p:spPr>
        <p:txBody>
          <a:bodyPr>
            <a:normAutofit/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Os testes de </a:t>
            </a:r>
            <a:r>
              <a:rPr lang="pt-BR" cap="none" dirty="0" err="1">
                <a:solidFill>
                  <a:schemeClr val="tx1"/>
                </a:solidFill>
              </a:rPr>
              <a:t>PyUnitPerf</a:t>
            </a:r>
            <a:r>
              <a:rPr lang="pt-BR" cap="none" dirty="0">
                <a:solidFill>
                  <a:schemeClr val="tx1"/>
                </a:solidFill>
              </a:rPr>
              <a:t> destinam-se a adicionar de forma transparente, capacidades de teste de desempenho a conjuntos de teste de </a:t>
            </a:r>
            <a:r>
              <a:rPr lang="pt-BR" cap="none" dirty="0" err="1">
                <a:solidFill>
                  <a:schemeClr val="tx1"/>
                </a:solidFill>
              </a:rPr>
              <a:t>PyUnit</a:t>
            </a:r>
            <a:r>
              <a:rPr lang="pt-BR" cap="none" dirty="0">
                <a:solidFill>
                  <a:schemeClr val="tx1"/>
                </a:solidFill>
              </a:rPr>
              <a:t> existentes.</a:t>
            </a:r>
            <a:br>
              <a:rPr lang="pt-BR" cap="none" dirty="0">
                <a:solidFill>
                  <a:schemeClr val="tx1"/>
                </a:solidFill>
              </a:rPr>
            </a:br>
            <a:r>
              <a:rPr lang="pt-BR" cap="none" dirty="0">
                <a:solidFill>
                  <a:schemeClr val="tx1"/>
                </a:solidFill>
              </a:rPr>
              <a:t>O framework </a:t>
            </a:r>
            <a:r>
              <a:rPr lang="pt-BR" cap="none" dirty="0" err="1">
                <a:solidFill>
                  <a:schemeClr val="tx1"/>
                </a:solidFill>
              </a:rPr>
              <a:t>PyUnitPerf</a:t>
            </a:r>
            <a:r>
              <a:rPr lang="pt-BR" cap="none" dirty="0">
                <a:solidFill>
                  <a:schemeClr val="tx1"/>
                </a:solidFill>
              </a:rPr>
              <a:t> introduz 2 novos tipos de testes: </a:t>
            </a:r>
          </a:p>
          <a:p>
            <a:endParaRPr lang="pt-BR" cap="none" dirty="0">
              <a:solidFill>
                <a:schemeClr val="tx1"/>
              </a:solidFill>
            </a:endParaRPr>
          </a:p>
          <a:p>
            <a:r>
              <a:rPr lang="pt-BR" cap="none" dirty="0" err="1">
                <a:solidFill>
                  <a:schemeClr val="tx1"/>
                </a:solidFill>
              </a:rPr>
              <a:t>Timedtest</a:t>
            </a:r>
            <a:r>
              <a:rPr lang="pt-BR" cap="none" dirty="0">
                <a:solidFill>
                  <a:schemeClr val="tx1"/>
                </a:solidFill>
              </a:rPr>
              <a:t>: executa um caso de teste </a:t>
            </a:r>
            <a:r>
              <a:rPr lang="pt-BR" cap="none" dirty="0" err="1">
                <a:solidFill>
                  <a:schemeClr val="tx1"/>
                </a:solidFill>
              </a:rPr>
              <a:t>PyUnit</a:t>
            </a:r>
            <a:r>
              <a:rPr lang="pt-BR" cap="none" dirty="0">
                <a:solidFill>
                  <a:schemeClr val="tx1"/>
                </a:solidFill>
              </a:rPr>
              <a:t> existente impondo um limite ao tempo que leva para executar o teste.</a:t>
            </a:r>
          </a:p>
          <a:p>
            <a:r>
              <a:rPr lang="pt-BR" cap="none" dirty="0" err="1">
                <a:solidFill>
                  <a:schemeClr val="tx1"/>
                </a:solidFill>
              </a:rPr>
              <a:t>Loadtest</a:t>
            </a:r>
            <a:r>
              <a:rPr lang="pt-BR" cap="none" dirty="0">
                <a:solidFill>
                  <a:schemeClr val="tx1"/>
                </a:solidFill>
              </a:rPr>
              <a:t>: executa um caso de teste </a:t>
            </a:r>
            <a:r>
              <a:rPr lang="pt-BR" cap="none" dirty="0" err="1">
                <a:solidFill>
                  <a:schemeClr val="tx1"/>
                </a:solidFill>
              </a:rPr>
              <a:t>PyUnit</a:t>
            </a:r>
            <a:r>
              <a:rPr lang="pt-BR" cap="none" dirty="0">
                <a:solidFill>
                  <a:schemeClr val="tx1"/>
                </a:solidFill>
              </a:rPr>
              <a:t> existente, simulando usuários simultâneos e iterações.</a:t>
            </a:r>
          </a:p>
        </p:txBody>
      </p:sp>
    </p:spTree>
    <p:extLst>
      <p:ext uri="{BB962C8B-B14F-4D97-AF65-F5344CB8AC3E}">
        <p14:creationId xmlns:p14="http://schemas.microsoft.com/office/powerpoint/2010/main" val="1795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0571" y="4014873"/>
            <a:ext cx="11233247" cy="2808312"/>
          </a:xfrm>
        </p:spPr>
        <p:txBody>
          <a:bodyPr>
            <a:noAutofit/>
          </a:bodyPr>
          <a:lstStyle/>
          <a:p>
            <a:r>
              <a:rPr lang="pt-BR" sz="2400" b="1" dirty="0"/>
              <a:t>Classe </a:t>
            </a:r>
            <a:r>
              <a:rPr lang="pt-BR" sz="2400" b="1" dirty="0" err="1"/>
              <a:t>TestSuite</a:t>
            </a:r>
            <a:r>
              <a:rPr lang="pt-BR" sz="2400" dirty="0"/>
              <a:t>: Atende como um recipiente de coleção e pode possuir vários objetos </a:t>
            </a:r>
            <a:r>
              <a:rPr lang="pt-BR" sz="2400" dirty="0" err="1"/>
              <a:t>testcase</a:t>
            </a:r>
            <a:r>
              <a:rPr lang="pt-BR" sz="2400" dirty="0"/>
              <a:t> e vários objetos </a:t>
            </a:r>
            <a:r>
              <a:rPr lang="pt-BR" sz="2400" dirty="0" err="1"/>
              <a:t>testsuites</a:t>
            </a:r>
            <a:br>
              <a:rPr lang="pt-BR" sz="2400" dirty="0"/>
            </a:br>
            <a:r>
              <a:rPr lang="pt-BR" sz="2400" b="1" dirty="0"/>
              <a:t>Classe </a:t>
            </a:r>
            <a:r>
              <a:rPr lang="pt-BR" sz="2400" b="1" dirty="0" err="1"/>
              <a:t>TestLoader</a:t>
            </a:r>
            <a:r>
              <a:rPr lang="pt-BR" sz="2400" dirty="0"/>
              <a:t>: Esta classe carrega casos de teste e </a:t>
            </a:r>
            <a:r>
              <a:rPr lang="pt-BR" sz="2400" dirty="0" err="1"/>
              <a:t>suites</a:t>
            </a:r>
            <a:r>
              <a:rPr lang="pt-BR" sz="2400" dirty="0"/>
              <a:t> </a:t>
            </a:r>
            <a:r>
              <a:rPr lang="pt-BR" sz="2400" b="1" dirty="0"/>
              <a:t>definidos localmente</a:t>
            </a:r>
            <a:r>
              <a:rPr lang="pt-BR" sz="2400" dirty="0"/>
              <a:t> ou a partir de um arquivo externo. Ele emite um </a:t>
            </a:r>
            <a:r>
              <a:rPr lang="pt-BR" sz="2400" dirty="0" err="1"/>
              <a:t>objects</a:t>
            </a:r>
            <a:r>
              <a:rPr lang="pt-BR" sz="2400" dirty="0"/>
              <a:t> de teste que possui essas suítes e casos</a:t>
            </a:r>
            <a:br>
              <a:rPr lang="pt-BR" sz="2400" dirty="0"/>
            </a:br>
            <a:r>
              <a:rPr lang="pt-BR" sz="2400" b="1" dirty="0" err="1"/>
              <a:t>TextTestRunner</a:t>
            </a:r>
            <a:r>
              <a:rPr lang="pt-BR" sz="2400" b="1" dirty="0"/>
              <a:t> classe</a:t>
            </a:r>
            <a:r>
              <a:rPr lang="pt-BR" sz="2400" dirty="0"/>
              <a:t>: Para executar os testes que atende a uma </a:t>
            </a:r>
            <a:r>
              <a:rPr lang="pt-BR" sz="2400" b="1" dirty="0"/>
              <a:t>plataforma</a:t>
            </a:r>
            <a:r>
              <a:rPr lang="pt-BR" sz="2400" dirty="0"/>
              <a:t> padrão para executar os testes</a:t>
            </a:r>
            <a:br>
              <a:rPr lang="pt-BR" sz="2400" dirty="0"/>
            </a:br>
            <a:r>
              <a:rPr lang="pt-BR" sz="2400" b="1" dirty="0"/>
              <a:t>A classe </a:t>
            </a:r>
            <a:r>
              <a:rPr lang="pt-BR" sz="2400" b="1" dirty="0" err="1"/>
              <a:t>TestResults</a:t>
            </a:r>
            <a:r>
              <a:rPr lang="pt-BR" sz="2400" dirty="0"/>
              <a:t>: Oferece um contêiner padrão para os resultados do teste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116632"/>
            <a:ext cx="7313691" cy="36004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852" y="116632"/>
            <a:ext cx="360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Classe </a:t>
            </a:r>
            <a:r>
              <a:rPr lang="pt-BR" sz="2800" b="1" dirty="0" err="1"/>
              <a:t>TestCase</a:t>
            </a:r>
            <a:r>
              <a:rPr lang="pt-BR" sz="2800" dirty="0"/>
              <a:t>:</a:t>
            </a:r>
            <a:br>
              <a:rPr lang="pt-BR" sz="2800" dirty="0"/>
            </a:br>
            <a:r>
              <a:rPr lang="pt-BR" sz="2800" dirty="0"/>
              <a:t>A classe </a:t>
            </a:r>
            <a:r>
              <a:rPr lang="pt-BR" sz="2800" dirty="0" err="1"/>
              <a:t>TestCase</a:t>
            </a:r>
            <a:r>
              <a:rPr lang="pt-BR" sz="2800" dirty="0"/>
              <a:t> carrega as rotinas de teste e fornece ganchos para fazer cada rotina e limpar depois</a:t>
            </a:r>
          </a:p>
        </p:txBody>
      </p:sp>
    </p:spTree>
    <p:extLst>
      <p:ext uri="{BB962C8B-B14F-4D97-AF65-F5344CB8AC3E}">
        <p14:creationId xmlns:p14="http://schemas.microsoft.com/office/powerpoint/2010/main" val="18154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413892" y="476673"/>
            <a:ext cx="9257706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/>
              <a:t>Teste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61964" y="278092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Bruno Félix, </a:t>
            </a:r>
            <a:r>
              <a:rPr lang="pt-BR" sz="2800" dirty="0" err="1"/>
              <a:t>Jaasiel</a:t>
            </a:r>
            <a:r>
              <a:rPr lang="pt-BR" sz="2800" dirty="0"/>
              <a:t> Tavares, </a:t>
            </a:r>
            <a:r>
              <a:rPr lang="pt-BR" sz="2800" dirty="0" err="1"/>
              <a:t>Maikon</a:t>
            </a:r>
            <a:r>
              <a:rPr lang="pt-BR" sz="2800" dirty="0"/>
              <a:t> Silva, Tiago José</a:t>
            </a:r>
          </a:p>
        </p:txBody>
      </p:sp>
    </p:spTree>
    <p:extLst>
      <p:ext uri="{BB962C8B-B14F-4D97-AF65-F5344CB8AC3E}">
        <p14:creationId xmlns:p14="http://schemas.microsoft.com/office/powerpoint/2010/main" val="219086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Bruno Félix</a:t>
            </a:r>
          </a:p>
          <a:p>
            <a:r>
              <a:rPr lang="pt-BR" sz="3200" dirty="0"/>
              <a:t>Jaasiel Tavares</a:t>
            </a:r>
          </a:p>
          <a:p>
            <a:r>
              <a:rPr lang="pt-BR" sz="3200" dirty="0"/>
              <a:t>Maikon Silva</a:t>
            </a:r>
          </a:p>
          <a:p>
            <a:r>
              <a:rPr lang="pt-BR" sz="3200" dirty="0"/>
              <a:t>Tiago José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val="596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413892" y="332656"/>
            <a:ext cx="8938472" cy="931167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625176" y="1412776"/>
            <a:ext cx="7069519" cy="47594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cap="none" dirty="0" err="1">
                <a:solidFill>
                  <a:schemeClr val="tx1"/>
                </a:solidFill>
              </a:rPr>
              <a:t>Jmeter</a:t>
            </a:r>
            <a:endParaRPr lang="pt-BR" sz="3200" cap="non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cap="none" dirty="0">
                <a:solidFill>
                  <a:schemeClr val="tx1"/>
                </a:solidFill>
              </a:rPr>
              <a:t>Open 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cap="none" dirty="0">
                <a:solidFill>
                  <a:schemeClr val="tx1"/>
                </a:solidFill>
              </a:rPr>
              <a:t>The </a:t>
            </a:r>
            <a:r>
              <a:rPr lang="pt-BR" sz="3200" cap="none" dirty="0" err="1">
                <a:solidFill>
                  <a:schemeClr val="tx1"/>
                </a:solidFill>
              </a:rPr>
              <a:t>grinder</a:t>
            </a:r>
            <a:endParaRPr lang="pt-BR" sz="3200" cap="non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cap="none" dirty="0" err="1">
                <a:solidFill>
                  <a:schemeClr val="tx1"/>
                </a:solidFill>
              </a:rPr>
              <a:t>Junitperf</a:t>
            </a:r>
            <a:endParaRPr lang="pt-BR" sz="3200" cap="non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cap="none" dirty="0" err="1">
                <a:solidFill>
                  <a:schemeClr val="tx1"/>
                </a:solidFill>
              </a:rPr>
              <a:t>Pyunitperf</a:t>
            </a:r>
            <a:endParaRPr lang="pt-BR" sz="3200" cap="non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Jmeter ?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332656"/>
            <a:ext cx="8938472" cy="931167"/>
          </a:xfrm>
        </p:spPr>
        <p:txBody>
          <a:bodyPr/>
          <a:lstStyle/>
          <a:p>
            <a:r>
              <a:rPr lang="pt-BR" b="1" dirty="0"/>
              <a:t>OpenSTA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125860" y="1340768"/>
            <a:ext cx="9937104" cy="5040560"/>
          </a:xfrm>
        </p:spPr>
        <p:txBody>
          <a:bodyPr>
            <a:normAutofit fontScale="92500" lnSpcReduction="10000"/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O </a:t>
            </a:r>
            <a:r>
              <a:rPr lang="pt-BR" cap="none" dirty="0" err="1">
                <a:solidFill>
                  <a:schemeClr val="tx1"/>
                </a:solidFill>
              </a:rPr>
              <a:t>opensta</a:t>
            </a:r>
            <a:r>
              <a:rPr lang="pt-BR" cap="none" dirty="0">
                <a:solidFill>
                  <a:schemeClr val="tx1"/>
                </a:solidFill>
              </a:rPr>
              <a:t> é um utilitário de benchmarking de servidores web baseado em GUI, rico em recursos, capaz de executar testes de carga pesada HTTP e HTTPS com medições de desempenho. Está livremente disponível e distribuível sob a GNU general </a:t>
            </a:r>
            <a:r>
              <a:rPr lang="pt-BR" cap="none" dirty="0" err="1">
                <a:solidFill>
                  <a:schemeClr val="tx1"/>
                </a:solidFill>
              </a:rPr>
              <a:t>public</a:t>
            </a:r>
            <a:r>
              <a:rPr lang="pt-BR" cap="none" dirty="0">
                <a:solidFill>
                  <a:schemeClr val="tx1"/>
                </a:solidFill>
              </a:rPr>
              <a:t> </a:t>
            </a:r>
            <a:r>
              <a:rPr lang="pt-BR" cap="none" dirty="0" err="1">
                <a:solidFill>
                  <a:schemeClr val="tx1"/>
                </a:solidFill>
              </a:rPr>
              <a:t>license</a:t>
            </a:r>
            <a:r>
              <a:rPr lang="pt-BR" cap="none" dirty="0">
                <a:solidFill>
                  <a:schemeClr val="tx1"/>
                </a:solidFill>
              </a:rPr>
              <a:t> de código aberto . atualmente, o </a:t>
            </a:r>
            <a:r>
              <a:rPr lang="pt-BR" cap="none" dirty="0" err="1">
                <a:solidFill>
                  <a:schemeClr val="tx1"/>
                </a:solidFill>
              </a:rPr>
              <a:t>opensta</a:t>
            </a:r>
            <a:r>
              <a:rPr lang="pt-BR" cap="none" dirty="0">
                <a:solidFill>
                  <a:schemeClr val="tx1"/>
                </a:solidFill>
              </a:rPr>
              <a:t> só é executado em sistemas operacionais baseados no </a:t>
            </a:r>
            <a:r>
              <a:rPr lang="pt-BR" cap="none" dirty="0" err="1">
                <a:solidFill>
                  <a:schemeClr val="tx1"/>
                </a:solidFill>
              </a:rPr>
              <a:t>microsoft</a:t>
            </a:r>
            <a:r>
              <a:rPr lang="pt-BR" cap="none" dirty="0">
                <a:solidFill>
                  <a:schemeClr val="tx1"/>
                </a:solidFill>
              </a:rPr>
              <a:t> </a:t>
            </a:r>
            <a:r>
              <a:rPr lang="pt-BR" cap="none" dirty="0" err="1">
                <a:solidFill>
                  <a:schemeClr val="tx1"/>
                </a:solidFill>
              </a:rPr>
              <a:t>windows</a:t>
            </a:r>
            <a:r>
              <a:rPr lang="pt-BR" cap="none" dirty="0">
                <a:solidFill>
                  <a:schemeClr val="tx1"/>
                </a:solidFill>
              </a:rPr>
              <a:t> .Os scripts são gravados em uma linguagem proprietária chamada "SCL". É uma linguagem de codificação bastante simples que fornece suporte para funções personalizadas, escopos variáveis ​​e listas aleatórias ou </a:t>
            </a:r>
            <a:r>
              <a:rPr lang="pt-BR" cap="none" dirty="0" err="1">
                <a:solidFill>
                  <a:schemeClr val="tx1"/>
                </a:solidFill>
              </a:rPr>
              <a:t>sequenciais.Opensta</a:t>
            </a:r>
            <a:r>
              <a:rPr lang="pt-BR" cap="none" dirty="0">
                <a:solidFill>
                  <a:schemeClr val="tx1"/>
                </a:solidFill>
              </a:rPr>
              <a:t> foi originalmente escrito por </a:t>
            </a:r>
            <a:r>
              <a:rPr lang="pt-BR" cap="none" dirty="0" err="1">
                <a:solidFill>
                  <a:schemeClr val="tx1"/>
                </a:solidFill>
              </a:rPr>
              <a:t>cyrano</a:t>
            </a:r>
            <a:r>
              <a:rPr lang="pt-BR" cap="none" dirty="0">
                <a:solidFill>
                  <a:schemeClr val="tx1"/>
                </a:solidFill>
              </a:rPr>
              <a:t>. As intenções de </a:t>
            </a:r>
            <a:r>
              <a:rPr lang="pt-BR" cap="none" dirty="0" err="1">
                <a:solidFill>
                  <a:schemeClr val="tx1"/>
                </a:solidFill>
              </a:rPr>
              <a:t>cyrano</a:t>
            </a:r>
            <a:r>
              <a:rPr lang="pt-BR" cap="none" dirty="0">
                <a:solidFill>
                  <a:schemeClr val="tx1"/>
                </a:solidFill>
              </a:rPr>
              <a:t> eram escrever plug-ins comerciais em módulos e suporte para </a:t>
            </a:r>
            <a:r>
              <a:rPr lang="pt-BR" cap="none" dirty="0" err="1">
                <a:solidFill>
                  <a:schemeClr val="tx1"/>
                </a:solidFill>
              </a:rPr>
              <a:t>opensta</a:t>
            </a:r>
            <a:r>
              <a:rPr lang="pt-BR" cap="none" dirty="0">
                <a:solidFill>
                  <a:schemeClr val="tx1"/>
                </a:solidFill>
              </a:rPr>
              <a:t> para testes de desempenho de aplicações não-web.</a:t>
            </a:r>
          </a:p>
        </p:txBody>
      </p:sp>
    </p:spTree>
    <p:extLst>
      <p:ext uri="{BB962C8B-B14F-4D97-AF65-F5344CB8AC3E}">
        <p14:creationId xmlns:p14="http://schemas.microsoft.com/office/powerpoint/2010/main" val="2244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29916" y="451312"/>
            <a:ext cx="8938472" cy="859159"/>
          </a:xfrm>
        </p:spPr>
        <p:txBody>
          <a:bodyPr rtlCol="0">
            <a:normAutofit fontScale="9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>
          <a:xfrm>
            <a:off x="1197868" y="1340768"/>
            <a:ext cx="10153128" cy="4541440"/>
          </a:xfrm>
        </p:spPr>
        <p:txBody>
          <a:bodyPr>
            <a:normAutofit/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É um framework de testes de carga que facilita a execução de testes de carga distribuídas entre vários servidores.</a:t>
            </a:r>
            <a:br>
              <a:rPr lang="pt-BR" cap="none" dirty="0">
                <a:solidFill>
                  <a:schemeClr val="tx1"/>
                </a:solidFill>
              </a:rPr>
            </a:br>
            <a:r>
              <a:rPr lang="pt-BR" cap="none" dirty="0">
                <a:solidFill>
                  <a:schemeClr val="tx1"/>
                </a:solidFill>
              </a:rPr>
              <a:t>Os scripts de teste são escritos em </a:t>
            </a:r>
            <a:r>
              <a:rPr lang="pt-BR" cap="none" dirty="0" err="1">
                <a:solidFill>
                  <a:schemeClr val="tx1"/>
                </a:solidFill>
              </a:rPr>
              <a:t>jython</a:t>
            </a:r>
            <a:r>
              <a:rPr lang="pt-BR" cap="none" dirty="0">
                <a:solidFill>
                  <a:schemeClr val="tx1"/>
                </a:solidFill>
              </a:rPr>
              <a:t> ou </a:t>
            </a:r>
            <a:r>
              <a:rPr lang="pt-BR" cap="none" dirty="0" err="1">
                <a:solidFill>
                  <a:schemeClr val="tx1"/>
                </a:solidFill>
              </a:rPr>
              <a:t>cloujure</a:t>
            </a:r>
            <a:r>
              <a:rPr lang="pt-BR" cap="none" dirty="0">
                <a:solidFill>
                  <a:schemeClr val="tx1"/>
                </a:solidFill>
              </a:rPr>
              <a:t>, fornecendo suporte para testar uma ampla gama de protocolos de rede.</a:t>
            </a:r>
          </a:p>
          <a:p>
            <a:r>
              <a:rPr lang="pt-BR" cap="none" dirty="0">
                <a:solidFill>
                  <a:schemeClr val="tx1"/>
                </a:solidFill>
              </a:rPr>
              <a:t>O </a:t>
            </a:r>
            <a:r>
              <a:rPr lang="pt-BR" cap="none" dirty="0" err="1">
                <a:solidFill>
                  <a:schemeClr val="tx1"/>
                </a:solidFill>
              </a:rPr>
              <a:t>the</a:t>
            </a:r>
            <a:r>
              <a:rPr lang="pt-BR" cap="none" dirty="0">
                <a:solidFill>
                  <a:schemeClr val="tx1"/>
                </a:solidFill>
              </a:rPr>
              <a:t> </a:t>
            </a:r>
            <a:r>
              <a:rPr lang="pt-BR" cap="none" dirty="0" err="1">
                <a:solidFill>
                  <a:schemeClr val="tx1"/>
                </a:solidFill>
              </a:rPr>
              <a:t>grinder</a:t>
            </a:r>
            <a:r>
              <a:rPr lang="pt-BR" cap="none" dirty="0">
                <a:solidFill>
                  <a:schemeClr val="tx1"/>
                </a:solidFill>
              </a:rPr>
              <a:t> também vem com um plug-in para testar serviços http.</a:t>
            </a:r>
          </a:p>
          <a:p>
            <a:pPr marL="0" indent="0">
              <a:buNone/>
            </a:pP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201</TotalTime>
  <Words>851</Words>
  <Application>Microsoft Office PowerPoint</Application>
  <PresentationFormat>Personalizar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Calibri</vt:lpstr>
      <vt:lpstr>Tecnologia 16x9</vt:lpstr>
      <vt:lpstr>Teste de Software </vt:lpstr>
      <vt:lpstr>Apresentação do PowerPoint</vt:lpstr>
      <vt:lpstr>Sumário</vt:lpstr>
      <vt:lpstr>O que é Jmeter ?</vt:lpstr>
      <vt:lpstr>Componentes </vt:lpstr>
      <vt:lpstr>Componentes</vt:lpstr>
      <vt:lpstr>Apresentação do PowerPoint</vt:lpstr>
      <vt:lpstr>OpenSTA</vt:lpstr>
      <vt:lpstr>The Grinder</vt:lpstr>
      <vt:lpstr>Componentes </vt:lpstr>
      <vt:lpstr>Apresentação do PowerPoint</vt:lpstr>
      <vt:lpstr>Tela de Resultados</vt:lpstr>
      <vt:lpstr>JUnitPerf</vt:lpstr>
      <vt:lpstr>Componentes</vt:lpstr>
      <vt:lpstr>Passos para executar os Testes</vt:lpstr>
      <vt:lpstr>PyUnitPerf</vt:lpstr>
      <vt:lpstr>Classe TestSuite: Atende como um recipiente de coleção e pode possuir vários objetos testcase e vários objetos testsuites Classe TestLoader: Esta classe carrega casos de teste e suites definidos localmente ou a partir de um arquivo externo. Ele emite um objects de teste que possui essas suítes e casos TextTestRunner classe: Para executar os testes que atende a uma plataforma padrão para executar os testes A classe TestResults: Oferece um contêiner padrão para os resultados do teste </vt:lpstr>
      <vt:lpstr>Teste de Software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TJ Borges</cp:lastModifiedBy>
  <cp:revision>37</cp:revision>
  <dcterms:created xsi:type="dcterms:W3CDTF">2017-05-28T14:55:29Z</dcterms:created>
  <dcterms:modified xsi:type="dcterms:W3CDTF">2017-05-28T19:21:35Z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