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318" r:id="rId4"/>
    <p:sldId id="271" r:id="rId5"/>
    <p:sldId id="320" r:id="rId6"/>
    <p:sldId id="321" r:id="rId7"/>
    <p:sldId id="319" r:id="rId8"/>
    <p:sldId id="316" r:id="rId9"/>
    <p:sldId id="306" r:id="rId10"/>
    <p:sldId id="311" r:id="rId11"/>
    <p:sldId id="305" r:id="rId12"/>
    <p:sldId id="312" r:id="rId13"/>
    <p:sldId id="304" r:id="rId14"/>
    <p:sldId id="310" r:id="rId15"/>
    <p:sldId id="317" r:id="rId16"/>
    <p:sldId id="303" r:id="rId17"/>
    <p:sldId id="313" r:id="rId18"/>
    <p:sldId id="302" r:id="rId19"/>
    <p:sldId id="301" r:id="rId20"/>
    <p:sldId id="314" r:id="rId21"/>
    <p:sldId id="307" r:id="rId22"/>
    <p:sldId id="309" r:id="rId23"/>
    <p:sldId id="308" r:id="rId24"/>
    <p:sldId id="287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796" y="1122363"/>
            <a:ext cx="10364411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796" y="3602038"/>
            <a:ext cx="1036441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89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7" y="4289374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7" y="621323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1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2"/>
            <a:ext cx="10353763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7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850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3" y="4204821"/>
            <a:ext cx="10353763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673660" y="6417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95628" y="307337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100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7" y="2126944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544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3" y="609602"/>
            <a:ext cx="10353763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88321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9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9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7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341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2"/>
            <a:ext cx="10353763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6" y="3989147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092235"/>
            <a:ext cx="2940051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6" y="4565409"/>
            <a:ext cx="3298955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2" y="3989147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092235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565408"/>
            <a:ext cx="330033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3989147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5" y="2092235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7" y="4565410"/>
            <a:ext cx="3294259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569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382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09601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601"/>
            <a:ext cx="7658705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20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26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8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40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83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7" y="609602"/>
            <a:ext cx="10353761" cy="132632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21"/>
            <a:ext cx="5106004" cy="370288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21"/>
            <a:ext cx="5094155" cy="370288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3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7" y="609602"/>
            <a:ext cx="10353761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0569" y="2088320"/>
            <a:ext cx="4800435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974" y="2088320"/>
            <a:ext cx="4788583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93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43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81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5" y="609600"/>
            <a:ext cx="6189492" cy="5181600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2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37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9" y="609600"/>
            <a:ext cx="5556804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9910" y="758881"/>
            <a:ext cx="3955917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971800"/>
            <a:ext cx="5561656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3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7" y="609602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3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6" y="5883277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3" y="5883277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362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4167"/>
            <a:ext cx="9144000" cy="1019199"/>
          </a:xfrm>
        </p:spPr>
        <p:txBody>
          <a:bodyPr/>
          <a:lstStyle/>
          <a:p>
            <a:r>
              <a:rPr lang="pt-BR" sz="3200" dirty="0"/>
              <a:t>Fundamentos da Gestão</a:t>
            </a:r>
            <a:endParaRPr lang="pt-BR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584176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rgbClr val="FFC000"/>
                </a:solidFill>
              </a:rPr>
              <a:t>Grupo: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dirty="0">
                <a:solidFill>
                  <a:schemeClr val="tx1"/>
                </a:solidFill>
              </a:rPr>
              <a:t>Bruno Félix</a:t>
            </a:r>
          </a:p>
          <a:p>
            <a:r>
              <a:rPr lang="pt-BR" b="1" dirty="0">
                <a:solidFill>
                  <a:schemeClr val="tx1"/>
                </a:solidFill>
              </a:rPr>
              <a:t>Jaasiel </a:t>
            </a:r>
            <a:r>
              <a:rPr lang="pt-BR" b="1" dirty="0" smtClean="0">
                <a:solidFill>
                  <a:schemeClr val="tx1"/>
                </a:solidFill>
              </a:rPr>
              <a:t>Tavares</a:t>
            </a:r>
          </a:p>
          <a:p>
            <a:r>
              <a:rPr lang="pt-BR" b="1" dirty="0">
                <a:solidFill>
                  <a:schemeClr val="tx1"/>
                </a:solidFill>
              </a:rPr>
              <a:t>Maikon </a:t>
            </a:r>
            <a:r>
              <a:rPr lang="pt-BR" b="1" dirty="0" smtClean="0">
                <a:solidFill>
                  <a:schemeClr val="tx1"/>
                </a:solidFill>
              </a:rPr>
              <a:t>Silva</a:t>
            </a:r>
          </a:p>
          <a:p>
            <a:r>
              <a:rPr lang="pt-BR" b="1" dirty="0" smtClean="0"/>
              <a:t>Philipe Araújo</a:t>
            </a:r>
            <a:endParaRPr lang="pt-BR" b="1" dirty="0">
              <a:solidFill>
                <a:schemeClr val="tx1"/>
              </a:solidFill>
            </a:endParaRPr>
          </a:p>
          <a:p>
            <a:r>
              <a:rPr lang="pt-BR" b="1" dirty="0">
                <a:solidFill>
                  <a:schemeClr val="tx1"/>
                </a:solidFill>
              </a:rPr>
              <a:t>Tiago José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700808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solidFill>
                  <a:srgbClr val="FFC000"/>
                </a:solidFill>
              </a:rPr>
              <a:t>Empresa:</a:t>
            </a:r>
            <a:br>
              <a:rPr lang="pt-BR" sz="3200" dirty="0" smtClean="0">
                <a:solidFill>
                  <a:srgbClr val="FFC000"/>
                </a:solidFill>
              </a:rPr>
            </a:br>
            <a:r>
              <a:rPr lang="pt-BR" sz="3200" b="1" dirty="0" smtClean="0">
                <a:solidFill>
                  <a:srgbClr val="FFC000"/>
                </a:solidFill>
              </a:rPr>
              <a:t>ANS </a:t>
            </a:r>
            <a:r>
              <a:rPr lang="pt-BR" sz="3200" b="1" dirty="0">
                <a:solidFill>
                  <a:srgbClr val="FFC000"/>
                </a:solidFill>
              </a:rPr>
              <a:t>Sistemas</a:t>
            </a:r>
            <a:endParaRPr lang="pt-BR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7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536" y="404664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Marca que a empresa explora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1271464" y="1859340"/>
            <a:ext cx="101531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</a:rPr>
              <a:t>O sucesso da ANS Sistemas foi obtido após solucionar e garantir o controle de procedimentos administrativos e financeiros de </a:t>
            </a:r>
            <a:r>
              <a:rPr lang="pt-BR" sz="2800" dirty="0">
                <a:solidFill>
                  <a:srgbClr val="FFC000"/>
                </a:solidFill>
                <a:latin typeface="Arial" panose="020B0604020202020204" pitchFamily="34" charset="0"/>
              </a:rPr>
              <a:t>Clínicas Médicas </a:t>
            </a:r>
            <a:r>
              <a:rPr lang="pt-BR" sz="2800" dirty="0" smtClean="0">
                <a:latin typeface="Arial" panose="020B0604020202020204" pitchFamily="34" charset="0"/>
              </a:rPr>
              <a:t>e </a:t>
            </a:r>
            <a:r>
              <a:rPr lang="pt-BR" sz="2800" dirty="0" smtClean="0">
                <a:solidFill>
                  <a:srgbClr val="FFC000"/>
                </a:solidFill>
                <a:latin typeface="Arial" panose="020B0604020202020204" pitchFamily="34" charset="0"/>
              </a:rPr>
              <a:t>Odontológicas</a:t>
            </a:r>
            <a:r>
              <a:rPr lang="pt-BR" sz="2800" dirty="0" smtClean="0">
                <a:latin typeface="Arial" panose="020B0604020202020204" pitchFamily="34" charset="0"/>
              </a:rPr>
              <a:t>, </a:t>
            </a:r>
            <a:r>
              <a:rPr lang="pt-BR" sz="2800" dirty="0" smtClean="0">
                <a:solidFill>
                  <a:srgbClr val="FFC000"/>
                </a:solidFill>
                <a:latin typeface="Arial" panose="020B0604020202020204" pitchFamily="34" charset="0"/>
              </a:rPr>
              <a:t>Hospitais</a:t>
            </a:r>
            <a:r>
              <a:rPr lang="pt-BR" sz="2800" dirty="0">
                <a:latin typeface="Arial" panose="020B0604020202020204" pitchFamily="34" charset="0"/>
              </a:rPr>
              <a:t>, </a:t>
            </a:r>
            <a:r>
              <a:rPr lang="pt-BR" sz="2800" dirty="0">
                <a:solidFill>
                  <a:srgbClr val="FFC000"/>
                </a:solidFill>
                <a:latin typeface="Arial" panose="020B0604020202020204" pitchFamily="34" charset="0"/>
              </a:rPr>
              <a:t>Operadoras de Planos </a:t>
            </a:r>
            <a:r>
              <a:rPr lang="pt-BR" sz="2800" dirty="0" smtClean="0">
                <a:solidFill>
                  <a:srgbClr val="FFC000"/>
                </a:solidFill>
                <a:latin typeface="Arial" panose="020B0604020202020204" pitchFamily="34" charset="0"/>
              </a:rPr>
              <a:t>de Saúde</a:t>
            </a:r>
            <a:r>
              <a:rPr lang="pt-BR" sz="2800" dirty="0" smtClean="0">
                <a:latin typeface="Arial" panose="020B0604020202020204" pitchFamily="34" charset="0"/>
              </a:rPr>
              <a:t>,</a:t>
            </a:r>
            <a:r>
              <a:rPr lang="pt-BR" sz="2800" dirty="0">
                <a:solidFill>
                  <a:srgbClr val="FFC000"/>
                </a:solidFill>
                <a:latin typeface="Arial" panose="020B0604020202020204" pitchFamily="34" charset="0"/>
              </a:rPr>
              <a:t/>
            </a:r>
            <a:br>
              <a:rPr lang="pt-BR" sz="2800" dirty="0">
                <a:solidFill>
                  <a:srgbClr val="FFC000"/>
                </a:solidFill>
                <a:latin typeface="Arial" panose="020B0604020202020204" pitchFamily="34" charset="0"/>
              </a:rPr>
            </a:br>
            <a:r>
              <a:rPr lang="pt-BR" sz="2800" dirty="0" smtClean="0">
                <a:solidFill>
                  <a:srgbClr val="FFC000"/>
                </a:solidFill>
                <a:latin typeface="Arial" panose="020B0604020202020204" pitchFamily="34" charset="0"/>
              </a:rPr>
              <a:t>Laboratórios</a:t>
            </a:r>
            <a:r>
              <a:rPr lang="pt-BR" sz="2800" dirty="0">
                <a:solidFill>
                  <a:srgbClr val="FFC000"/>
                </a:solidFill>
                <a:latin typeface="Arial" panose="020B0604020202020204" pitchFamily="34" charset="0"/>
              </a:rPr>
              <a:t> de Análises Clínicas </a:t>
            </a:r>
            <a:r>
              <a:rPr lang="pt-BR" sz="2800" dirty="0">
                <a:latin typeface="Arial" panose="020B0604020202020204" pitchFamily="34" charset="0"/>
              </a:rPr>
              <a:t>e </a:t>
            </a:r>
            <a:r>
              <a:rPr lang="pt-BR" sz="2800" dirty="0">
                <a:solidFill>
                  <a:srgbClr val="FFC000"/>
                </a:solidFill>
                <a:latin typeface="Arial" panose="020B0604020202020204" pitchFamily="34" charset="0"/>
              </a:rPr>
              <a:t>empresas de </a:t>
            </a:r>
            <a:r>
              <a:rPr lang="pt-BR" sz="2800" dirty="0">
                <a:solidFill>
                  <a:srgbClr val="FFC000"/>
                </a:solidFill>
                <a:latin typeface="Arial" panose="020B0604020202020204" pitchFamily="34" charset="0"/>
              </a:rPr>
              <a:t>e-commerce</a:t>
            </a:r>
            <a:r>
              <a:rPr lang="pt-BR" sz="2800" dirty="0">
                <a:latin typeface="Arial" panose="020B0604020202020204" pitchFamily="34" charset="0"/>
              </a:rPr>
              <a:t>. Além </a:t>
            </a:r>
            <a:r>
              <a:rPr lang="pt-BR" sz="2800" dirty="0">
                <a:latin typeface="Arial" panose="020B0604020202020204" pitchFamily="34" charset="0"/>
              </a:rPr>
              <a:t>dos Sites Institucionais e projetos inovadores para Dispositivos Móveis com o sistema operacional Android.</a:t>
            </a:r>
          </a:p>
        </p:txBody>
      </p:sp>
    </p:spTree>
    <p:extLst>
      <p:ext uri="{BB962C8B-B14F-4D97-AF65-F5344CB8AC3E}">
        <p14:creationId xmlns:p14="http://schemas.microsoft.com/office/powerpoint/2010/main" val="36383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3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PÚBLICO-ALVO:</a:t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/>
              <a:t> ans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49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PÚBLICO-ALVO</a:t>
            </a:r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Clínicas Médicas e Odontológicas;</a:t>
            </a:r>
          </a:p>
          <a:p>
            <a:r>
              <a:rPr lang="pt-BR" sz="2800" dirty="0"/>
              <a:t>Operadoras de plano de saúde;</a:t>
            </a:r>
          </a:p>
          <a:p>
            <a:r>
              <a:rPr lang="pt-BR" sz="2800" dirty="0"/>
              <a:t>Hospitais;</a:t>
            </a:r>
          </a:p>
          <a:p>
            <a:r>
              <a:rPr lang="pt-BR" sz="2800" dirty="0"/>
              <a:t>Laboratórios;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679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3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Produtos mais consumidos:</a:t>
            </a:r>
            <a:r>
              <a:rPr lang="pt-BR" dirty="0" smtClean="0"/>
              <a:t> ans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189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47528" y="0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Produtos mais consumidos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415480" y="160382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2"/>
                </a:solidFill>
                <a:latin typeface="Arial" panose="020B0604020202020204" pitchFamily="34" charset="0"/>
              </a:rPr>
              <a:t>Análise Clínica</a:t>
            </a:r>
            <a:endParaRPr lang="pt-BR" sz="24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397402" y="2262004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É um software de auxílio gerencial para Clínicas Médicas em geral, </a:t>
            </a:r>
            <a:r>
              <a:rPr lang="pt-BR" sz="2400" dirty="0"/>
              <a:t>Consultórios </a:t>
            </a:r>
            <a:r>
              <a:rPr lang="pt-BR" sz="2400" dirty="0"/>
              <a:t>Odontológicos e para profissionais autônomos da área de saúde.</a:t>
            </a:r>
          </a:p>
        </p:txBody>
      </p:sp>
      <p:sp>
        <p:nvSpPr>
          <p:cNvPr id="7" name="Retângulo 6"/>
          <p:cNvSpPr/>
          <p:nvPr/>
        </p:nvSpPr>
        <p:spPr>
          <a:xfrm>
            <a:off x="1415480" y="360413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2"/>
                </a:solidFill>
                <a:latin typeface="Arial" panose="020B0604020202020204" pitchFamily="34" charset="0"/>
              </a:rPr>
              <a:t>ANS Hospitalar</a:t>
            </a:r>
            <a:endParaRPr lang="pt-BR" sz="24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397402" y="4120508"/>
            <a:ext cx="81369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Sistema de Gestão Hospitalar Para Órgãos Privado e Público, totalmente integrado com todas as áreas. </a:t>
            </a:r>
            <a:br>
              <a:rPr lang="pt-BR" sz="2400" dirty="0"/>
            </a:br>
            <a:r>
              <a:rPr lang="pt-BR" sz="2400" dirty="0"/>
              <a:t>O sistema mantém o Hospital atualizado com os dados dos pacientes atendidos nos Postos de Saúde e PSF que não possuam internet.</a:t>
            </a:r>
          </a:p>
        </p:txBody>
      </p:sp>
    </p:spTree>
    <p:extLst>
      <p:ext uri="{BB962C8B-B14F-4D97-AF65-F5344CB8AC3E}">
        <p14:creationId xmlns:p14="http://schemas.microsoft.com/office/powerpoint/2010/main" val="227553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47528" y="0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Produtos mais consumidos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1415480" y="1772816"/>
            <a:ext cx="76328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2"/>
                </a:solidFill>
                <a:latin typeface="Arial" panose="020B0604020202020204" pitchFamily="34" charset="0"/>
              </a:rPr>
              <a:t>Análise Laboratorial</a:t>
            </a:r>
          </a:p>
          <a:p>
            <a:endParaRPr lang="pt-BR" sz="2000" dirty="0"/>
          </a:p>
          <a:p>
            <a:r>
              <a:rPr lang="pt-BR" sz="2200" dirty="0"/>
              <a:t>É um software de auxílio gerencial para Laboratórios de Análises Clínicas</a:t>
            </a:r>
            <a:r>
              <a:rPr lang="pt-BR" sz="2200" dirty="0"/>
              <a:t>.</a:t>
            </a:r>
            <a:r>
              <a:rPr lang="pt-BR" sz="2200" dirty="0"/>
              <a:t> </a:t>
            </a:r>
            <a:endParaRPr lang="pt-BR" sz="2200" dirty="0"/>
          </a:p>
          <a:p>
            <a:endParaRPr lang="pt-BR" sz="2200" dirty="0"/>
          </a:p>
          <a:p>
            <a:r>
              <a:rPr lang="pt-BR" sz="2200" dirty="0"/>
              <a:t>A </a:t>
            </a:r>
            <a:r>
              <a:rPr lang="pt-BR" sz="2200" dirty="0"/>
              <a:t>facilidade de cadastro dos exames, grupo de exames e manutenção dos clientes, num formato simplificado, define a alta capacidade de entendimento do aplicativo, assim como nas demais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4497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3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concorrentes:</a:t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/>
              <a:t> ans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66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concorrentes</a:t>
            </a:r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/>
            <a:r>
              <a:rPr lang="pt-BR" sz="2800" b="1" dirty="0">
                <a:solidFill>
                  <a:schemeClr val="tx2"/>
                </a:solidFill>
                <a:latin typeface="Arial" panose="020B0604020202020204" pitchFamily="34" charset="0"/>
              </a:rPr>
              <a:t>Direto:</a:t>
            </a:r>
          </a:p>
          <a:p>
            <a:pPr lvl="1"/>
            <a:r>
              <a:rPr lang="pt-BR" sz="2800" dirty="0"/>
              <a:t>ProDoctor Software</a:t>
            </a:r>
          </a:p>
          <a:p>
            <a:pPr lvl="1"/>
            <a:r>
              <a:rPr lang="pt-BR" sz="2800" dirty="0"/>
              <a:t>HiDoctor Software Médico</a:t>
            </a:r>
            <a:endParaRPr lang="pt-BR" sz="2800" dirty="0"/>
          </a:p>
          <a:p>
            <a:pPr marL="457200" lvl="1" indent="0">
              <a:buNone/>
            </a:pPr>
            <a:endParaRPr lang="pt-BR" sz="2800" dirty="0"/>
          </a:p>
          <a:p>
            <a:pPr marL="285750" indent="-285750"/>
            <a:r>
              <a:rPr lang="pt-BR" sz="2800" b="1" dirty="0">
                <a:solidFill>
                  <a:schemeClr val="tx2"/>
                </a:solidFill>
                <a:latin typeface="Arial" panose="020B0604020202020204" pitchFamily="34" charset="0"/>
              </a:rPr>
              <a:t>Indireto:</a:t>
            </a:r>
          </a:p>
          <a:p>
            <a:pPr lvl="1"/>
            <a:r>
              <a:rPr lang="pt-BR" sz="2800" dirty="0"/>
              <a:t>Mv Sistemas</a:t>
            </a:r>
          </a:p>
          <a:p>
            <a:pPr lvl="1"/>
            <a:r>
              <a:rPr lang="pt-BR" sz="2800" dirty="0"/>
              <a:t>Totvs Sistemas</a:t>
            </a:r>
          </a:p>
        </p:txBody>
      </p:sp>
    </p:spTree>
    <p:extLst>
      <p:ext uri="{BB962C8B-B14F-4D97-AF65-F5344CB8AC3E}">
        <p14:creationId xmlns:p14="http://schemas.microsoft.com/office/powerpoint/2010/main" val="12511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5520" y="404664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Políticas de preço:</a:t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343472" y="1772816"/>
            <a:ext cx="94330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 </a:t>
            </a:r>
            <a:r>
              <a:rPr lang="pt-BR" sz="2800" dirty="0"/>
              <a:t>preço é baseado em quantidade de computadores, o mercado cobra entre 130 e 150 </a:t>
            </a:r>
            <a:r>
              <a:rPr lang="pt-BR" sz="2800" b="1" dirty="0"/>
              <a:t>por computador</a:t>
            </a:r>
            <a:r>
              <a:rPr lang="pt-BR" sz="2800" b="1" dirty="0" smtClean="0"/>
              <a:t>.</a:t>
            </a:r>
            <a:endParaRPr lang="pt-BR" sz="2800" b="1" dirty="0"/>
          </a:p>
          <a:p>
            <a:r>
              <a:rPr lang="pt-BR" sz="2800" dirty="0"/>
              <a:t>Seguimos </a:t>
            </a:r>
            <a:r>
              <a:rPr lang="pt-BR" sz="2800" dirty="0"/>
              <a:t>os preços de mercado.</a:t>
            </a:r>
          </a:p>
          <a:p>
            <a:r>
              <a:rPr lang="pt-BR" sz="2800" dirty="0"/>
              <a:t>Há </a:t>
            </a:r>
            <a:r>
              <a:rPr lang="pt-BR" sz="2800" dirty="0"/>
              <a:t>empresas que cobram 20 por </a:t>
            </a:r>
            <a:r>
              <a:rPr lang="pt-BR" sz="2800" dirty="0" smtClean="0"/>
              <a:t>computador,</a:t>
            </a:r>
          </a:p>
          <a:p>
            <a:r>
              <a:rPr lang="pt-BR" sz="2800" dirty="0" smtClean="0"/>
              <a:t>nessas </a:t>
            </a:r>
            <a:r>
              <a:rPr lang="pt-BR" sz="2800" dirty="0"/>
              <a:t>os clientes ficam no máximo </a:t>
            </a:r>
            <a:r>
              <a:rPr lang="pt-BR" sz="2800" b="1" dirty="0"/>
              <a:t>18 meses.</a:t>
            </a:r>
          </a:p>
        </p:txBody>
      </p:sp>
    </p:spTree>
    <p:extLst>
      <p:ext uri="{BB962C8B-B14F-4D97-AF65-F5344CB8AC3E}">
        <p14:creationId xmlns:p14="http://schemas.microsoft.com/office/powerpoint/2010/main" val="25208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416" y="1340768"/>
            <a:ext cx="10585176" cy="2320280"/>
          </a:xfrm>
        </p:spPr>
        <p:txBody>
          <a:bodyPr>
            <a:normAutofit fontScale="90000"/>
          </a:bodyPr>
          <a:lstStyle/>
          <a:p>
            <a:r>
              <a:rPr lang="pt-BR" sz="4400" dirty="0" err="1">
                <a:solidFill>
                  <a:srgbClr val="FFC000"/>
                </a:solidFill>
              </a:rPr>
              <a:t>Pdu’S</a:t>
            </a:r>
            <a:r>
              <a:rPr lang="pt-BR" sz="4400" dirty="0">
                <a:solidFill>
                  <a:srgbClr val="FFC000"/>
                </a:solidFill>
              </a:rPr>
              <a:t/>
            </a:r>
            <a:br>
              <a:rPr lang="pt-BR" sz="4400" dirty="0">
                <a:solidFill>
                  <a:srgbClr val="FFC000"/>
                </a:solidFill>
              </a:rPr>
            </a:br>
            <a:r>
              <a:rPr lang="pt-BR" sz="4400" dirty="0">
                <a:solidFill>
                  <a:srgbClr val="FFC000"/>
                </a:solidFill>
              </a:rPr>
              <a:t> </a:t>
            </a:r>
            <a:r>
              <a:rPr lang="pt-BR" dirty="0" smtClean="0">
                <a:solidFill>
                  <a:srgbClr val="FFC000"/>
                </a:solidFill>
              </a:rPr>
              <a:t/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/>
              <a:t>(</a:t>
            </a:r>
            <a:r>
              <a:rPr lang="pt-BR" b="0" dirty="0">
                <a:effectLst/>
              </a:rPr>
              <a:t>Unidade de Desenvolvimento </a:t>
            </a:r>
            <a:r>
              <a:rPr lang="pt-BR" b="0" dirty="0" smtClean="0">
                <a:effectLst/>
              </a:rPr>
              <a:t>Profissional</a:t>
            </a:r>
            <a:r>
              <a:rPr lang="pt-BR" b="0" dirty="0" smtClean="0"/>
              <a:t>)</a:t>
            </a:r>
            <a:r>
              <a:rPr lang="pt-BR" dirty="0" smtClean="0">
                <a:solidFill>
                  <a:srgbClr val="FFC000"/>
                </a:solidFill>
              </a:rPr>
              <a:t/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/>
              <a:t> ans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3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116632"/>
            <a:ext cx="8229600" cy="764704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881336"/>
            <a:ext cx="8229600" cy="5616624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FFC000"/>
                </a:solidFill>
              </a:rPr>
              <a:t>ANS SISTEMAS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sz="2000" b="1" dirty="0"/>
              <a:t>Apresentação da </a:t>
            </a:r>
            <a:r>
              <a:rPr lang="pt-BR" sz="2000" b="1" dirty="0"/>
              <a:t>Empresa;</a:t>
            </a:r>
          </a:p>
          <a:p>
            <a:pPr lvl="1"/>
            <a:r>
              <a:rPr lang="pt-BR" sz="2000" b="1" dirty="0"/>
              <a:t>Sócios Fundadores;</a:t>
            </a:r>
            <a:endParaRPr lang="pt-BR" sz="2000" b="1" dirty="0"/>
          </a:p>
          <a:p>
            <a:pPr lvl="1"/>
            <a:r>
              <a:rPr lang="pt-BR" sz="2000" b="1" dirty="0"/>
              <a:t>Segmento da Empresa;</a:t>
            </a:r>
            <a:endParaRPr lang="pt-BR" sz="2000" b="1" dirty="0"/>
          </a:p>
          <a:p>
            <a:pPr lvl="1"/>
            <a:r>
              <a:rPr lang="pt-BR" sz="2000" b="1" dirty="0"/>
              <a:t>Marca que a ANS Explora;</a:t>
            </a:r>
          </a:p>
          <a:p>
            <a:pPr lvl="1"/>
            <a:r>
              <a:rPr lang="pt-BR" sz="2000" b="1" dirty="0"/>
              <a:t>Público-Alvo;</a:t>
            </a:r>
          </a:p>
          <a:p>
            <a:pPr lvl="1"/>
            <a:r>
              <a:rPr lang="pt-BR" sz="2000" b="1" dirty="0"/>
              <a:t>Produtos Mais Consumidos;</a:t>
            </a:r>
          </a:p>
          <a:p>
            <a:pPr lvl="1"/>
            <a:r>
              <a:rPr lang="pt-BR" sz="2000" b="1" dirty="0"/>
              <a:t>Concorrentes;</a:t>
            </a:r>
          </a:p>
          <a:p>
            <a:pPr lvl="1"/>
            <a:r>
              <a:rPr lang="pt-BR" sz="2000" b="1" dirty="0"/>
              <a:t>Política de Preços;</a:t>
            </a:r>
          </a:p>
          <a:p>
            <a:pPr lvl="1"/>
            <a:r>
              <a:rPr lang="pt-BR" sz="2000" b="1" dirty="0"/>
              <a:t>PDU’s;</a:t>
            </a:r>
          </a:p>
          <a:p>
            <a:pPr lvl="1"/>
            <a:r>
              <a:rPr lang="pt-BR" sz="2000" b="1" dirty="0"/>
              <a:t>Diferenciais Competitivos;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5608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5400" y="332656"/>
            <a:ext cx="10657184" cy="1600200"/>
          </a:xfrm>
        </p:spPr>
        <p:txBody>
          <a:bodyPr>
            <a:normAutofit fontScale="90000"/>
          </a:bodyPr>
          <a:lstStyle/>
          <a:p>
            <a:r>
              <a:rPr lang="pt-BR" sz="4400" dirty="0" err="1" smtClean="0">
                <a:solidFill>
                  <a:srgbClr val="FFC000"/>
                </a:solidFill>
              </a:rPr>
              <a:t>Pdu’S</a:t>
            </a:r>
            <a:r>
              <a:rPr lang="pt-BR" dirty="0" smtClean="0">
                <a:solidFill>
                  <a:srgbClr val="FFC000"/>
                </a:solidFill>
              </a:rPr>
              <a:t/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>
                <a:solidFill>
                  <a:srgbClr val="FFC000"/>
                </a:solidFill>
              </a:rPr>
              <a:t/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b="0" dirty="0" smtClean="0"/>
              <a:t>(</a:t>
            </a:r>
            <a:r>
              <a:rPr lang="pt-BR" b="0" dirty="0">
                <a:effectLst/>
              </a:rPr>
              <a:t>Unidade de Desenvolvimento </a:t>
            </a:r>
            <a:r>
              <a:rPr lang="pt-BR" b="0" dirty="0" smtClean="0">
                <a:effectLst/>
              </a:rPr>
              <a:t>Profissional</a:t>
            </a:r>
            <a:r>
              <a:rPr lang="pt-BR" b="0" dirty="0" smtClean="0"/>
              <a:t>)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26950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3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DIFERENCIAIS COMPETITIVOS: </a:t>
            </a:r>
            <a:r>
              <a:rPr lang="pt-BR" dirty="0" smtClean="0"/>
              <a:t> ans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689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91544" y="332656"/>
            <a:ext cx="8229600" cy="160020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DIFERENCIAIS</a:t>
            </a:r>
            <a:r>
              <a:rPr lang="pt-BR" sz="3600" dirty="0">
                <a:solidFill>
                  <a:srgbClr val="FFC000"/>
                </a:solidFill>
              </a:rPr>
              <a:t> </a:t>
            </a:r>
            <a:r>
              <a:rPr lang="pt-BR" sz="3200" dirty="0">
                <a:solidFill>
                  <a:srgbClr val="FFC000"/>
                </a:solidFill>
              </a:rPr>
              <a:t>COMPETITIVOS</a:t>
            </a:r>
            <a:endParaRPr lang="pt-BR" sz="3200" dirty="0"/>
          </a:p>
        </p:txBody>
      </p:sp>
      <p:sp>
        <p:nvSpPr>
          <p:cNvPr id="2" name="Retângulo 1"/>
          <p:cNvSpPr/>
          <p:nvPr/>
        </p:nvSpPr>
        <p:spPr>
          <a:xfrm>
            <a:off x="1271464" y="1932856"/>
            <a:ext cx="95050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800" b="1" dirty="0">
                <a:latin typeface="Arial" panose="020B0604020202020204" pitchFamily="34" charset="0"/>
              </a:rPr>
              <a:t>Preço abaixo do mercado;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800" b="1" dirty="0">
                <a:latin typeface="Arial" panose="020B0604020202020204" pitchFamily="34" charset="0"/>
              </a:rPr>
              <a:t>Customizações ilimitadas*;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800" b="1" dirty="0">
                <a:latin typeface="Arial" panose="020B0604020202020204" pitchFamily="34" charset="0"/>
              </a:rPr>
              <a:t>Preocupação </a:t>
            </a:r>
            <a:r>
              <a:rPr lang="pt-BR" sz="2800" b="1" dirty="0">
                <a:latin typeface="Arial" panose="020B0604020202020204" pitchFamily="34" charset="0"/>
              </a:rPr>
              <a:t>com a conservação do meio ambiente. </a:t>
            </a:r>
            <a:r>
              <a:rPr lang="pt-BR" sz="2800" b="1" dirty="0">
                <a:latin typeface="Arial" panose="020B0604020202020204" pitchFamily="34" charset="0"/>
              </a:rPr>
              <a:t>Seu sistema auxilia </a:t>
            </a:r>
            <a:r>
              <a:rPr lang="pt-BR" sz="2800" b="1" dirty="0">
                <a:latin typeface="Arial" panose="020B0604020202020204" pitchFamily="34" charset="0"/>
              </a:rPr>
              <a:t>na redução do manejo e impressão de papeis em até 90% e no aumento do controle das atividades administrativas e </a:t>
            </a:r>
            <a:r>
              <a:rPr lang="pt-BR" sz="2800" b="1" dirty="0">
                <a:latin typeface="Arial" panose="020B0604020202020204" pitchFamily="34" charset="0"/>
              </a:rPr>
              <a:t>financeiras </a:t>
            </a:r>
            <a:r>
              <a:rPr lang="pt-BR" sz="2800" b="1" dirty="0">
                <a:latin typeface="Arial" panose="020B0604020202020204" pitchFamily="34" charset="0"/>
              </a:rPr>
              <a:t>de </a:t>
            </a:r>
            <a:r>
              <a:rPr lang="pt-BR" sz="2800" b="1" dirty="0">
                <a:latin typeface="Arial" panose="020B0604020202020204" pitchFamily="34" charset="0"/>
              </a:rPr>
              <a:t>seus clientes.</a:t>
            </a:r>
            <a:endParaRPr lang="pt-BR" sz="2800" b="1" dirty="0"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11624" y="5589240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*As solicitações de customização passam por uma análise, caso seja aprovada, será entregue dentro de um prazo de até quatro meses.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3999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57" y="1772816"/>
            <a:ext cx="3695700" cy="3695700"/>
          </a:xfrm>
        </p:spPr>
      </p:pic>
    </p:spTree>
    <p:extLst>
      <p:ext uri="{BB962C8B-B14F-4D97-AF65-F5344CB8AC3E}">
        <p14:creationId xmlns:p14="http://schemas.microsoft.com/office/powerpoint/2010/main" val="401921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346" y="2492896"/>
            <a:ext cx="7765322" cy="3695136"/>
          </a:xfrm>
        </p:spPr>
        <p:txBody>
          <a:bodyPr>
            <a:normAutofit/>
          </a:bodyPr>
          <a:lstStyle/>
          <a:p>
            <a:pPr lvl="1" algn="just"/>
            <a:r>
              <a:rPr lang="pt-BR" sz="2400" dirty="0"/>
              <a:t>ANS SISTEMAS</a:t>
            </a:r>
            <a:r>
              <a:rPr lang="pt-BR" sz="2400" dirty="0"/>
              <a:t>: </a:t>
            </a:r>
            <a:endParaRPr lang="pt-BR" sz="2400" dirty="0"/>
          </a:p>
          <a:p>
            <a:pPr marL="457200" lvl="1" indent="0" algn="just">
              <a:buNone/>
            </a:pPr>
            <a:r>
              <a:rPr lang="pt-BR" sz="2400" u="sng" dirty="0">
                <a:solidFill>
                  <a:srgbClr val="FFC000"/>
                </a:solidFill>
              </a:rPr>
              <a:t>http</a:t>
            </a:r>
            <a:r>
              <a:rPr lang="pt-BR" sz="2400" u="sng" dirty="0">
                <a:solidFill>
                  <a:srgbClr val="FFC000"/>
                </a:solidFill>
              </a:rPr>
              <a:t>://www.analisesistemas.com/index.php</a:t>
            </a:r>
            <a:r>
              <a:rPr lang="pt-BR" sz="2400" dirty="0"/>
              <a:t>;</a:t>
            </a:r>
            <a:endParaRPr lang="pt-BR" sz="2400" dirty="0"/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445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3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Apresentação da empresa:</a:t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/>
              <a:t> ans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20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apresentaÇÃO DA EMPRESA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346" y="1772816"/>
            <a:ext cx="7765322" cy="369513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48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3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Sócios fundadores:</a:t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/>
              <a:t> ans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39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Sócios fundadores</a:t>
            </a:r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91544" y="1700808"/>
            <a:ext cx="7343038" cy="1656184"/>
          </a:xfrm>
        </p:spPr>
        <p:txBody>
          <a:bodyPr>
            <a:normAutofit fontScale="85000" lnSpcReduction="20000"/>
          </a:bodyPr>
          <a:lstStyle/>
          <a:p>
            <a:r>
              <a:rPr lang="pt-BR" sz="3200" b="1" dirty="0"/>
              <a:t>Saulo Alencar	</a:t>
            </a:r>
          </a:p>
          <a:p>
            <a:r>
              <a:rPr lang="pt-BR" sz="3200" b="1" dirty="0"/>
              <a:t>Alan Campos</a:t>
            </a:r>
          </a:p>
          <a:p>
            <a:r>
              <a:rPr lang="pt-BR" sz="3200" b="1" dirty="0"/>
              <a:t>Clovis Campos</a:t>
            </a:r>
          </a:p>
          <a:p>
            <a:pPr marL="285750" indent="-285750"/>
            <a:endParaRPr lang="pt-BR" sz="3200" b="1" dirty="0"/>
          </a:p>
          <a:p>
            <a:pPr marL="285750" indent="-285750"/>
            <a:endParaRPr lang="pt-BR" sz="3200" b="1" dirty="0"/>
          </a:p>
          <a:p>
            <a:pPr marL="285750" indent="-285750"/>
            <a:endParaRPr lang="pt-BR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490439" y="3459720"/>
            <a:ext cx="83452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dirty="0"/>
              <a:t>O sistema foi inicialmente desenvolvido por Alan Campos e Clovis Campos, ao qual conseguiram desenvolver uma base para o sistema ANS e conseguir o primeiro cliente. Nessa mesma época Alan também trabalhava em uma empresa chamada “Informata”, ao qual Saulo começou a estagiar e conheçeu Alan,  após tomar conheçimento sobre o sistema, Saulo investiu na empresa entrando como sócio e posteriormente Clovis vende a parte dele para Saulo e Alan.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1399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3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Segmento da empresa:</a:t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/>
              <a:t> ans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1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SEGMENTO DA EMPRESA</a:t>
            </a:r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59496" y="2132856"/>
            <a:ext cx="7343038" cy="3695136"/>
          </a:xfrm>
        </p:spPr>
        <p:txBody>
          <a:bodyPr>
            <a:normAutofit/>
          </a:bodyPr>
          <a:lstStyle/>
          <a:p>
            <a:pPr marL="285750" indent="-285750"/>
            <a:r>
              <a:rPr lang="pt-BR" sz="3200" b="1" dirty="0">
                <a:solidFill>
                  <a:schemeClr val="tx2"/>
                </a:solidFill>
                <a:latin typeface="Arial" panose="020B0604020202020204" pitchFamily="34" charset="0"/>
              </a:rPr>
              <a:t>Prestação de serviços:</a:t>
            </a:r>
          </a:p>
          <a:p>
            <a:pPr lvl="1" algn="just"/>
            <a:r>
              <a:rPr lang="pt-BR" sz="3200" dirty="0"/>
              <a:t>Área de Saúde.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612800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3472" y="2852936"/>
            <a:ext cx="9505056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Marca que a </a:t>
            </a:r>
            <a:r>
              <a:rPr lang="pt-BR" dirty="0" smtClean="0">
                <a:solidFill>
                  <a:srgbClr val="FFC000"/>
                </a:solidFill>
              </a:rPr>
              <a:t>empresa explora</a:t>
            </a:r>
            <a:r>
              <a:rPr lang="pt-BR" dirty="0" smtClean="0">
                <a:solidFill>
                  <a:srgbClr val="FFC000"/>
                </a:solidFill>
              </a:rPr>
              <a:t>:</a:t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/>
              <a:t> ans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88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Override1.xml><?xml version="1.0" encoding="utf-8"?>
<a:themeOverride xmlns:a="http://schemas.openxmlformats.org/drawingml/2006/main">
  <a:clrScheme name="Damask">
    <a:dk1>
      <a:sysClr val="windowText" lastClr="000000"/>
    </a:dk1>
    <a:lt1>
      <a:sysClr val="window" lastClr="FFFFFF"/>
    </a:lt1>
    <a:dk2>
      <a:srgbClr val="2A5B7F"/>
    </a:dk2>
    <a:lt2>
      <a:srgbClr val="ABDAFC"/>
    </a:lt2>
    <a:accent1>
      <a:srgbClr val="9EC544"/>
    </a:accent1>
    <a:accent2>
      <a:srgbClr val="50BEA3"/>
    </a:accent2>
    <a:accent3>
      <a:srgbClr val="4A9CCC"/>
    </a:accent3>
    <a:accent4>
      <a:srgbClr val="9A66CA"/>
    </a:accent4>
    <a:accent5>
      <a:srgbClr val="C54F71"/>
    </a:accent5>
    <a:accent6>
      <a:srgbClr val="DE9C3C"/>
    </a:accent6>
    <a:hlink>
      <a:srgbClr val="6BA9DA"/>
    </a:hlink>
    <a:folHlink>
      <a:srgbClr val="A0BCD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</TotalTime>
  <Words>452</Words>
  <Application>Microsoft Office PowerPoint</Application>
  <PresentationFormat>Widescreen</PresentationFormat>
  <Paragraphs>80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Bookman Old Style</vt:lpstr>
      <vt:lpstr>Rockwell</vt:lpstr>
      <vt:lpstr>Damask</vt:lpstr>
      <vt:lpstr>Fundamentos da Gestão</vt:lpstr>
      <vt:lpstr>Sumário</vt:lpstr>
      <vt:lpstr>Apresentação da empresa:  ans sistemas</vt:lpstr>
      <vt:lpstr>apresentaÇÃO DA EMPRESA</vt:lpstr>
      <vt:lpstr>Sócios fundadores:  ans sistemas</vt:lpstr>
      <vt:lpstr>Sócios fundadores</vt:lpstr>
      <vt:lpstr>Segmento da empresa:  ans sistemas</vt:lpstr>
      <vt:lpstr>SEGMENTO DA EMPRESA</vt:lpstr>
      <vt:lpstr>Marca que a empresa explora:  ans sistemas</vt:lpstr>
      <vt:lpstr>Marca que a empresa explora</vt:lpstr>
      <vt:lpstr>PÚBLICO-ALVO:  ans sistemas</vt:lpstr>
      <vt:lpstr>PÚBLICO-ALVO</vt:lpstr>
      <vt:lpstr>Produtos mais consumidos: ans sistemas</vt:lpstr>
      <vt:lpstr>Produtos mais consumidos</vt:lpstr>
      <vt:lpstr>Produtos mais consumidos</vt:lpstr>
      <vt:lpstr>concorrentes:  ans sistemas</vt:lpstr>
      <vt:lpstr>concorrentes</vt:lpstr>
      <vt:lpstr>Políticas de preço:  </vt:lpstr>
      <vt:lpstr>Pdu’S   (Unidade de Desenvolvimento Profissional)  ans sistemas</vt:lpstr>
      <vt:lpstr>Pdu’S  (Unidade de Desenvolvimento Profissional)</vt:lpstr>
      <vt:lpstr>DIFERENCIAIS COMPETITIVOS:  ans sistemas</vt:lpstr>
      <vt:lpstr>DIFERENCIAIS COMPETITIVOS</vt:lpstr>
      <vt:lpstr>dúvidas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Usuário do Windows</dc:creator>
  <cp:lastModifiedBy>TJ Borges</cp:lastModifiedBy>
  <cp:revision>71</cp:revision>
  <dcterms:created xsi:type="dcterms:W3CDTF">2017-06-11T23:31:55Z</dcterms:created>
  <dcterms:modified xsi:type="dcterms:W3CDTF">2017-06-19T19:40:49Z</dcterms:modified>
</cp:coreProperties>
</file>