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6" r:id="rId4"/>
    <p:sldId id="258" r:id="rId5"/>
    <p:sldId id="269" r:id="rId6"/>
    <p:sldId id="294" r:id="rId7"/>
    <p:sldId id="261" r:id="rId8"/>
    <p:sldId id="263" r:id="rId9"/>
    <p:sldId id="295" r:id="rId10"/>
    <p:sldId id="296" r:id="rId11"/>
    <p:sldId id="297" r:id="rId12"/>
    <p:sldId id="298" r:id="rId13"/>
    <p:sldId id="259" r:id="rId14"/>
    <p:sldId id="270" r:id="rId15"/>
    <p:sldId id="285" r:id="rId16"/>
    <p:sldId id="260" r:id="rId17"/>
    <p:sldId id="277" r:id="rId18"/>
    <p:sldId id="271" r:id="rId19"/>
    <p:sldId id="299" r:id="rId20"/>
    <p:sldId id="272" r:id="rId21"/>
    <p:sldId id="273" r:id="rId22"/>
    <p:sldId id="274" r:id="rId23"/>
    <p:sldId id="275" r:id="rId24"/>
    <p:sldId id="278" r:id="rId25"/>
    <p:sldId id="279" r:id="rId26"/>
    <p:sldId id="283" r:id="rId27"/>
    <p:sldId id="289" r:id="rId28"/>
    <p:sldId id="290" r:id="rId29"/>
    <p:sldId id="291" r:id="rId30"/>
    <p:sldId id="292" r:id="rId31"/>
    <p:sldId id="293" r:id="rId32"/>
    <p:sldId id="284" r:id="rId33"/>
    <p:sldId id="286" r:id="rId34"/>
    <p:sldId id="280" r:id="rId35"/>
    <p:sldId id="281" r:id="rId36"/>
    <p:sldId id="288" r:id="rId37"/>
    <p:sldId id="282" r:id="rId38"/>
    <p:sldId id="287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iengo.com.br/padrao-de-projeto-observer#title-5" TargetMode="External"/><Relationship Id="rId3" Type="http://schemas.openxmlformats.org/officeDocument/2006/relationships/hyperlink" Target="https://brizeno.wordpress.com/category/padroes-de-projeto/builder/" TargetMode="External"/><Relationship Id="rId7" Type="http://schemas.openxmlformats.org/officeDocument/2006/relationships/hyperlink" Target="https://brizeno.wordpress.com/category/padroes-de-projeto/observer/" TargetMode="External"/><Relationship Id="rId2" Type="http://schemas.openxmlformats.org/officeDocument/2006/relationships/hyperlink" Target="https://pt.wikipedia.org/wiki/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vmedia.com.br/padrao-de-projeto-facade-em-java/26476" TargetMode="External"/><Relationship Id="rId11" Type="http://schemas.openxmlformats.org/officeDocument/2006/relationships/hyperlink" Target="https://www.slideshare.net/jucindra/padres-de-projeto-observer" TargetMode="External"/><Relationship Id="rId5" Type="http://schemas.openxmlformats.org/officeDocument/2006/relationships/hyperlink" Target="https://brizeno.wordpress.com/category/padroes-de-projeto/facade/" TargetMode="External"/><Relationship Id="rId10" Type="http://schemas.openxmlformats.org/officeDocument/2006/relationships/hyperlink" Target="https://pt.slideshare.net/luizauira/padro-de-projeto-observer" TargetMode="External"/><Relationship Id="rId4" Type="http://schemas.openxmlformats.org/officeDocument/2006/relationships/hyperlink" Target="http://www.dpi.ufv.br/projetos/apri/?page_id=695" TargetMode="External"/><Relationship Id="rId9" Type="http://schemas.openxmlformats.org/officeDocument/2006/relationships/hyperlink" Target="http://www.dpi.ufv.br/projetos/apri/?page_id=75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019199"/>
          </a:xfrm>
        </p:spPr>
        <p:txBody>
          <a:bodyPr/>
          <a:lstStyle/>
          <a:p>
            <a:r>
              <a:rPr lang="pt-BR" sz="3600" dirty="0"/>
              <a:t>Padrões de projetos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219200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Grupo: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Bruno Félix</a:t>
            </a:r>
          </a:p>
          <a:p>
            <a:r>
              <a:rPr lang="pt-BR" dirty="0">
                <a:solidFill>
                  <a:schemeClr val="tx1"/>
                </a:solidFill>
              </a:rPr>
              <a:t>Jaasiel Tavares</a:t>
            </a:r>
          </a:p>
          <a:p>
            <a:r>
              <a:rPr lang="pt-BR" dirty="0">
                <a:solidFill>
                  <a:schemeClr val="tx1"/>
                </a:solidFill>
              </a:rPr>
              <a:t>Maikon Silva</a:t>
            </a:r>
          </a:p>
          <a:p>
            <a:r>
              <a:rPr lang="pt-BR" dirty="0">
                <a:solidFill>
                  <a:schemeClr val="tx1"/>
                </a:solidFill>
              </a:rPr>
              <a:t>Tiago José</a:t>
            </a:r>
          </a:p>
          <a:p>
            <a:r>
              <a:rPr lang="pt-BR" dirty="0">
                <a:solidFill>
                  <a:schemeClr val="tx1"/>
                </a:solidFill>
              </a:rPr>
              <a:t>Victor Luiz</a:t>
            </a:r>
          </a:p>
        </p:txBody>
      </p:sp>
    </p:spTree>
    <p:extLst>
      <p:ext uri="{BB962C8B-B14F-4D97-AF65-F5344CB8AC3E}">
        <p14:creationId xmlns:p14="http://schemas.microsoft.com/office/powerpoint/2010/main" val="21405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Builder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40664"/>
            <a:ext cx="6048672" cy="473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0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Builder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73923" cy="206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7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5005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88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Autofit/>
          </a:bodyPr>
          <a:lstStyle/>
          <a:p>
            <a:pPr algn="just"/>
            <a:r>
              <a:rPr lang="pt-BR" sz="2300" dirty="0">
                <a:solidFill>
                  <a:schemeClr val="tx1"/>
                </a:solidFill>
                <a:latin typeface="+mn-lt"/>
              </a:rPr>
              <a:t>Permite variar a representação interna de um produto. O objeto Builder fornece ao diretor uma interface abstrata para a construção do produto. A interface permite ao construtor ocultar a representação e a estrutura interna do produto. Ela também oculta como o produto é montado. Já que o produto é construído através de uma interface abstrata, tudo o que você tem que fazer para mudar sua representação interna é definir um novo tipo de contrutor.</a:t>
            </a:r>
          </a:p>
          <a:p>
            <a:pPr algn="just"/>
            <a:endParaRPr lang="pt-BR" sz="23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sz="2300" dirty="0">
                <a:solidFill>
                  <a:schemeClr val="tx1"/>
                </a:solidFill>
                <a:latin typeface="+mn-lt"/>
              </a:rPr>
              <a:t>Isola o código para construção e representação: O padrão Builder melhora a modularidade pelo encapsulamento da forma como um objeto complexo é construído e representado. </a:t>
            </a:r>
          </a:p>
        </p:txBody>
      </p:sp>
    </p:spTree>
    <p:extLst>
      <p:ext uri="{BB962C8B-B14F-4D97-AF65-F5344CB8AC3E}">
        <p14:creationId xmlns:p14="http://schemas.microsoft.com/office/powerpoint/2010/main" val="263565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Autofit/>
          </a:bodyPr>
          <a:lstStyle/>
          <a:p>
            <a:pPr algn="just"/>
            <a:r>
              <a:rPr lang="pt-BR" sz="2300" dirty="0">
                <a:solidFill>
                  <a:schemeClr val="tx1"/>
                </a:solidFill>
                <a:latin typeface="+mn-lt"/>
              </a:rPr>
              <a:t>Os clientes nada necessitam saber sobre as classes que definem a estrutura interna do produto, tais classes não aparecem na interface do Builder. </a:t>
            </a:r>
            <a:endParaRPr lang="pt-BR" sz="2300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sz="23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sz="2300" dirty="0">
                <a:solidFill>
                  <a:schemeClr val="tx1"/>
                </a:solidFill>
                <a:latin typeface="+mn-lt"/>
              </a:rPr>
              <a:t>Cada ConcreteBuilder contém todo o código para criar e montar um tipo de produto específico. O código é escrito somente uma vez, então, diferentes Directors podem reutilizá-lo para construir variantes de Product com o mesmo conjunto de partes</a:t>
            </a:r>
            <a:r>
              <a:rPr lang="pt-BR" sz="2300" dirty="0" smtClean="0">
                <a:solidFill>
                  <a:schemeClr val="tx1"/>
                </a:solidFill>
                <a:latin typeface="+mn-lt"/>
              </a:rPr>
              <a:t>.</a:t>
            </a:r>
            <a:endParaRPr lang="pt-BR" sz="23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16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Autofit/>
          </a:bodyPr>
          <a:lstStyle/>
          <a:p>
            <a:pPr algn="just"/>
            <a:r>
              <a:rPr lang="pt-BR" sz="2300" dirty="0" smtClean="0">
                <a:solidFill>
                  <a:schemeClr val="tx1"/>
                </a:solidFill>
                <a:latin typeface="+mn-lt"/>
              </a:rPr>
              <a:t>Oferece </a:t>
            </a:r>
            <a:r>
              <a:rPr lang="pt-BR" sz="2300" dirty="0">
                <a:solidFill>
                  <a:schemeClr val="tx1"/>
                </a:solidFill>
                <a:latin typeface="+mn-lt"/>
              </a:rPr>
              <a:t>um controle mais fino sobre o processo de construção: Ao contrário de padrões de criação que constroem produtos de uma só vez, o Builder constrói o produto passo a passo sobre o controle do diretor. Somente quando o produto está terminado o diretor o recupera do construtor. Daí a interface de Builder refletir o processo de construção do produto mais explicitamente do que outros padrões de criação. Isso dá um controle mais fino sobre o processo de construção e, consequentemente, da estrutura interna do produto resultante.</a:t>
            </a:r>
          </a:p>
        </p:txBody>
      </p:sp>
    </p:spTree>
    <p:extLst>
      <p:ext uri="{BB962C8B-B14F-4D97-AF65-F5344CB8AC3E}">
        <p14:creationId xmlns:p14="http://schemas.microsoft.com/office/powerpoint/2010/main" val="191728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300" dirty="0">
                <a:solidFill>
                  <a:schemeClr val="tx1"/>
                </a:solidFill>
                <a:latin typeface="+mn-lt"/>
              </a:rPr>
              <a:t>Requer criar uma classe que implemente o builder específico para cada instância diferente do produto.</a:t>
            </a:r>
          </a:p>
        </p:txBody>
      </p:sp>
    </p:spTree>
    <p:extLst>
      <p:ext uri="{BB962C8B-B14F-4D97-AF65-F5344CB8AC3E}">
        <p14:creationId xmlns:p14="http://schemas.microsoft.com/office/powerpoint/2010/main" val="53772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/>
              <a:t>Facade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46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Facade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Padrão de projeto de design de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software.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Tem como propósito promover uma interface unificada para um conjunto de interfaces de um subsistema. Dessa forma, é definida uma interface de alto nível que torna um subsistema mais fácil de ser utilizado/acessado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80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Facade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Seu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objetivo é implementar uma forma de interagir com um sistema que seja mais fácil que o antigo, com a intenção de usar um subconjunto do sistema em questão. Ou seja, busca simplificar o uso de um sistema existente a partir de uma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interface.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Similiaridade com os padrões Decorator e Adapter.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Importante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ressaltar que o padrão Facade não “encapsula” as interfaces do sistema,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apenas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fornece uma interface simplificada para acessar as suas funcionalidades.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444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64704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Builder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Problema;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Motivação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Exemplo;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Vantagens;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Desvantagens;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Facade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Problema;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Motivação;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Vantagens;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Desvantagens;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Observer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Problema;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Motivação;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Exemplo;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Vantagens;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Desvantagens;</a:t>
            </a:r>
          </a:p>
        </p:txBody>
      </p:sp>
    </p:spTree>
    <p:extLst>
      <p:ext uri="{BB962C8B-B14F-4D97-AF65-F5344CB8AC3E}">
        <p14:creationId xmlns:p14="http://schemas.microsoft.com/office/powerpoint/2010/main" val="1560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6E21660A-4590-4BDF-9CA9-A33099FA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52587"/>
            <a:ext cx="8839200" cy="42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0B7272D5-577B-4887-843A-A2CEB7222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2353"/>
            <a:ext cx="82295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</a:t>
            </a:r>
            <a:r>
              <a:rPr lang="pt-BR" dirty="0" err="1"/>
              <a:t>Facade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Torna o sistema mais fácil de se usar, protegendo os clientes dos componentes do sistema, reduzindo o número de objetos que terão que lidar.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Promove fraco/pouco acoplamento entre os subsistemas e seus clientes.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Não evita que as aplicações possam acessar as subclasses diretamente, pode-se escolher entre a facilidade de uso ou a generalidade.</a:t>
            </a:r>
          </a:p>
        </p:txBody>
      </p:sp>
    </p:spTree>
    <p:extLst>
      <p:ext uri="{BB962C8B-B14F-4D97-AF65-F5344CB8AC3E}">
        <p14:creationId xmlns:p14="http://schemas.microsoft.com/office/powerpoint/2010/main" val="207041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</a:t>
            </a:r>
            <a:r>
              <a:rPr lang="pt-BR" dirty="0" err="1"/>
              <a:t>Facade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O problema com essa centralização da complexidade é que a classe fachada pode crescer descontroladamente para abrigar uma conjunto grande de possibilidades. Nestes casos pode ser mais viável procurar outros padrões, como Abstract Factory para dividir as responsabilidades entre subclasses.</a:t>
            </a:r>
          </a:p>
        </p:txBody>
      </p:sp>
    </p:spTree>
    <p:extLst>
      <p:ext uri="{BB962C8B-B14F-4D97-AF65-F5344CB8AC3E}">
        <p14:creationId xmlns:p14="http://schemas.microsoft.com/office/powerpoint/2010/main" val="57917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/>
              <a:t>Observer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98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Definie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uma dependência um para muitos entre objetos, de maneira que quando um objeto muda de estado todos os seus dependentes são notificados e atualizados automaticamente</a:t>
            </a:r>
            <a:r>
              <a:rPr lang="pt-BR" dirty="0">
                <a:latin typeface="+mn-lt"/>
              </a:rPr>
              <a:t>.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Os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objetos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que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estão </a:t>
            </a:r>
            <a:br>
              <a:rPr lang="pt-BR" dirty="0">
                <a:solidFill>
                  <a:schemeClr val="tx1"/>
                </a:solidFill>
                <a:latin typeface="+mn-lt"/>
              </a:rPr>
            </a:br>
            <a:r>
              <a:rPr lang="pt-BR" dirty="0" smtClean="0">
                <a:solidFill>
                  <a:schemeClr val="tx1"/>
                </a:solidFill>
                <a:latin typeface="+mn-lt"/>
              </a:rPr>
              <a:t>escutando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são conhecidos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+mn-lt"/>
              </a:rPr>
            </a:br>
            <a:r>
              <a:rPr lang="pt-BR" dirty="0" smtClean="0">
                <a:solidFill>
                  <a:schemeClr val="tx1"/>
                </a:solidFill>
                <a:latin typeface="+mn-lt"/>
              </a:rPr>
              <a:t>como </a:t>
            </a:r>
            <a:r>
              <a:rPr lang="pt-BR" i="1" dirty="0">
                <a:solidFill>
                  <a:schemeClr val="tx1"/>
                </a:solidFill>
                <a:latin typeface="+mn-lt"/>
              </a:rPr>
              <a:t>Observers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e o objeto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+mn-lt"/>
              </a:rPr>
            </a:br>
            <a:r>
              <a:rPr lang="pt-BR" dirty="0" smtClean="0">
                <a:solidFill>
                  <a:schemeClr val="tx1"/>
                </a:solidFill>
                <a:latin typeface="+mn-lt"/>
              </a:rPr>
              <a:t>que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é escutado (ou observado)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+mn-lt"/>
              </a:rPr>
            </a:br>
            <a:r>
              <a:rPr lang="pt-BR" dirty="0" smtClean="0">
                <a:solidFill>
                  <a:schemeClr val="tx1"/>
                </a:solidFill>
                <a:latin typeface="+mn-lt"/>
              </a:rPr>
              <a:t>é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 conhecido como </a:t>
            </a:r>
            <a:r>
              <a:rPr lang="pt-BR" i="1" dirty="0">
                <a:solidFill>
                  <a:schemeClr val="tx1"/>
                </a:solidFill>
                <a:latin typeface="+mn-lt"/>
              </a:rPr>
              <a:t>Subject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Padrão Comportamental.</a:t>
            </a: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Camada Model da arquitetura MVC;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2" y="2714546"/>
            <a:ext cx="395206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96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Identificar os objetos que serão notificados (Observers).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Todos devem implementar a mesma interface.</a:t>
            </a:r>
          </a:p>
        </p:txBody>
      </p:sp>
    </p:spTree>
    <p:extLst>
      <p:ext uri="{BB962C8B-B14F-4D97-AF65-F5344CB8AC3E}">
        <p14:creationId xmlns:p14="http://schemas.microsoft.com/office/powerpoint/2010/main" val="6631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Uma construção onde existem vários operários;</a:t>
            </a: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Uma sirene toca informando uma mudança de testado;</a:t>
            </a: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O alarme da sirene é uma mensagem enviada aos observadores (funcionários), que pode ser um intervalo, término do expediente, etc.</a:t>
            </a:r>
          </a:p>
        </p:txBody>
      </p:sp>
    </p:spTree>
    <p:extLst>
      <p:ext uri="{BB962C8B-B14F-4D97-AF65-F5344CB8AC3E}">
        <p14:creationId xmlns:p14="http://schemas.microsoft.com/office/powerpoint/2010/main" val="240079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Interface Sirene:</a:t>
            </a:r>
          </a:p>
          <a:p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Interface Operario: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tx1"/>
                </a:solidFill>
                <a:latin typeface="+mn-lt"/>
              </a:rPr>
              <a:t>	</a:t>
            </a:r>
            <a:endParaRPr lang="pt-BR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26" y="2060848"/>
            <a:ext cx="688353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62" y="4725144"/>
            <a:ext cx="5223930" cy="104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runo\Desktop\exemploob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30" y="32378"/>
            <a:ext cx="4464496" cy="68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/>
              <a:t>Builder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8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runo\Desktop\exemploobserv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5"/>
            <a:ext cx="8612187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704856" cy="593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5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Ao realizar uma mudança é necessário ter cuidado, pois não se sabe exatamente os efeitos desta mudança nos seus observers ou o custo das atualizações nos observers. Caso as mudanças sejam muito complexas ou muito custosas pode ser interessante implementar uma estrutura intermediária para gerenciar os subjects e observers e suas mudanças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36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Outro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motivo para se utilizar uma estrutura intermediária entre subject e observer é quando existem muitos subjects e muitos observers interligados. Uma estrutura para mapear subjects e observers pode ser mais eficiente que uma lista de observers em cada subject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Essa estrutura intermediária muitas vezes pode ser uma instância do padrão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Mediator. Também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é interessante que esta classe intermediária seja uma instância do padrão Singleton, pois é interessante que apenas um objeto centralize o controle de subjects e observers.</a:t>
            </a:r>
          </a:p>
        </p:txBody>
      </p:sp>
    </p:spTree>
    <p:extLst>
      <p:ext uri="{BB962C8B-B14F-4D97-AF65-F5344CB8AC3E}">
        <p14:creationId xmlns:p14="http://schemas.microsoft.com/office/powerpoint/2010/main" val="32438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</a:t>
            </a:r>
            <a:r>
              <a:rPr lang="pt-BR" dirty="0" smtClean="0"/>
              <a:t>Observer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Como com todos os outros padrões de projeto, o Observer aplica uma linguagem universal ao projeto, permitindo a fácil leitura e compreensão por parte de outros programadores também participantes do desenvolvimento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O código trabalha com notificação via composição ao invés de implementação, o que permite a evolução mais eficiente do projeto, além do número de instâncias observadoras poder ser atualizado de forma dinâmica.</a:t>
            </a:r>
          </a:p>
        </p:txBody>
      </p:sp>
    </p:spTree>
    <p:extLst>
      <p:ext uri="{BB962C8B-B14F-4D97-AF65-F5344CB8AC3E}">
        <p14:creationId xmlns:p14="http://schemas.microsoft.com/office/powerpoint/2010/main" val="10586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</a:t>
            </a:r>
            <a:r>
              <a:rPr lang="pt-BR" dirty="0" smtClean="0"/>
              <a:t>Observer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Se a implementação for encadeada, por exemplo: um Observer é também um Subject (algo possível). Se esse tipo de encadeamento acontecer de forma descontrolada o vazamento de memória será um provável problema. Mais precisamente, </a:t>
            </a:r>
            <a:r>
              <a:rPr lang="pt-BR" i="1" dirty="0">
                <a:solidFill>
                  <a:schemeClr val="tx1"/>
                </a:solidFill>
                <a:latin typeface="+mn-lt"/>
              </a:rPr>
              <a:t>OutOfMemoryException</a:t>
            </a:r>
            <a:r>
              <a:rPr lang="pt-BR" i="1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just"/>
            <a:endParaRPr lang="pt-BR" i="1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Outra problemática é quando seu código tem somente um observador e um sujeito, em qualquer circunstância. Implementar o Observer nesse cenário é tornar o código inflado com a aplicação desnecessária de um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padrão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.</a:t>
            </a:r>
            <a:endParaRPr lang="pt-B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91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</a:t>
            </a:r>
            <a:r>
              <a:rPr lang="pt-BR" dirty="0" smtClean="0"/>
              <a:t>Observer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Atualizações inesperadas. Como um observador não tem conhecimento da presença dos outros, elas podem ser cegos para o custo global de mudança do subject. Uma operação inócula no subject pode causar uma cascata de atualizações nos observadores e seus objetos dependentes. Além do mais, critérios de dependência que não estão bem-definidas ou mantidos normalmente conduzem a atualizações espúrias que podem ser difíceis de detectar.</a:t>
            </a:r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O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protocolo simples de atualização não fornece detalhes sobre o que mudou no subject. Sem protocolos adicionais para ajudar os observadores a descobrir o que mudou, eles podem ser forçados a trabalhar duro para deduzir as mudanças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8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1027" name="Picture 3" descr="C:\Users\Bruno\Desktop\dúvidas-sobre-o-progra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14781"/>
            <a:ext cx="14382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runo\Desktop\trabalhador-com-duvidas_1012-1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runo\Desktop\duvida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14781"/>
            <a:ext cx="237651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8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Builder: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Wikipédia: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2"/>
              </a:rPr>
              <a:t>https://pt.wikipedia.org/wiki/Builder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Marcos Brizeno: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3"/>
              </a:rPr>
              <a:t>https://brizeno.wordpress.com/category/padroes-de-projeto/builder/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  <a:latin typeface="+mn-lt"/>
              </a:rPr>
              <a:t>Projeto A.P.R.I UFV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4"/>
              </a:rPr>
              <a:t>http://www.dpi.ufv.br/projetos/apri/?page_id=695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Facade: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+mn-lt"/>
              </a:rPr>
              <a:t>Marcos Brizeno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5"/>
              </a:rPr>
              <a:t>https://brizeno.wordpress.com/category/padroes-de-projeto/facade/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n-lt"/>
              </a:rPr>
              <a:t>DevMedia: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6"/>
              </a:rPr>
              <a:t>http://www.devmedia.com.br/padrao-de-projeto-facade-em-java/26476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Observer: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+mn-lt"/>
              </a:rPr>
              <a:t>Marcos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Brizeno: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7"/>
              </a:rPr>
              <a:t>https://brizeno.wordpress.com/category/padroes-de-projeto/observer/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n-lt"/>
              </a:rPr>
              <a:t>Blog Thiengo: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8"/>
              </a:rPr>
              <a:t>http://www.thiengo.com.br/padrao-de-projeto-observer#title-5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n-lt"/>
              </a:rPr>
              <a:t>Projeto A.P.R.I UFV: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9"/>
              </a:rPr>
              <a:t>http://www.dpi.ufv.br/projetos/apri/?page_id=755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n-lt"/>
              </a:rPr>
              <a:t>Puc Minas: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10"/>
              </a:rPr>
              <a:t>https://pt.slideshare.net/luizauira/padro-de-projeto-observer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+mn-lt"/>
              </a:rPr>
              <a:t>Instituto Federal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Fluminense: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11"/>
              </a:rPr>
              <a:t>https://www.slideshare.net/jucindra/padres-de-projeto-observer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Builder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+mn-lt"/>
              </a:rPr>
              <a:t>Padrão de projeto de software criacional.</a:t>
            </a:r>
          </a:p>
          <a:p>
            <a:pPr algn="just"/>
            <a:endParaRPr lang="pt-BR" sz="28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+mn-lt"/>
              </a:rPr>
              <a:t>P</a:t>
            </a:r>
            <a:r>
              <a:rPr lang="pt-BR" sz="2800" dirty="0" smtClean="0">
                <a:solidFill>
                  <a:schemeClr val="tx1"/>
                </a:solidFill>
                <a:latin typeface="+mn-lt"/>
              </a:rPr>
              <a:t>ermite </a:t>
            </a:r>
            <a:r>
              <a:rPr lang="pt-BR" sz="2800" dirty="0">
                <a:solidFill>
                  <a:schemeClr val="tx1"/>
                </a:solidFill>
                <a:latin typeface="+mn-lt"/>
              </a:rPr>
              <a:t>a separação da construção de um objeto complexo da sua representação, de forma que o mesmo processo de construção possa criar diferentes representações, ou seja, permite separar os passos de construção de um objeto em pequenos métodos.</a:t>
            </a:r>
          </a:p>
        </p:txBody>
      </p:sp>
    </p:spTree>
    <p:extLst>
      <p:ext uri="{BB962C8B-B14F-4D97-AF65-F5344CB8AC3E}">
        <p14:creationId xmlns:p14="http://schemas.microsoft.com/office/powerpoint/2010/main" val="13011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err="1"/>
              <a:t>Builder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i="1" dirty="0" smtClean="0">
                <a:solidFill>
                  <a:schemeClr val="tx1"/>
                </a:solidFill>
                <a:latin typeface="+mn-lt"/>
              </a:rPr>
              <a:t>Builder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—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E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specifica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uma interface para criação das partes do produto. Pode ser implementado como interface ou como classe-abstrata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i="1" dirty="0">
                <a:solidFill>
                  <a:schemeClr val="tx1"/>
                </a:solidFill>
                <a:latin typeface="+mn-lt"/>
              </a:rPr>
              <a:t>Concrete builder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—</a:t>
            </a:r>
            <a:r>
              <a:rPr lang="pt-BR" dirty="0">
                <a:latin typeface="+mn-lt"/>
              </a:rPr>
              <a:t>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I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mplementa uma forma de construir o produto, parte por parte, seguindo a abstração Builder. ConcreteBuilder guarda a representação do objeto-produto e fornece um método para recuperá-lo, após sua construção</a:t>
            </a:r>
          </a:p>
          <a:p>
            <a:pPr algn="just"/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>
              <a:latin typeface="+mn-lt"/>
            </a:endParaRPr>
          </a:p>
          <a:p>
            <a:pPr algn="just"/>
            <a:endParaRPr lang="pt-BR" dirty="0">
              <a:latin typeface="+mn-lt"/>
            </a:endParaRPr>
          </a:p>
        </p:txBody>
      </p:sp>
      <p:pic>
        <p:nvPicPr>
          <p:cNvPr id="4" name="Picture 2" descr="C:\Users\Bruno\Desktop\buil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13176"/>
            <a:ext cx="40386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err="1"/>
              <a:t>Builder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i="1" dirty="0" smtClean="0">
                <a:solidFill>
                  <a:schemeClr val="tx1"/>
                </a:solidFill>
                <a:latin typeface="+mn-lt"/>
              </a:rPr>
              <a:t>Director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 — U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tiliza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a interface de Builder para construir um determinado objeto. Em outras palavras, criamos um Director e dizemos a ele qual Builder concreto iremos utilizar para construir o produto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i="1" dirty="0">
                <a:solidFill>
                  <a:schemeClr val="tx1"/>
                </a:solidFill>
                <a:latin typeface="+mn-lt"/>
              </a:rPr>
              <a:t>Product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— é o objeto-produto da construção “orquestrada” pelo Builder</a:t>
            </a:r>
            <a:r>
              <a:rPr lang="pt-BR" dirty="0">
                <a:latin typeface="+mn-lt"/>
              </a:rPr>
              <a:t>.</a:t>
            </a:r>
            <a:endParaRPr lang="pt-BR" i="1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>
              <a:latin typeface="+mn-lt"/>
            </a:endParaRPr>
          </a:p>
          <a:p>
            <a:pPr algn="just"/>
            <a:endParaRPr lang="pt-BR" dirty="0">
              <a:latin typeface="+mn-lt"/>
            </a:endParaRPr>
          </a:p>
        </p:txBody>
      </p:sp>
      <p:pic>
        <p:nvPicPr>
          <p:cNvPr id="7170" name="Picture 2" descr="C:\Users\Bruno\Desktop\buil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13175"/>
            <a:ext cx="40386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Builder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70000" lnSpcReduction="20000"/>
          </a:bodyPr>
          <a:lstStyle/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Vamos começar definindo a interface para criação do produto. Chamamos este builder abstrato de CriadorDeGuerreiro e o produto será, obviamente, um Guerreiro, que será criado com espada, armadura e arco.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67" y="3031596"/>
            <a:ext cx="7605812" cy="282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5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Builder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840760" cy="481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4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Builder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1"/>
            <a:ext cx="7168807" cy="488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8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820</TotalTime>
  <Words>1348</Words>
  <Application>Microsoft Office PowerPoint</Application>
  <PresentationFormat>On-screen Show (4:3)</PresentationFormat>
  <Paragraphs>138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Executive</vt:lpstr>
      <vt:lpstr>Padrões de projetos </vt:lpstr>
      <vt:lpstr>Sumário</vt:lpstr>
      <vt:lpstr>Builder</vt:lpstr>
      <vt:lpstr>Introdução Builder</vt:lpstr>
      <vt:lpstr>Estrutura Builder</vt:lpstr>
      <vt:lpstr>Estrutura Builder</vt:lpstr>
      <vt:lpstr>Exemplo Builder</vt:lpstr>
      <vt:lpstr>Exemplo Builder</vt:lpstr>
      <vt:lpstr>Exemplo Builder</vt:lpstr>
      <vt:lpstr>Exemplo Builder</vt:lpstr>
      <vt:lpstr>Exemplo Builder</vt:lpstr>
      <vt:lpstr>PowerPoint Presentation</vt:lpstr>
      <vt:lpstr>Vantagens Builder</vt:lpstr>
      <vt:lpstr>Vantagens Builder</vt:lpstr>
      <vt:lpstr>Vantagens Builder</vt:lpstr>
      <vt:lpstr>Desvantagens Builder</vt:lpstr>
      <vt:lpstr>Facade</vt:lpstr>
      <vt:lpstr>Introdução Facade</vt:lpstr>
      <vt:lpstr>Introdução Facade</vt:lpstr>
      <vt:lpstr>Estrutura Antes</vt:lpstr>
      <vt:lpstr>Estrutura Atual</vt:lpstr>
      <vt:lpstr>Vantagens Facade</vt:lpstr>
      <vt:lpstr>Desvantagens Facade</vt:lpstr>
      <vt:lpstr>Observer</vt:lpstr>
      <vt:lpstr>Introdução Observer</vt:lpstr>
      <vt:lpstr>Estrutura Observer</vt:lpstr>
      <vt:lpstr>Exemplo Observer</vt:lpstr>
      <vt:lpstr>Exemplo Observer</vt:lpstr>
      <vt:lpstr>PowerPoint Presentation</vt:lpstr>
      <vt:lpstr>PowerPoint Presentation</vt:lpstr>
      <vt:lpstr>PowerPoint Presentation</vt:lpstr>
      <vt:lpstr>Cuidados Observer</vt:lpstr>
      <vt:lpstr>Cuidados Observer</vt:lpstr>
      <vt:lpstr>Vantagens Observer</vt:lpstr>
      <vt:lpstr>Desvantagens Observer</vt:lpstr>
      <vt:lpstr>Desvantagens Observer</vt:lpstr>
      <vt:lpstr>Dúvidas?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43</cp:revision>
  <dcterms:created xsi:type="dcterms:W3CDTF">2017-06-11T23:31:55Z</dcterms:created>
  <dcterms:modified xsi:type="dcterms:W3CDTF">2017-06-13T03:12:46Z</dcterms:modified>
</cp:coreProperties>
</file>