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18" r:id="rId4"/>
    <p:sldId id="271" r:id="rId5"/>
    <p:sldId id="320" r:id="rId6"/>
    <p:sldId id="321" r:id="rId7"/>
    <p:sldId id="319" r:id="rId8"/>
    <p:sldId id="316" r:id="rId9"/>
    <p:sldId id="306" r:id="rId10"/>
    <p:sldId id="311" r:id="rId11"/>
    <p:sldId id="305" r:id="rId12"/>
    <p:sldId id="312" r:id="rId13"/>
    <p:sldId id="304" r:id="rId14"/>
    <p:sldId id="310" r:id="rId15"/>
    <p:sldId id="317" r:id="rId16"/>
    <p:sldId id="303" r:id="rId17"/>
    <p:sldId id="313" r:id="rId18"/>
    <p:sldId id="302" r:id="rId19"/>
    <p:sldId id="301" r:id="rId20"/>
    <p:sldId id="314" r:id="rId21"/>
    <p:sldId id="307" r:id="rId22"/>
    <p:sldId id="309" r:id="rId23"/>
    <p:sldId id="308" r:id="rId24"/>
    <p:sldId id="287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2460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85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0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4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4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6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82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2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6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3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93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3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81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831F1-ED05-4BAA-8C74-2BAAB7F343BB}" type="datetimeFigureOut">
              <a:rPr lang="pt-BR" smtClean="0"/>
              <a:t>17/06/2017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93D9-3239-4E1A-B177-3A3DADB6A39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362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680"/>
            <a:ext cx="9144000" cy="1019199"/>
          </a:xfrm>
        </p:spPr>
        <p:txBody>
          <a:bodyPr/>
          <a:lstStyle/>
          <a:p>
            <a:r>
              <a:rPr lang="pt-BR" sz="3200" dirty="0" smtClean="0"/>
              <a:t>Fundamentos da Gestão</a:t>
            </a:r>
            <a:endParaRPr lang="pt-B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40968"/>
            <a:ext cx="9144000" cy="1584176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Grupo: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Bruno Félix</a:t>
            </a:r>
          </a:p>
          <a:p>
            <a:r>
              <a:rPr lang="pt-BR" b="1" dirty="0">
                <a:solidFill>
                  <a:schemeClr val="tx1"/>
                </a:solidFill>
              </a:rPr>
              <a:t>Jaasiel </a:t>
            </a:r>
            <a:r>
              <a:rPr lang="pt-BR" b="1" dirty="0" smtClean="0">
                <a:solidFill>
                  <a:schemeClr val="tx1"/>
                </a:solidFill>
              </a:rPr>
              <a:t>Tavares</a:t>
            </a:r>
          </a:p>
          <a:p>
            <a:r>
              <a:rPr lang="pt-BR" b="1" dirty="0">
                <a:solidFill>
                  <a:schemeClr val="tx1"/>
                </a:solidFill>
              </a:rPr>
              <a:t>Maikon </a:t>
            </a:r>
            <a:r>
              <a:rPr lang="pt-BR" b="1" dirty="0" smtClean="0">
                <a:solidFill>
                  <a:schemeClr val="tx1"/>
                </a:solidFill>
              </a:rPr>
              <a:t>Silva</a:t>
            </a:r>
          </a:p>
          <a:p>
            <a:r>
              <a:rPr lang="pt-BR" b="1" dirty="0" smtClean="0"/>
              <a:t>Philipe Araújo</a:t>
            </a:r>
            <a:endParaRPr lang="pt-BR" b="1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Tiago José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70080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z="3200" dirty="0" smtClean="0">
                <a:solidFill>
                  <a:srgbClr val="FFC000"/>
                </a:solidFill>
              </a:rPr>
              <a:t>Empresa: ANS Sistemas</a:t>
            </a:r>
            <a:endParaRPr lang="pt-BR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Marca que a empresa explora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11560" y="1859340"/>
            <a:ext cx="8013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</a:rPr>
              <a:t>O sucesso da ANS Sistemas foi obtido após solucionar e garantir o controle de procedimentos administrativos e financeiros de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Clínicas Médicas </a:t>
            </a:r>
            <a:r>
              <a:rPr lang="pt-BR" sz="2800" dirty="0">
                <a:latin typeface="Arial" panose="020B0604020202020204" pitchFamily="34" charset="0"/>
              </a:rPr>
              <a:t>e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Odontológicas</a:t>
            </a:r>
            <a:r>
              <a:rPr lang="pt-BR" sz="2800" dirty="0">
                <a:latin typeface="Arial" panose="020B0604020202020204" pitchFamily="34" charset="0"/>
              </a:rPr>
              <a:t>,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Hospitais</a:t>
            </a:r>
            <a:r>
              <a:rPr lang="pt-BR" sz="2800" dirty="0">
                <a:latin typeface="Arial" panose="020B0604020202020204" pitchFamily="34" charset="0"/>
              </a:rPr>
              <a:t>, 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Operadoras de Planos de Saúde</a:t>
            </a:r>
            <a:r>
              <a:rPr lang="pt-BR" sz="2800" dirty="0">
                <a:latin typeface="Arial" panose="020B0604020202020204" pitchFamily="34" charset="0"/>
              </a:rPr>
              <a:t>,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 Laboratórios de Análises Clínicas </a:t>
            </a:r>
            <a:r>
              <a:rPr lang="pt-BR" sz="2800" dirty="0">
                <a:latin typeface="Arial" panose="020B0604020202020204" pitchFamily="34" charset="0"/>
              </a:rPr>
              <a:t>e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</a:rPr>
              <a:t>empresas de e-commerce</a:t>
            </a:r>
            <a:r>
              <a:rPr lang="pt-BR" sz="2800" dirty="0">
                <a:latin typeface="Arial" panose="020B0604020202020204" pitchFamily="34" charset="0"/>
              </a:rPr>
              <a:t>. Além dos Sites Institucionais e projetos inovadores para Dispositivos Móveis com o sistema operacional </a:t>
            </a:r>
            <a:r>
              <a:rPr lang="pt-BR" sz="2800" dirty="0" err="1">
                <a:latin typeface="Arial" panose="020B0604020202020204" pitchFamily="34" charset="0"/>
              </a:rPr>
              <a:t>Android</a:t>
            </a:r>
            <a:r>
              <a:rPr lang="pt-BR" sz="2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36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PÚBLICO-ALVO: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9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PÚBLICO-ALVO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Clínicas Médicas e Odontológicas;</a:t>
            </a:r>
          </a:p>
          <a:p>
            <a:r>
              <a:rPr lang="pt-BR" sz="2800" dirty="0" smtClean="0"/>
              <a:t>Operadoras de plano de saúde;</a:t>
            </a:r>
          </a:p>
          <a:p>
            <a:r>
              <a:rPr lang="pt-BR" sz="2800" dirty="0" smtClean="0"/>
              <a:t>Hospitais;</a:t>
            </a:r>
          </a:p>
          <a:p>
            <a:r>
              <a:rPr lang="pt-BR" sz="2800" dirty="0" smtClean="0"/>
              <a:t>Laboratórios;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6795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consumidos:</a:t>
            </a: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89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39552" y="16002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Análise Clínica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21474" y="2258375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É um software de auxílio gerencial para Clínicas Médicas em geral, </a:t>
            </a:r>
            <a:r>
              <a:rPr lang="pt-BR" sz="2400" dirty="0" smtClean="0"/>
              <a:t>Consultórios </a:t>
            </a:r>
            <a:r>
              <a:rPr lang="pt-BR" sz="2400" dirty="0"/>
              <a:t>Odontológicos e para profissionais autônomos da área de saúde.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552" y="360051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ANS Hospitalar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1474" y="4116880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Sistema de Gestão Hospitalar Para Órgãos Privado e Público, totalmente integrado com todas as áreas. </a:t>
            </a:r>
            <a:br>
              <a:rPr lang="pt-BR" sz="2400" dirty="0"/>
            </a:br>
            <a:r>
              <a:rPr lang="pt-BR" sz="2400" dirty="0"/>
              <a:t>O sistema mantém o Hospital atualizado com os dados dos pacientes atendidos nos Postos de Saúde e PSF que não possuam internet.</a:t>
            </a:r>
          </a:p>
        </p:txBody>
      </p:sp>
    </p:spTree>
    <p:extLst>
      <p:ext uri="{BB962C8B-B14F-4D97-AF65-F5344CB8AC3E}">
        <p14:creationId xmlns:p14="http://schemas.microsoft.com/office/powerpoint/2010/main" val="227553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Produtos mais consumidos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27584" y="1772816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</a:rPr>
              <a:t>Análise </a:t>
            </a:r>
            <a:r>
              <a:rPr lang="pt-BR" sz="2400" b="1" dirty="0">
                <a:solidFill>
                  <a:schemeClr val="tx2"/>
                </a:solidFill>
                <a:latin typeface="Arial" panose="020B0604020202020204" pitchFamily="34" charset="0"/>
              </a:rPr>
              <a:t>Laboratorial</a:t>
            </a:r>
            <a:endParaRPr lang="pt-BR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pt-BR" sz="2000" dirty="0"/>
          </a:p>
          <a:p>
            <a:r>
              <a:rPr lang="pt-BR" sz="2200" dirty="0"/>
              <a:t>É um software de auxílio gerencial para Laboratórios de Análises Clínicas</a:t>
            </a:r>
            <a:r>
              <a:rPr lang="pt-BR" sz="2200" dirty="0" smtClean="0"/>
              <a:t>.</a:t>
            </a:r>
            <a:r>
              <a:rPr lang="pt-BR" sz="2200" dirty="0"/>
              <a:t> </a:t>
            </a:r>
            <a:endParaRPr lang="pt-BR" sz="2200" dirty="0" smtClean="0"/>
          </a:p>
          <a:p>
            <a:endParaRPr lang="pt-BR" sz="2200" dirty="0"/>
          </a:p>
          <a:p>
            <a:r>
              <a:rPr lang="pt-BR" sz="2200" dirty="0" smtClean="0"/>
              <a:t>A </a:t>
            </a:r>
            <a:r>
              <a:rPr lang="pt-BR" sz="2200" dirty="0"/>
              <a:t>facilidade de cadastro dos exames, grupo de exames e manutenção dos clientes, num formato simplificado, define a alta capacidade de entendimento do aplicativo, assim como nas demais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4497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concorrentes: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69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concorrentes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" panose="020B0604020202020204" pitchFamily="34" charset="0"/>
              </a:rPr>
              <a:t>Direto:</a:t>
            </a:r>
          </a:p>
          <a:p>
            <a:pPr lvl="1"/>
            <a:r>
              <a:rPr lang="pt-BR" sz="2800" dirty="0" smtClean="0"/>
              <a:t>ProDoctor Software</a:t>
            </a:r>
          </a:p>
          <a:p>
            <a:pPr lvl="1"/>
            <a:r>
              <a:rPr lang="pt-BR" sz="2800" dirty="0" smtClean="0"/>
              <a:t>HiDoctor Software Médico</a:t>
            </a:r>
            <a:endParaRPr lang="pt-BR" sz="2800" dirty="0"/>
          </a:p>
          <a:p>
            <a:pPr marL="457200" lvl="1" indent="0">
              <a:buNone/>
            </a:pPr>
            <a:endParaRPr lang="pt-BR" sz="2800" dirty="0" smtClean="0"/>
          </a:p>
          <a:p>
            <a:pPr marL="285750" indent="-285750"/>
            <a:r>
              <a:rPr lang="pt-BR" sz="2800" b="1" dirty="0">
                <a:solidFill>
                  <a:schemeClr val="tx2"/>
                </a:solidFill>
                <a:latin typeface="Arial" panose="020B0604020202020204" pitchFamily="34" charset="0"/>
              </a:rPr>
              <a:t>Indireto:</a:t>
            </a:r>
          </a:p>
          <a:p>
            <a:pPr lvl="1"/>
            <a:r>
              <a:rPr lang="pt-BR" sz="2800" dirty="0" smtClean="0"/>
              <a:t>Mv Sistemas</a:t>
            </a:r>
          </a:p>
          <a:p>
            <a:pPr lvl="1"/>
            <a:r>
              <a:rPr lang="pt-BR" sz="2800" dirty="0" smtClean="0"/>
              <a:t>Totvs Sistemas</a:t>
            </a:r>
          </a:p>
        </p:txBody>
      </p:sp>
    </p:spTree>
    <p:extLst>
      <p:ext uri="{BB962C8B-B14F-4D97-AF65-F5344CB8AC3E}">
        <p14:creationId xmlns:p14="http://schemas.microsoft.com/office/powerpoint/2010/main" val="125114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Políticas de preço: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86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Pdu’S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(</a:t>
            </a:r>
            <a:r>
              <a:rPr lang="pt-BR" b="0" dirty="0">
                <a:effectLst/>
              </a:rPr>
              <a:t>Unidade de Desenvolvimento </a:t>
            </a:r>
            <a:r>
              <a:rPr lang="pt-BR" b="0" dirty="0" smtClean="0">
                <a:effectLst/>
              </a:rPr>
              <a:t>Profissional</a:t>
            </a:r>
            <a:r>
              <a:rPr lang="pt-BR" dirty="0" smtClean="0"/>
              <a:t>)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r>
              <a:rPr lang="pt-BR" dirty="0" smtClean="0"/>
              <a:t>: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6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4704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1336"/>
            <a:ext cx="8229600" cy="561662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C000"/>
                </a:solidFill>
              </a:rPr>
              <a:t>ANS SISTEMAS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000" b="1" dirty="0"/>
              <a:t>Apresentação da </a:t>
            </a:r>
            <a:r>
              <a:rPr lang="pt-BR" sz="2000" b="1" dirty="0" smtClean="0"/>
              <a:t>Empresa;</a:t>
            </a:r>
          </a:p>
          <a:p>
            <a:pPr lvl="1"/>
            <a:r>
              <a:rPr lang="pt-BR" sz="2000" b="1" dirty="0" smtClean="0"/>
              <a:t>Sócios Fundadores;</a:t>
            </a:r>
            <a:endParaRPr lang="pt-BR" sz="2000" b="1" dirty="0"/>
          </a:p>
          <a:p>
            <a:pPr lvl="1"/>
            <a:r>
              <a:rPr lang="pt-BR" sz="2000" b="1" dirty="0" smtClean="0"/>
              <a:t>Segmento da Empresa;</a:t>
            </a:r>
            <a:endParaRPr lang="pt-BR" sz="2000" b="1" dirty="0"/>
          </a:p>
          <a:p>
            <a:pPr lvl="1"/>
            <a:r>
              <a:rPr lang="pt-BR" sz="2000" b="1" dirty="0" smtClean="0"/>
              <a:t>Marca que a ANS Explora;</a:t>
            </a:r>
          </a:p>
          <a:p>
            <a:pPr lvl="1"/>
            <a:r>
              <a:rPr lang="pt-BR" sz="2000" b="1" dirty="0" smtClean="0"/>
              <a:t>Público-Alvo;</a:t>
            </a:r>
          </a:p>
          <a:p>
            <a:pPr lvl="1"/>
            <a:r>
              <a:rPr lang="pt-BR" sz="2000" b="1" dirty="0" smtClean="0"/>
              <a:t>Produtos Mais Consumidos;</a:t>
            </a:r>
          </a:p>
          <a:p>
            <a:pPr lvl="1"/>
            <a:r>
              <a:rPr lang="pt-BR" sz="2000" b="1" dirty="0" smtClean="0"/>
              <a:t>Concorrentes;</a:t>
            </a:r>
          </a:p>
          <a:p>
            <a:pPr lvl="1"/>
            <a:r>
              <a:rPr lang="pt-BR" sz="2000" b="1" dirty="0" smtClean="0"/>
              <a:t>Política de Preços;</a:t>
            </a:r>
          </a:p>
          <a:p>
            <a:pPr lvl="1"/>
            <a:r>
              <a:rPr lang="pt-BR" sz="2000" b="1" dirty="0" smtClean="0"/>
              <a:t>PDU’s;</a:t>
            </a:r>
          </a:p>
          <a:p>
            <a:pPr lvl="1"/>
            <a:r>
              <a:rPr lang="pt-BR" sz="2000" b="1" dirty="0" smtClean="0"/>
              <a:t>Diferenciais Competitivos;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560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FFC000"/>
                </a:solidFill>
              </a:rPr>
              <a:t>Pdu’S</a:t>
            </a:r>
            <a:r>
              <a:rPr lang="pt-BR" dirty="0" smtClean="0">
                <a:solidFill>
                  <a:srgbClr val="FFC000"/>
                </a:solidFill>
              </a:rPr>
              <a:t> 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(</a:t>
            </a:r>
            <a:r>
              <a:rPr lang="pt-BR" b="0" dirty="0">
                <a:effectLst/>
              </a:rPr>
              <a:t>Unidade de Desenvolvimento </a:t>
            </a:r>
            <a:r>
              <a:rPr lang="pt-BR" b="0" dirty="0" smtClean="0">
                <a:effectLst/>
              </a:rPr>
              <a:t>Profissional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037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DIFERENCIAIS COMPETITIVOS: </a:t>
            </a: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8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6002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FFC000"/>
                </a:solidFill>
              </a:rPr>
              <a:t>DIFERENCIAIS</a:t>
            </a:r>
            <a:r>
              <a:rPr lang="pt-BR" sz="3600" dirty="0" smtClean="0">
                <a:solidFill>
                  <a:srgbClr val="FFC000"/>
                </a:solidFill>
              </a:rPr>
              <a:t> </a:t>
            </a:r>
            <a:r>
              <a:rPr lang="pt-BR" sz="3200" dirty="0" smtClean="0">
                <a:solidFill>
                  <a:srgbClr val="FFC000"/>
                </a:solidFill>
              </a:rPr>
              <a:t>COMPETITIVOS</a:t>
            </a:r>
            <a:endParaRPr lang="pt-BR" sz="3200" dirty="0"/>
          </a:p>
        </p:txBody>
      </p:sp>
      <p:sp>
        <p:nvSpPr>
          <p:cNvPr id="2" name="Retângulo 1"/>
          <p:cNvSpPr/>
          <p:nvPr/>
        </p:nvSpPr>
        <p:spPr>
          <a:xfrm>
            <a:off x="899592" y="1988840"/>
            <a:ext cx="7632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 smtClean="0">
                <a:latin typeface="Arial" panose="020B0604020202020204" pitchFamily="34" charset="0"/>
              </a:rPr>
              <a:t>Preço abaixo do mercado;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 smtClean="0">
                <a:latin typeface="Arial" panose="020B0604020202020204" pitchFamily="34" charset="0"/>
              </a:rPr>
              <a:t>Customizações ilimitadas*;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800" b="1" dirty="0" smtClean="0">
                <a:latin typeface="Arial" panose="020B0604020202020204" pitchFamily="34" charset="0"/>
              </a:rPr>
              <a:t>Preocupação</a:t>
            </a:r>
            <a:r>
              <a:rPr lang="pt-BR" sz="2800" b="1" dirty="0" smtClean="0">
                <a:latin typeface="Arial" panose="020B0604020202020204" pitchFamily="34" charset="0"/>
              </a:rPr>
              <a:t> </a:t>
            </a:r>
            <a:r>
              <a:rPr lang="pt-BR" sz="2800" b="1" dirty="0">
                <a:latin typeface="Arial" panose="020B0604020202020204" pitchFamily="34" charset="0"/>
              </a:rPr>
              <a:t>com a conservação do meio ambiente. </a:t>
            </a:r>
            <a:r>
              <a:rPr lang="pt-BR" sz="2800" b="1" dirty="0" smtClean="0">
                <a:latin typeface="Arial" panose="020B0604020202020204" pitchFamily="34" charset="0"/>
              </a:rPr>
              <a:t>Seu sistema auxilia </a:t>
            </a:r>
            <a:r>
              <a:rPr lang="pt-BR" sz="2800" b="1" dirty="0">
                <a:latin typeface="Arial" panose="020B0604020202020204" pitchFamily="34" charset="0"/>
              </a:rPr>
              <a:t>na redução do manejo e impressão de papeis em até 90% e no aumento do controle das atividades administrativas e </a:t>
            </a:r>
            <a:r>
              <a:rPr lang="pt-BR" sz="2800" b="1" dirty="0" smtClean="0">
                <a:latin typeface="Arial" panose="020B0604020202020204" pitchFamily="34" charset="0"/>
              </a:rPr>
              <a:t>financeiras </a:t>
            </a:r>
            <a:r>
              <a:rPr lang="pt-BR" sz="2800" b="1" dirty="0">
                <a:latin typeface="Arial" panose="020B0604020202020204" pitchFamily="34" charset="0"/>
              </a:rPr>
              <a:t>de </a:t>
            </a:r>
            <a:r>
              <a:rPr lang="pt-BR" sz="2800" b="1" dirty="0" smtClean="0">
                <a:latin typeface="Arial" panose="020B0604020202020204" pitchFamily="34" charset="0"/>
              </a:rPr>
              <a:t>seus clientes.</a:t>
            </a:r>
            <a:endParaRPr lang="pt-BR" sz="2800" b="1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607003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*As solicitações de customização passam por uma análise, caso seja aprovada, será entregue dentro de um prazo de até quatro meses.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999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57" y="1772816"/>
            <a:ext cx="3695700" cy="3695700"/>
          </a:xfrm>
        </p:spPr>
      </p:pic>
    </p:spTree>
    <p:extLst>
      <p:ext uri="{BB962C8B-B14F-4D97-AF65-F5344CB8AC3E}">
        <p14:creationId xmlns:p14="http://schemas.microsoft.com/office/powerpoint/2010/main" val="40192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492896"/>
            <a:ext cx="7765322" cy="3695136"/>
          </a:xfrm>
        </p:spPr>
        <p:txBody>
          <a:bodyPr>
            <a:normAutofit/>
          </a:bodyPr>
          <a:lstStyle/>
          <a:p>
            <a:pPr lvl="1" algn="just"/>
            <a:r>
              <a:rPr lang="pt-BR" sz="2400" dirty="0" smtClean="0">
                <a:solidFill>
                  <a:schemeClr val="tx1"/>
                </a:solidFill>
              </a:rPr>
              <a:t>ANS SISTEMAS</a:t>
            </a:r>
            <a:r>
              <a:rPr lang="pt-BR" sz="2400" dirty="0"/>
              <a:t>: </a:t>
            </a:r>
            <a:endParaRPr lang="pt-BR" sz="2400" dirty="0" smtClean="0"/>
          </a:p>
          <a:p>
            <a:pPr marL="457200" lvl="1" indent="0" algn="just">
              <a:buNone/>
            </a:pPr>
            <a:r>
              <a:rPr lang="pt-BR" sz="2400" u="sng" dirty="0" smtClean="0">
                <a:solidFill>
                  <a:srgbClr val="FFC000"/>
                </a:solidFill>
              </a:rPr>
              <a:t>http</a:t>
            </a:r>
            <a:r>
              <a:rPr lang="pt-BR" sz="2400" u="sng" dirty="0">
                <a:solidFill>
                  <a:srgbClr val="FFC000"/>
                </a:solidFill>
              </a:rPr>
              <a:t>://www.analisesistemas.com/index.php</a:t>
            </a:r>
            <a:r>
              <a:rPr lang="pt-BR" sz="2400" dirty="0" smtClean="0"/>
              <a:t>;</a:t>
            </a:r>
            <a:endParaRPr lang="pt-BR" sz="2400" dirty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Apresentação da empresa: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0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apresentaÇÃO DA EMPRESA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72816"/>
            <a:ext cx="7765322" cy="36951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80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Sócios fundadores: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39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Sócios fundadores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321" y="1700808"/>
            <a:ext cx="7343038" cy="1656184"/>
          </a:xfrm>
        </p:spPr>
        <p:txBody>
          <a:bodyPr>
            <a:normAutofit fontScale="85000" lnSpcReduction="20000"/>
          </a:bodyPr>
          <a:lstStyle/>
          <a:p>
            <a:r>
              <a:rPr lang="pt-BR" sz="3200" b="1" dirty="0" smtClean="0"/>
              <a:t>Saulo Alencar	</a:t>
            </a:r>
          </a:p>
          <a:p>
            <a:r>
              <a:rPr lang="pt-BR" sz="3200" b="1" dirty="0" smtClean="0"/>
              <a:t>Alan Campos</a:t>
            </a:r>
          </a:p>
          <a:p>
            <a:r>
              <a:rPr lang="pt-BR" sz="3200" b="1" dirty="0" smtClean="0"/>
              <a:t>Clovis Campos</a:t>
            </a:r>
          </a:p>
          <a:p>
            <a:pPr marL="285750" indent="-285750"/>
            <a:endParaRPr lang="pt-BR" sz="3200" b="1" dirty="0" smtClean="0"/>
          </a:p>
          <a:p>
            <a:pPr marL="285750" indent="-285750"/>
            <a:endParaRPr lang="pt-BR" sz="3200" b="1" dirty="0"/>
          </a:p>
          <a:p>
            <a:pPr marL="285750" indent="-285750"/>
            <a:endParaRPr lang="pt-B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03216" y="3459719"/>
            <a:ext cx="8345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 smtClean="0"/>
              <a:t>O sistema foi inicialmente desenvolvido por Alan Campos e Clovis Campos, ao qual conseguiram desenvolver uma base para o sistema ANS e conseguir o primeiro cliente. Nessa mesma época Alan também trabalhava em uma empresa chamada “Informata”, ao qual Saulo começou a estagiar e conheçeu Alan,  após tomar conheçimento sobre o sistema, Saulo investiu na empresa entrando como sócio e posteriormente Clovis vende a parte dele para Saulo e Alan.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399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Segmento da empresa:</a:t>
            </a:r>
            <a:r>
              <a:rPr lang="pt-BR" dirty="0" smtClean="0">
                <a:solidFill>
                  <a:srgbClr val="FFC000"/>
                </a:solidFill>
              </a:rPr>
              <a:t/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1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SEGMENTO DA EMPRESA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2060848"/>
            <a:ext cx="7343038" cy="3695136"/>
          </a:xfrm>
        </p:spPr>
        <p:txBody>
          <a:bodyPr>
            <a:normAutofit/>
          </a:bodyPr>
          <a:lstStyle/>
          <a:p>
            <a:pPr marL="285750" indent="-285750"/>
            <a:r>
              <a:rPr lang="pt-BR" sz="3200" b="1" dirty="0">
                <a:solidFill>
                  <a:schemeClr val="tx2"/>
                </a:solidFill>
                <a:latin typeface="Arial" panose="020B0604020202020204" pitchFamily="34" charset="0"/>
              </a:rPr>
              <a:t>Prestação de serviços</a:t>
            </a:r>
            <a:r>
              <a:rPr lang="pt-BR" sz="3200" b="1" dirty="0">
                <a:solidFill>
                  <a:schemeClr val="tx2"/>
                </a:solidFill>
                <a:latin typeface="Arial" panose="020B0604020202020204" pitchFamily="34" charset="0"/>
              </a:rPr>
              <a:t>:</a:t>
            </a:r>
          </a:p>
          <a:p>
            <a:pPr lvl="1" algn="just"/>
            <a:r>
              <a:rPr lang="pt-BR" sz="3200" dirty="0" smtClean="0"/>
              <a:t>Área de Saúde.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12800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600200"/>
          </a:xfrm>
        </p:spPr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Marca que a empresa explora:</a:t>
            </a:r>
            <a:br>
              <a:rPr lang="pt-BR" dirty="0" smtClean="0">
                <a:solidFill>
                  <a:srgbClr val="FFC000"/>
                </a:solidFill>
              </a:rPr>
            </a:br>
            <a:r>
              <a:rPr lang="pt-BR" dirty="0" smtClean="0"/>
              <a:t> ans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88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</TotalTime>
  <Words>412</Words>
  <Application>Microsoft Office PowerPoint</Application>
  <PresentationFormat>On-screen Show (4:3)</PresentationFormat>
  <Paragraphs>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Damask</vt:lpstr>
      <vt:lpstr>Fundamentos da Gestão</vt:lpstr>
      <vt:lpstr>Sumário</vt:lpstr>
      <vt:lpstr>Apresentação da empresa:  ans sistemas</vt:lpstr>
      <vt:lpstr>apresentaÇÃO DA EMPRESA</vt:lpstr>
      <vt:lpstr>Sócios fundadores:  ans sistemas</vt:lpstr>
      <vt:lpstr>Sócios fundadores</vt:lpstr>
      <vt:lpstr>Segmento da empresa:  ans sistemas</vt:lpstr>
      <vt:lpstr>SEGMENTO DA EMPRESA</vt:lpstr>
      <vt:lpstr>Marca que a empresa explora:  ans sistemas</vt:lpstr>
      <vt:lpstr>Marca que a empresa explora</vt:lpstr>
      <vt:lpstr>PÚBLICO-ALVO:  ans sistemas</vt:lpstr>
      <vt:lpstr>PÚBLICO-ALVO</vt:lpstr>
      <vt:lpstr>Produtos mais consumidos: ans sistemas</vt:lpstr>
      <vt:lpstr>Produtos mais consumidos</vt:lpstr>
      <vt:lpstr>Produtos mais consumidos</vt:lpstr>
      <vt:lpstr>concorrentes:  ans sistemas</vt:lpstr>
      <vt:lpstr>concorrentes</vt:lpstr>
      <vt:lpstr>Políticas de preço:  </vt:lpstr>
      <vt:lpstr>Pdu’S  (Unidade de Desenvolvimento Profissional) :  ans sistemas</vt:lpstr>
      <vt:lpstr>Pdu’S  (Unidade de Desenvolvimento Profissional)</vt:lpstr>
      <vt:lpstr>DIFERENCIAIS COMPETITIVOS:  ans sistemas</vt:lpstr>
      <vt:lpstr>DIFERENCIAIS COMPETITIVOS</vt:lpstr>
      <vt:lpstr>dúvidas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Bianca</cp:lastModifiedBy>
  <cp:revision>60</cp:revision>
  <dcterms:created xsi:type="dcterms:W3CDTF">2017-06-11T23:31:55Z</dcterms:created>
  <dcterms:modified xsi:type="dcterms:W3CDTF">2017-06-17T03:57:06Z</dcterms:modified>
</cp:coreProperties>
</file>