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embeddedFontLst>
    <p:embeddedFont>
      <p:font typeface="Tahom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zK5UzzJyrIX+ilTXuNia0pxF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18FEBD-32A8-471F-9B29-B484DB16ADFC}">
  <a:tblStyle styleId="{F718FEBD-32A8-471F-9B29-B484DB16ADF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Tahoma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ctrTitle"/>
          </p:nvPr>
        </p:nvSpPr>
        <p:spPr>
          <a:xfrm>
            <a:off x="1619252" y="5373692"/>
            <a:ext cx="6048375" cy="75088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1619252" y="6094417"/>
            <a:ext cx="6048375" cy="5032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b="1" sz="24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body"/>
          </p:nvPr>
        </p:nvSpPr>
        <p:spPr>
          <a:xfrm rot="5400000">
            <a:off x="2483646" y="-99218"/>
            <a:ext cx="5472113" cy="7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4985546" y="2402682"/>
            <a:ext cx="6192838" cy="190817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092994" y="570707"/>
            <a:ext cx="6192838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1403352" y="981075"/>
            <a:ext cx="7632700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623888" y="1709742"/>
            <a:ext cx="7886700" cy="2852737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623888" y="4589467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1403350" y="981075"/>
            <a:ext cx="3740150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5295901" y="981075"/>
            <a:ext cx="3740150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630238" y="365129"/>
            <a:ext cx="7886700" cy="1325563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630239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21"/>
          <p:cNvSpPr txBox="1"/>
          <p:nvPr>
            <p:ph idx="2" type="body"/>
          </p:nvPr>
        </p:nvSpPr>
        <p:spPr>
          <a:xfrm>
            <a:off x="630239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80808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21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80808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24"/>
          <p:cNvSpPr txBox="1"/>
          <p:nvPr>
            <p:ph idx="2" type="body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title"/>
          </p:nvPr>
        </p:nvSpPr>
        <p:spPr>
          <a:xfrm>
            <a:off x="630240" y="457200"/>
            <a:ext cx="2949575" cy="1600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/>
          <p:nvPr>
            <p:ph idx="2" type="pic"/>
          </p:nvPr>
        </p:nvSpPr>
        <p:spPr>
          <a:xfrm>
            <a:off x="3887788" y="987429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5"/>
          <p:cNvSpPr txBox="1"/>
          <p:nvPr>
            <p:ph idx="1" type="body"/>
          </p:nvPr>
        </p:nvSpPr>
        <p:spPr>
          <a:xfrm>
            <a:off x="630240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080808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1403352" y="981075"/>
            <a:ext cx="7632700" cy="547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–"/>
              <a:defRPr b="1" i="0" sz="24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2700338" y="5589592"/>
            <a:ext cx="5175250" cy="504825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latin typeface="Arial"/>
                <a:ea typeface="Arial"/>
                <a:cs typeface="Arial"/>
                <a:sym typeface="Arial"/>
              </a:rPr>
              <a:t>Autikids</a:t>
            </a:r>
            <a:endParaRPr sz="7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1619672" y="6094413"/>
            <a:ext cx="5175250" cy="2746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/>
              <a:buNone/>
            </a:pPr>
            <a:r>
              <a:rPr i="1" lang="pt-BR"/>
              <a:t>Um mundo colorido e inclusivo. </a:t>
            </a:r>
            <a:endParaRPr i="1"/>
          </a:p>
        </p:txBody>
      </p:sp>
      <p:pic>
        <p:nvPicPr>
          <p:cNvPr descr="Ícone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5352657"/>
            <a:ext cx="936104" cy="810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Jornadas</a:t>
            </a:r>
            <a:endParaRPr/>
          </a:p>
        </p:txBody>
      </p:sp>
      <p:cxnSp>
        <p:nvCxnSpPr>
          <p:cNvPr id="152" name="Google Shape;152;p13"/>
          <p:cNvCxnSpPr/>
          <p:nvPr/>
        </p:nvCxnSpPr>
        <p:spPr>
          <a:xfrm>
            <a:off x="3923928" y="1412776"/>
            <a:ext cx="0" cy="505412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3"/>
          <p:cNvSpPr txBox="1"/>
          <p:nvPr/>
        </p:nvSpPr>
        <p:spPr>
          <a:xfrm>
            <a:off x="622048" y="4365104"/>
            <a:ext cx="2621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dos Santos </a:t>
            </a:r>
            <a:endParaRPr/>
          </a:p>
        </p:txBody>
      </p:sp>
      <p:pic>
        <p:nvPicPr>
          <p:cNvPr descr="Ícone"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personagens&#10;&#10;Descrição gerada automaticamente" id="155" name="Google Shape;155;p13"/>
          <p:cNvPicPr preferRelativeResize="0"/>
          <p:nvPr/>
        </p:nvPicPr>
        <p:blipFill rotWithShape="1">
          <a:blip r:embed="rId4">
            <a:alphaModFix/>
          </a:blip>
          <a:srcRect b="36350" l="35715" r="37400" t="35300"/>
          <a:stretch/>
        </p:blipFill>
        <p:spPr>
          <a:xfrm>
            <a:off x="1043608" y="2348880"/>
            <a:ext cx="1778589" cy="187554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56" name="Google Shape;156;p13"/>
          <p:cNvSpPr txBox="1"/>
          <p:nvPr/>
        </p:nvSpPr>
        <p:spPr>
          <a:xfrm>
            <a:off x="4220344" y="1637184"/>
            <a:ext cx="4574272" cy="269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6:00 = Acorda;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7:00 = Vai para a escola;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pedir por necessidades básicas e primarias;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12:00 = Almoço;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solicitar o que deseja comer com base no cardápio disponivel;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19:00 = Janta;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solicitar o que deseja comer com base no que a mãe já preparou;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20:00 = Dormir.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655766" y="260648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Personas x Objetivos</a:t>
            </a:r>
            <a:endParaRPr/>
          </a:p>
        </p:txBody>
      </p:sp>
      <p:cxnSp>
        <p:nvCxnSpPr>
          <p:cNvPr id="162" name="Google Shape;162;p8"/>
          <p:cNvCxnSpPr/>
          <p:nvPr/>
        </p:nvCxnSpPr>
        <p:spPr>
          <a:xfrm flipH="1" rot="10800000">
            <a:off x="1043612" y="6624198"/>
            <a:ext cx="7740029" cy="30135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8"/>
          <p:cNvCxnSpPr/>
          <p:nvPr/>
        </p:nvCxnSpPr>
        <p:spPr>
          <a:xfrm>
            <a:off x="1043608" y="1772820"/>
            <a:ext cx="0" cy="48815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8"/>
          <p:cNvCxnSpPr/>
          <p:nvPr/>
        </p:nvCxnSpPr>
        <p:spPr>
          <a:xfrm flipH="1" rot="10800000">
            <a:off x="1043612" y="1762898"/>
            <a:ext cx="7769069" cy="9918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8"/>
          <p:cNvCxnSpPr/>
          <p:nvPr/>
        </p:nvCxnSpPr>
        <p:spPr>
          <a:xfrm>
            <a:off x="3402053" y="1772820"/>
            <a:ext cx="0" cy="48815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8"/>
          <p:cNvCxnSpPr/>
          <p:nvPr/>
        </p:nvCxnSpPr>
        <p:spPr>
          <a:xfrm>
            <a:off x="6167906" y="1772820"/>
            <a:ext cx="0" cy="4881513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8"/>
          <p:cNvCxnSpPr/>
          <p:nvPr/>
        </p:nvCxnSpPr>
        <p:spPr>
          <a:xfrm>
            <a:off x="1043612" y="3429000"/>
            <a:ext cx="776906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8"/>
          <p:cNvCxnSpPr/>
          <p:nvPr/>
        </p:nvCxnSpPr>
        <p:spPr>
          <a:xfrm>
            <a:off x="1043612" y="4869160"/>
            <a:ext cx="7740029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8"/>
          <p:cNvCxnSpPr/>
          <p:nvPr/>
        </p:nvCxnSpPr>
        <p:spPr>
          <a:xfrm flipH="1">
            <a:off x="8783637" y="1742682"/>
            <a:ext cx="29040" cy="488151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8"/>
          <p:cNvSpPr txBox="1"/>
          <p:nvPr/>
        </p:nvSpPr>
        <p:spPr>
          <a:xfrm>
            <a:off x="76229" y="2303849"/>
            <a:ext cx="116306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Laura Maria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39396" y="3765627"/>
            <a:ext cx="95667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Bruno de Souza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6289315" y="1238813"/>
            <a:ext cx="2428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Auxiliar comunicação da criança com autismo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3393630" y="1169581"/>
            <a:ext cx="27658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Auxiliar as famílias a entenderem em qual situação/momento/status estão e como podem evoluir.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135156" y="1254203"/>
            <a:ext cx="27483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Ajudar no desenvolvimento dos relacionamentos familiares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71481" y="5434031"/>
            <a:ext cx="15075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Santos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 rot="-1079206">
            <a:off x="-62161" y="1409590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 rot="-1079206">
            <a:off x="-52832" y="6343113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Personas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1059244" y="1856397"/>
            <a:ext cx="232717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Cadastro de usuário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Tela de interação</a:t>
            </a:r>
            <a:endParaRPr/>
          </a:p>
        </p:txBody>
      </p:sp>
      <p:pic>
        <p:nvPicPr>
          <p:cNvPr descr="Ícone"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093296"/>
            <a:ext cx="782919" cy="67818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 txBox="1"/>
          <p:nvPr/>
        </p:nvSpPr>
        <p:spPr>
          <a:xfrm>
            <a:off x="1019877" y="3644921"/>
            <a:ext cx="241233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Alteração de imagens, caso seja necessário.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3454139" y="1872831"/>
            <a:ext cx="114807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Relatórios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6167906" y="1858036"/>
            <a:ext cx="267092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Comunicação com imagens e áudios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Tahoma"/>
                <a:ea typeface="Tahoma"/>
                <a:cs typeface="Tahoma"/>
                <a:sym typeface="Tahoma"/>
              </a:rPr>
              <a:t>Entendimento de negócio x Certeza técnica</a:t>
            </a:r>
            <a:endParaRPr/>
          </a:p>
        </p:txBody>
      </p:sp>
      <p:cxnSp>
        <p:nvCxnSpPr>
          <p:cNvPr id="188" name="Google Shape;188;p9"/>
          <p:cNvCxnSpPr/>
          <p:nvPr/>
        </p:nvCxnSpPr>
        <p:spPr>
          <a:xfrm rot="10800000">
            <a:off x="945296" y="5867440"/>
            <a:ext cx="7286382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9"/>
          <p:cNvSpPr txBox="1"/>
          <p:nvPr/>
        </p:nvSpPr>
        <p:spPr>
          <a:xfrm>
            <a:off x="-90784" y="1058129"/>
            <a:ext cx="12480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Negócio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8231678" y="5698163"/>
            <a:ext cx="12233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1239138" y="1396733"/>
            <a:ext cx="2350052" cy="1080000"/>
          </a:xfrm>
          <a:prstGeom prst="rect">
            <a:avLst/>
          </a:prstGeom>
          <a:solidFill>
            <a:srgbClr val="FFFF6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1244544" y="2999395"/>
            <a:ext cx="2344646" cy="108000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Recomendação de atividades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6498690" y="1389766"/>
            <a:ext cx="2344647" cy="108000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de usuário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3846505" y="1389766"/>
            <a:ext cx="2515901" cy="108000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</a:rPr>
              <a:t>Cadastro de aluno</a:t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6498691" y="2980330"/>
            <a:ext cx="2344646" cy="108000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Informações de</a:t>
            </a:r>
            <a:r>
              <a:rPr lang="pt-BR" sz="1200">
                <a:solidFill>
                  <a:schemeClr val="dk1"/>
                </a:solidFill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usuário;</a:t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6498689" y="4483100"/>
            <a:ext cx="2344645" cy="1080000"/>
          </a:xfrm>
          <a:prstGeom prst="rect">
            <a:avLst/>
          </a:prstGeom>
          <a:solidFill>
            <a:srgbClr val="FFFF6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-7504" y="1658590"/>
            <a:ext cx="9597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Entendo muito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7020272" y="5984377"/>
            <a:ext cx="921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26500" y="4963884"/>
            <a:ext cx="95970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Entendo pouco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0" y="3388673"/>
            <a:ext cx="1072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Entendo</a:t>
            </a:r>
            <a:endParaRPr/>
          </a:p>
        </p:txBody>
      </p:sp>
      <p:sp>
        <p:nvSpPr>
          <p:cNvPr id="201" name="Google Shape;201;p9"/>
          <p:cNvSpPr txBox="1"/>
          <p:nvPr/>
        </p:nvSpPr>
        <p:spPr>
          <a:xfrm>
            <a:off x="1980726" y="5987642"/>
            <a:ext cx="9988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BAIXO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4451941" y="5981611"/>
            <a:ext cx="11100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MÉDIO</a:t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3846506" y="2980330"/>
            <a:ext cx="2515902" cy="1080000"/>
          </a:xfrm>
          <a:prstGeom prst="rect">
            <a:avLst/>
          </a:prstGeom>
          <a:solidFill>
            <a:srgbClr val="FFFF69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de interação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3850884" y="4490430"/>
            <a:ext cx="2511521" cy="108000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Alterações de mídias;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Alterações de cardápio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1239138" y="4490430"/>
            <a:ext cx="2349573" cy="108000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gerenciamento de privacidade de famílias;</a:t>
            </a:r>
            <a:endParaRPr/>
          </a:p>
        </p:txBody>
      </p:sp>
      <p:cxnSp>
        <p:nvCxnSpPr>
          <p:cNvPr id="206" name="Google Shape;206;p9"/>
          <p:cNvCxnSpPr/>
          <p:nvPr/>
        </p:nvCxnSpPr>
        <p:spPr>
          <a:xfrm flipH="1">
            <a:off x="945296" y="1205525"/>
            <a:ext cx="29097" cy="4661915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Ícone"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08" name="Google Shape;2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488" y="1246577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09" name="Google Shape;20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6956" y="1269565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0" name="Google Shape;21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0148" y="1242977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1" name="Google Shape;2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2762" y="2908563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2" name="Google Shape;21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0688" y="2827656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3" name="Google Shape;21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8614" y="2827656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4" name="Google Shape;21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8819" y="4368411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3533" y="4380601"/>
            <a:ext cx="305512" cy="2293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216" name="Google Shape;2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0148" y="4341516"/>
            <a:ext cx="305512" cy="22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Nível de esforço x valor de negócio</a:t>
            </a:r>
            <a:endParaRPr/>
          </a:p>
        </p:txBody>
      </p:sp>
      <p:graphicFrame>
        <p:nvGraphicFramePr>
          <p:cNvPr id="222" name="Google Shape;222;p10"/>
          <p:cNvGraphicFramePr/>
          <p:nvPr/>
        </p:nvGraphicFramePr>
        <p:xfrm>
          <a:off x="799400" y="1202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{F718FEBD-32A8-471F-9B29-B484DB16ADFC}</a:tableStyleId>
              </a:tblPr>
              <a:tblGrid>
                <a:gridCol w="2616300"/>
                <a:gridCol w="2616300"/>
                <a:gridCol w="2616300"/>
              </a:tblGrid>
              <a:tr h="16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10"/>
          <p:cNvSpPr/>
          <p:nvPr/>
        </p:nvSpPr>
        <p:spPr>
          <a:xfrm>
            <a:off x="6814517" y="173457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Informações e fotos de um usuário;</a:t>
            </a:r>
            <a:endParaRPr/>
          </a:p>
        </p:txBody>
      </p:sp>
      <p:sp>
        <p:nvSpPr>
          <p:cNvPr id="224" name="Google Shape;224;p10"/>
          <p:cNvSpPr/>
          <p:nvPr/>
        </p:nvSpPr>
        <p:spPr>
          <a:xfrm>
            <a:off x="4084365" y="3210406"/>
            <a:ext cx="1241851" cy="86161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Tela de interação</a:t>
            </a:r>
            <a:endParaRPr/>
          </a:p>
        </p:txBody>
      </p:sp>
      <p:sp>
        <p:nvSpPr>
          <p:cNvPr id="225" name="Google Shape;225;p10"/>
          <p:cNvSpPr/>
          <p:nvPr/>
        </p:nvSpPr>
        <p:spPr>
          <a:xfrm>
            <a:off x="6661821" y="3479360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de usuário;</a:t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4144255" y="1760014"/>
            <a:ext cx="1215251" cy="71278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 familiar;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4165290" y="501325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Recomendação de atividades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1505387" y="3369184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Alterações de mídias;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Alterações de cardápio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/>
          <p:nvPr/>
        </p:nvSpPr>
        <p:spPr>
          <a:xfrm>
            <a:off x="1422577" y="4863063"/>
            <a:ext cx="1245619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Sistema de gerenciamento de privacidade de famílias;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-43059" y="1112874"/>
            <a:ext cx="12480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Esforço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0"/>
          <p:cNvSpPr txBox="1"/>
          <p:nvPr/>
        </p:nvSpPr>
        <p:spPr>
          <a:xfrm>
            <a:off x="7676477" y="6229068"/>
            <a:ext cx="15566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de negócio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-80250" y="1776353"/>
            <a:ext cx="8320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EEE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90496" y="3359852"/>
            <a:ext cx="603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96366" y="5128017"/>
            <a:ext cx="603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4582749" y="6241793"/>
            <a:ext cx="743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6982784" y="6240232"/>
            <a:ext cx="743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$$$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1940714" y="6198291"/>
            <a:ext cx="743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/>
          </a:p>
        </p:txBody>
      </p:sp>
      <p:pic>
        <p:nvPicPr>
          <p:cNvPr descr="Ícone"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7" y="6316101"/>
            <a:ext cx="625591" cy="54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a para Cima estrutura de tópicos" id="239" name="Google Shape;23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247" y="993121"/>
            <a:ext cx="506887" cy="5521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ta para Cima estrutura de tópicos" id="240" name="Google Shape;2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365885" y="5853414"/>
            <a:ext cx="506887" cy="552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Ondas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542153" y="1321157"/>
            <a:ext cx="13335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1ª 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2ª 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3ª 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4804133" y="1319164"/>
            <a:ext cx="1188001" cy="513999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51B05"/>
                </a:solidFill>
                <a:latin typeface="Arial"/>
                <a:ea typeface="Arial"/>
                <a:cs typeface="Arial"/>
                <a:sym typeface="Arial"/>
              </a:rPr>
              <a:t>Tela de intera</a:t>
            </a:r>
            <a:r>
              <a:rPr lang="pt-BR" sz="1200">
                <a:solidFill>
                  <a:srgbClr val="251B05"/>
                </a:solidFill>
              </a:rPr>
              <a:t>çõ</a:t>
            </a:r>
            <a:r>
              <a:rPr lang="pt-BR" sz="1200">
                <a:solidFill>
                  <a:srgbClr val="251B05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 sz="1200">
              <a:solidFill>
                <a:srgbClr val="251B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/>
          <p:nvPr/>
        </p:nvSpPr>
        <p:spPr>
          <a:xfrm>
            <a:off x="2123727" y="1942582"/>
            <a:ext cx="1146918" cy="508001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Interfaces responsivas</a:t>
            </a:r>
            <a:endParaRPr/>
          </a:p>
        </p:txBody>
      </p:sp>
      <p:sp>
        <p:nvSpPr>
          <p:cNvPr id="249" name="Google Shape;249;p14"/>
          <p:cNvSpPr/>
          <p:nvPr/>
        </p:nvSpPr>
        <p:spPr>
          <a:xfrm>
            <a:off x="2123728" y="1322164"/>
            <a:ext cx="1158714" cy="508001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de usuário</a:t>
            </a:r>
            <a:endParaRPr/>
          </a:p>
        </p:txBody>
      </p:sp>
      <p:sp>
        <p:nvSpPr>
          <p:cNvPr id="250" name="Google Shape;250;p14"/>
          <p:cNvSpPr/>
          <p:nvPr/>
        </p:nvSpPr>
        <p:spPr>
          <a:xfrm>
            <a:off x="4829962" y="2664849"/>
            <a:ext cx="1162171" cy="64152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Todos os menus da tela de interações</a:t>
            </a:r>
            <a:endParaRPr/>
          </a:p>
        </p:txBody>
      </p:sp>
      <p:sp>
        <p:nvSpPr>
          <p:cNvPr id="251" name="Google Shape;251;p14"/>
          <p:cNvSpPr/>
          <p:nvPr/>
        </p:nvSpPr>
        <p:spPr>
          <a:xfrm>
            <a:off x="3507940" y="1322164"/>
            <a:ext cx="1084729" cy="508002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Cadastro de aluno</a:t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3488661" y="2637417"/>
            <a:ext cx="1123285" cy="64152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Banco de dados de alunos</a:t>
            </a:r>
            <a:endParaRPr/>
          </a:p>
        </p:txBody>
      </p:sp>
      <p:pic>
        <p:nvPicPr>
          <p:cNvPr descr="Ícone"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/>
          <p:nvPr/>
        </p:nvSpPr>
        <p:spPr>
          <a:xfrm>
            <a:off x="4851960" y="1942582"/>
            <a:ext cx="1134213" cy="57251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</a:t>
            </a:r>
            <a:r>
              <a:rPr lang="pt-BR" sz="1050">
                <a:solidFill>
                  <a:schemeClr val="dk1"/>
                </a:solidFill>
              </a:rPr>
              <a:t>çã</a:t>
            </a: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 banco de dados</a:t>
            </a:r>
            <a:endParaRPr/>
          </a:p>
        </p:txBody>
      </p:sp>
      <p:sp>
        <p:nvSpPr>
          <p:cNvPr id="255" name="Google Shape;255;p14"/>
          <p:cNvSpPr/>
          <p:nvPr/>
        </p:nvSpPr>
        <p:spPr>
          <a:xfrm>
            <a:off x="2130702" y="2603709"/>
            <a:ext cx="1158626" cy="718668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de Interface</a:t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3479104" y="1953171"/>
            <a:ext cx="1158626" cy="57251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</a:t>
            </a:r>
            <a:r>
              <a:rPr lang="pt-BR" sz="1200">
                <a:solidFill>
                  <a:schemeClr val="dk1"/>
                </a:solidFill>
              </a:rPr>
              <a:t>çã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com </a:t>
            </a:r>
            <a:r>
              <a:rPr lang="pt-BR" sz="1200">
                <a:solidFill>
                  <a:schemeClr val="dk1"/>
                </a:solidFill>
              </a:rPr>
              <a:t>á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udio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ctrTitle"/>
          </p:nvPr>
        </p:nvSpPr>
        <p:spPr>
          <a:xfrm>
            <a:off x="1827150" y="3053550"/>
            <a:ext cx="5489700" cy="7509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latin typeface="Arial"/>
                <a:ea typeface="Arial"/>
                <a:cs typeface="Arial"/>
                <a:sym typeface="Arial"/>
              </a:rPr>
              <a:t>OBRIGADO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" id="262" name="Google Shape;2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1352" y="5755437"/>
            <a:ext cx="782920" cy="67817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5"/>
          <p:cNvSpPr txBox="1"/>
          <p:nvPr/>
        </p:nvSpPr>
        <p:spPr>
          <a:xfrm>
            <a:off x="450677" y="5909875"/>
            <a:ext cx="852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Bruno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Marques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Caio </a:t>
            </a:r>
            <a:r>
              <a:rPr lang="pt-BR" sz="1800">
                <a:solidFill>
                  <a:schemeClr val="dk1"/>
                </a:solidFill>
              </a:rPr>
              <a:t>I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ssao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Júlia Mascari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Lucas Girotto</a:t>
            </a:r>
            <a:r>
              <a:rPr lang="pt-BR" sz="1800">
                <a:solidFill>
                  <a:schemeClr val="dk1"/>
                </a:solidFill>
              </a:rPr>
              <a:t>,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pt-BR" sz="1800">
                <a:solidFill>
                  <a:schemeClr val="dk1"/>
                </a:solidFill>
              </a:rPr>
              <a:t>amuel Pereira.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rPr>
              <a:t>Visão do Produto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557669" y="2276872"/>
            <a:ext cx="8028669" cy="341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None/>
            </a:pPr>
            <a:r>
              <a:rPr lang="pt-BR" sz="1800">
                <a:latin typeface="Tahoma"/>
                <a:ea typeface="Tahoma"/>
                <a:cs typeface="Tahoma"/>
                <a:sym typeface="Tahoma"/>
              </a:rPr>
              <a:t>Para educadores e pessoas neuro divergentes, cujo o problema está na carência de comunicação da criança portadora do Espectro Autista.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80808"/>
              </a:buClr>
              <a:buSzPts val="1800"/>
              <a:buFont typeface="Tahoma"/>
              <a:buNone/>
            </a:pPr>
            <a:r>
              <a:rPr lang="pt-BR" sz="1800">
                <a:latin typeface="Tahoma"/>
                <a:ea typeface="Tahoma"/>
                <a:cs typeface="Tahoma"/>
                <a:sym typeface="Tahoma"/>
              </a:rPr>
              <a:t>O Autikids é um aplicativo que permite independência e auxilia na comunicação da criança autista. Nosso produto prioriza a independência e a qualidade de vida das pessoas neuro divergentes, impactando de forma direta sua comunicação.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Ícone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1908175" y="117475"/>
            <a:ext cx="7056438" cy="719138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 É / Não é – Faz / Não faz</a:t>
            </a:r>
            <a:endParaRPr/>
          </a:p>
        </p:txBody>
      </p:sp>
      <p:grpSp>
        <p:nvGrpSpPr>
          <p:cNvPr id="69" name="Google Shape;69;p3"/>
          <p:cNvGrpSpPr/>
          <p:nvPr/>
        </p:nvGrpSpPr>
        <p:grpSpPr>
          <a:xfrm>
            <a:off x="1908175" y="1125071"/>
            <a:ext cx="7398419" cy="4579078"/>
            <a:chOff x="285471" y="1413959"/>
            <a:chExt cx="9327824" cy="5038410"/>
          </a:xfrm>
        </p:grpSpPr>
        <p:cxnSp>
          <p:nvCxnSpPr>
            <p:cNvPr id="70" name="Google Shape;70;p3"/>
            <p:cNvCxnSpPr/>
            <p:nvPr/>
          </p:nvCxnSpPr>
          <p:spPr>
            <a:xfrm>
              <a:off x="5038274" y="1468696"/>
              <a:ext cx="0" cy="498367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285471" y="3624196"/>
              <a:ext cx="9155524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72" name="Google Shape;72;p3"/>
            <p:cNvSpPr txBox="1"/>
            <p:nvPr/>
          </p:nvSpPr>
          <p:spPr>
            <a:xfrm>
              <a:off x="486473" y="1413959"/>
              <a:ext cx="448704" cy="1185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800" u="none" cap="none" strike="noStrike">
                  <a:solidFill>
                    <a:srgbClr val="2F0E45"/>
                  </a:solidFill>
                  <a:latin typeface="Arial"/>
                  <a:ea typeface="Arial"/>
                  <a:cs typeface="Arial"/>
                  <a:sym typeface="Arial"/>
                </a:rPr>
                <a:t>É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390745" y="1420807"/>
              <a:ext cx="1740470" cy="575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2F0E45"/>
                  </a:solidFill>
                  <a:latin typeface="Arial"/>
                  <a:ea typeface="Arial"/>
                  <a:cs typeface="Arial"/>
                  <a:sym typeface="Arial"/>
                </a:rPr>
                <a:t>NÃO É</a:t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90745" y="3631044"/>
              <a:ext cx="2168257" cy="575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2F0E45"/>
                  </a:solidFill>
                  <a:latin typeface="Arial"/>
                  <a:ea typeface="Arial"/>
                  <a:cs typeface="Arial"/>
                  <a:sym typeface="Arial"/>
                </a:rPr>
                <a:t>NÃO FAZ</a:t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86472" y="3624196"/>
              <a:ext cx="1598956" cy="584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800">
                  <a:solidFill>
                    <a:srgbClr val="2F0E45"/>
                  </a:solidFill>
                  <a:latin typeface="Arial"/>
                  <a:ea typeface="Arial"/>
                  <a:cs typeface="Arial"/>
                  <a:sym typeface="Arial"/>
                </a:rPr>
                <a:t>FAZ</a:t>
              </a:r>
              <a:endParaRPr/>
            </a:p>
          </p:txBody>
        </p:sp>
        <p:sp>
          <p:nvSpPr>
            <p:cNvPr id="76" name="Google Shape;76;p3"/>
            <p:cNvSpPr txBox="1"/>
            <p:nvPr/>
          </p:nvSpPr>
          <p:spPr>
            <a:xfrm>
              <a:off x="486473" y="1903303"/>
              <a:ext cx="4363800" cy="193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Desktop/Software;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Melhorar a qualidade de vida da criança/jovem;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Focado na interação </a:t>
              </a:r>
              <a:r>
                <a:rPr lang="pt-BR" sz="1800">
                  <a:solidFill>
                    <a:srgbClr val="080808"/>
                  </a:solidFill>
                </a:rPr>
                <a:t>em âmbito escolar</a:t>
              </a: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Sem fins lucrativos.</a:t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90745" y="1966078"/>
              <a:ext cx="3668213" cy="1015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Site;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PWA;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Produto físico.</a:t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486473" y="4131201"/>
              <a:ext cx="4363864" cy="19303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Cadastro e login de usuários;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Imagens e sons compreensíveis;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</a:rPr>
                <a:t>Cadastro e consulta de alunos</a:t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5390745" y="4141008"/>
              <a:ext cx="4222550" cy="1320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Validação de atividades;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rgbClr val="080808"/>
                </a:buClr>
                <a:buSzPts val="1800"/>
                <a:buFont typeface="Arial"/>
                <a:buChar char="•"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Validação de marcação de pessoas;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rgbClr val="080808"/>
                  </a:solidFill>
                  <a:latin typeface="Arial"/>
                  <a:ea typeface="Arial"/>
                  <a:cs typeface="Arial"/>
                  <a:sym typeface="Arial"/>
                </a:rPr>
                <a:t>Interação com redes sociais</a:t>
              </a:r>
              <a:endParaRPr/>
            </a:p>
          </p:txBody>
        </p:sp>
      </p:grpSp>
      <p:pic>
        <p:nvPicPr>
          <p:cNvPr descr="Ícone" id="80" name="Google Shape;8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Objetivos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521780" y="2090172"/>
            <a:ext cx="8100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Ajudar no desenvolvimento dos relacionamentos familiares e escolares.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Auxiliar os responsáveis a entenderem em qual situação/momento/status a criança portadora do espectro autista está e como pode evoluir.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80808"/>
                </a:solidFill>
                <a:latin typeface="Tahoma"/>
                <a:ea typeface="Tahoma"/>
                <a:cs typeface="Tahoma"/>
                <a:sym typeface="Tahoma"/>
              </a:rPr>
              <a:t>Auxiliar comunicação da criança com autismo.</a:t>
            </a:r>
            <a:endParaRPr/>
          </a:p>
        </p:txBody>
      </p:sp>
      <p:pic>
        <p:nvPicPr>
          <p:cNvPr descr="Ícone"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Personas</a:t>
            </a:r>
            <a:endParaRPr/>
          </a:p>
        </p:txBody>
      </p:sp>
      <p:cxnSp>
        <p:nvCxnSpPr>
          <p:cNvPr id="93" name="Google Shape;93;p5"/>
          <p:cNvCxnSpPr/>
          <p:nvPr/>
        </p:nvCxnSpPr>
        <p:spPr>
          <a:xfrm>
            <a:off x="144378" y="3866587"/>
            <a:ext cx="8748102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>
            <a:off x="4572000" y="1124748"/>
            <a:ext cx="0" cy="560390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5"/>
          <p:cNvSpPr txBox="1"/>
          <p:nvPr/>
        </p:nvSpPr>
        <p:spPr>
          <a:xfrm>
            <a:off x="4716016" y="1190893"/>
            <a:ext cx="45742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anos;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Solteira;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Estudante;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 em Marília.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174256" y="3645028"/>
            <a:ext cx="4417686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COMPORTAMENTO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Gosta de ficar em casa;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 dificuldade de se comunicar;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 comportamentos repetidos e estereopitados.</a:t>
            </a:r>
            <a:endParaRPr/>
          </a:p>
        </p:txBody>
      </p:sp>
      <p:sp>
        <p:nvSpPr>
          <p:cNvPr id="97" name="Google Shape;97;p5"/>
          <p:cNvSpPr txBox="1"/>
          <p:nvPr/>
        </p:nvSpPr>
        <p:spPr>
          <a:xfrm>
            <a:off x="4716016" y="3926697"/>
            <a:ext cx="4253728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NECESSIDADES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Rotinas e estrutura.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Sensibilidade sensorial 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432000" y="1190893"/>
            <a:ext cx="4574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Laura Maria</a:t>
            </a:r>
            <a:endParaRPr/>
          </a:p>
        </p:txBody>
      </p:sp>
      <p:pic>
        <p:nvPicPr>
          <p:cNvPr descr="Ícone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personagens&#10;&#10;Descrição gerada automaticamente" id="100" name="Google Shape;100;p5"/>
          <p:cNvPicPr preferRelativeResize="0"/>
          <p:nvPr/>
        </p:nvPicPr>
        <p:blipFill rotWithShape="1">
          <a:blip r:embed="rId4">
            <a:alphaModFix/>
          </a:blip>
          <a:srcRect b="63650" l="6944" r="66311" t="6951"/>
          <a:stretch/>
        </p:blipFill>
        <p:spPr>
          <a:xfrm>
            <a:off x="1466030" y="1711632"/>
            <a:ext cx="1834138" cy="201622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Personas</a:t>
            </a:r>
            <a:endParaRPr/>
          </a:p>
        </p:txBody>
      </p:sp>
      <p:cxnSp>
        <p:nvCxnSpPr>
          <p:cNvPr id="106" name="Google Shape;106;p6"/>
          <p:cNvCxnSpPr/>
          <p:nvPr/>
        </p:nvCxnSpPr>
        <p:spPr>
          <a:xfrm>
            <a:off x="144378" y="3866587"/>
            <a:ext cx="8748102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/>
          <p:nvPr/>
        </p:nvCxnSpPr>
        <p:spPr>
          <a:xfrm>
            <a:off x="4572000" y="1124748"/>
            <a:ext cx="0" cy="560390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6"/>
          <p:cNvSpPr txBox="1"/>
          <p:nvPr/>
        </p:nvSpPr>
        <p:spPr>
          <a:xfrm>
            <a:off x="395536" y="1227992"/>
            <a:ext cx="34563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Bruno de Souza</a:t>
            </a:r>
            <a:endParaRPr/>
          </a:p>
        </p:txBody>
      </p:sp>
      <p:sp>
        <p:nvSpPr>
          <p:cNvPr id="109" name="Google Shape;109;p6"/>
          <p:cNvSpPr txBox="1"/>
          <p:nvPr/>
        </p:nvSpPr>
        <p:spPr>
          <a:xfrm>
            <a:off x="4726136" y="1124744"/>
            <a:ext cx="45742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07 anos;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Solteiro;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Estudante;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 em Belo Horizonte.</a:t>
            </a:r>
            <a:endParaRPr/>
          </a:p>
        </p:txBody>
      </p:sp>
      <p:sp>
        <p:nvSpPr>
          <p:cNvPr id="110" name="Google Shape;110;p6"/>
          <p:cNvSpPr txBox="1"/>
          <p:nvPr/>
        </p:nvSpPr>
        <p:spPr>
          <a:xfrm>
            <a:off x="281743" y="3818463"/>
            <a:ext cx="441768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COMPORTAMENTO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Verbal;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 imagens.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Gosta de brincar com cachorros;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Dificuldade de interação social.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4699429" y="3956966"/>
            <a:ext cx="42902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NECESSIDADES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Comunicação por imagens 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Estímulos audiovisual;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Interação com outras crianças;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Manter a rotina.</a:t>
            </a:r>
            <a:endParaRPr/>
          </a:p>
        </p:txBody>
      </p:sp>
      <p:pic>
        <p:nvPicPr>
          <p:cNvPr descr="Ícone"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personagens&#10;&#10;Descrição gerada automaticamente" id="113" name="Google Shape;113;p6"/>
          <p:cNvPicPr preferRelativeResize="0"/>
          <p:nvPr/>
        </p:nvPicPr>
        <p:blipFill rotWithShape="1">
          <a:blip r:embed="rId4">
            <a:alphaModFix/>
          </a:blip>
          <a:srcRect b="8000" l="8000" r="68842" t="64700"/>
          <a:stretch/>
        </p:blipFill>
        <p:spPr>
          <a:xfrm>
            <a:off x="1475656" y="1713719"/>
            <a:ext cx="1588129" cy="187220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Personas</a:t>
            </a:r>
            <a:endParaRPr/>
          </a:p>
        </p:txBody>
      </p:sp>
      <p:cxnSp>
        <p:nvCxnSpPr>
          <p:cNvPr id="119" name="Google Shape;119;p7"/>
          <p:cNvCxnSpPr/>
          <p:nvPr/>
        </p:nvCxnSpPr>
        <p:spPr>
          <a:xfrm>
            <a:off x="144378" y="3866587"/>
            <a:ext cx="8748102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7"/>
          <p:cNvCxnSpPr/>
          <p:nvPr/>
        </p:nvCxnSpPr>
        <p:spPr>
          <a:xfrm>
            <a:off x="4572000" y="1124748"/>
            <a:ext cx="0" cy="560390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7"/>
          <p:cNvSpPr txBox="1"/>
          <p:nvPr/>
        </p:nvSpPr>
        <p:spPr>
          <a:xfrm>
            <a:off x="4803007" y="1124744"/>
            <a:ext cx="457427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PERFIL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anos;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Solteiro;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Estudante;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Mora em São Paulo.</a:t>
            </a:r>
            <a:endParaRPr/>
          </a:p>
        </p:txBody>
      </p:sp>
      <p:sp>
        <p:nvSpPr>
          <p:cNvPr id="122" name="Google Shape;122;p7"/>
          <p:cNvSpPr txBox="1"/>
          <p:nvPr/>
        </p:nvSpPr>
        <p:spPr>
          <a:xfrm>
            <a:off x="178875" y="3823936"/>
            <a:ext cx="4417686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COMPORTAMENTO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vocal;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Apresenta comportamento auto lesivo;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 imagens;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Aponta;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Segue instruções de 1 passo.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788113" y="4092799"/>
            <a:ext cx="490278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PREFERÊNCIAS 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Balanço;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Chocolate;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Brincar com o cachorro;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Batata frita;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Escorregador;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Jogar bola. 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432000" y="1104265"/>
            <a:ext cx="45742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F0E45"/>
                </a:solidFill>
                <a:latin typeface="Arial"/>
                <a:ea typeface="Arial"/>
                <a:cs typeface="Arial"/>
                <a:sym typeface="Arial"/>
              </a:rPr>
              <a:t>NOME</a:t>
            </a:r>
            <a:r>
              <a:rPr lang="pt-BR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João dos Santos</a:t>
            </a:r>
            <a:endParaRPr/>
          </a:p>
        </p:txBody>
      </p:sp>
      <p:pic>
        <p:nvPicPr>
          <p:cNvPr descr="Ícone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personagens&#10;&#10;Descrição gerada automaticamente" id="126" name="Google Shape;126;p7"/>
          <p:cNvPicPr preferRelativeResize="0"/>
          <p:nvPr/>
        </p:nvPicPr>
        <p:blipFill rotWithShape="1">
          <a:blip r:embed="rId4">
            <a:alphaModFix/>
          </a:blip>
          <a:srcRect b="36350" l="35715" r="37400" t="35300"/>
          <a:stretch/>
        </p:blipFill>
        <p:spPr>
          <a:xfrm>
            <a:off x="1331640" y="1614310"/>
            <a:ext cx="1778589" cy="187554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Jornadas</a:t>
            </a:r>
            <a:endParaRPr/>
          </a:p>
        </p:txBody>
      </p:sp>
      <p:cxnSp>
        <p:nvCxnSpPr>
          <p:cNvPr id="132" name="Google Shape;132;p11"/>
          <p:cNvCxnSpPr/>
          <p:nvPr/>
        </p:nvCxnSpPr>
        <p:spPr>
          <a:xfrm>
            <a:off x="3779912" y="1329882"/>
            <a:ext cx="0" cy="5198144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1"/>
          <p:cNvSpPr txBox="1"/>
          <p:nvPr/>
        </p:nvSpPr>
        <p:spPr>
          <a:xfrm>
            <a:off x="611559" y="4581128"/>
            <a:ext cx="2621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Laura Maria</a:t>
            </a:r>
            <a:endParaRPr/>
          </a:p>
        </p:txBody>
      </p:sp>
      <p:pic>
        <p:nvPicPr>
          <p:cNvPr descr="Ícone"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personagens&#10;&#10;Descrição gerada automaticamente" id="135" name="Google Shape;135;p11"/>
          <p:cNvPicPr preferRelativeResize="0"/>
          <p:nvPr/>
        </p:nvPicPr>
        <p:blipFill rotWithShape="1">
          <a:blip r:embed="rId4">
            <a:alphaModFix/>
          </a:blip>
          <a:srcRect b="63650" l="6944" r="66311" t="6951"/>
          <a:stretch/>
        </p:blipFill>
        <p:spPr>
          <a:xfrm>
            <a:off x="1005344" y="2348880"/>
            <a:ext cx="1834138" cy="2016224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pic>
      <p:sp>
        <p:nvSpPr>
          <p:cNvPr id="136" name="Google Shape;136;p11"/>
          <p:cNvSpPr txBox="1"/>
          <p:nvPr/>
        </p:nvSpPr>
        <p:spPr>
          <a:xfrm>
            <a:off x="4152039" y="1688028"/>
            <a:ext cx="457427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6:00 = Acorda;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7:00 = Vai para a escola;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pedir por necessidades básicas e primarias;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12:00 = Almoço;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solicitar o que deseja comer com base no cardápio disponivel;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19:00 = Janta;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solicitar o que deseja comer com base no que a mãe já preparou;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20:00 = Dormir.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lt1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ahoma"/>
                <a:ea typeface="Tahoma"/>
                <a:cs typeface="Tahoma"/>
                <a:sym typeface="Tahoma"/>
              </a:rPr>
              <a:t>Jornadas</a:t>
            </a:r>
            <a:endParaRPr/>
          </a:p>
        </p:txBody>
      </p:sp>
      <p:cxnSp>
        <p:nvCxnSpPr>
          <p:cNvPr id="142" name="Google Shape;142;p12"/>
          <p:cNvCxnSpPr/>
          <p:nvPr/>
        </p:nvCxnSpPr>
        <p:spPr>
          <a:xfrm>
            <a:off x="3923928" y="1412776"/>
            <a:ext cx="0" cy="5219474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12"/>
          <p:cNvSpPr txBox="1"/>
          <p:nvPr/>
        </p:nvSpPr>
        <p:spPr>
          <a:xfrm>
            <a:off x="539552" y="4581128"/>
            <a:ext cx="2621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Bruno de Souza</a:t>
            </a:r>
            <a:endParaRPr/>
          </a:p>
        </p:txBody>
      </p:sp>
      <p:pic>
        <p:nvPicPr>
          <p:cNvPr descr="Ícone"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852" y="6117824"/>
            <a:ext cx="782919" cy="6781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enho de personagens&#10;&#10;Descrição gerada automaticamente" id="145" name="Google Shape;145;p12"/>
          <p:cNvPicPr preferRelativeResize="0"/>
          <p:nvPr/>
        </p:nvPicPr>
        <p:blipFill rotWithShape="1">
          <a:blip r:embed="rId4">
            <a:alphaModFix/>
          </a:blip>
          <a:srcRect b="8000" l="8000" r="68842" t="64700"/>
          <a:stretch/>
        </p:blipFill>
        <p:spPr>
          <a:xfrm>
            <a:off x="1174898" y="2492896"/>
            <a:ext cx="1588129" cy="1872208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46" name="Google Shape;146;p12"/>
          <p:cNvSpPr txBox="1"/>
          <p:nvPr/>
        </p:nvSpPr>
        <p:spPr>
          <a:xfrm>
            <a:off x="4058817" y="1556792"/>
            <a:ext cx="457427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6:00 = Acorda;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7:00 = Vai para a escola;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pedir por necessidades básicas e primarias;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12:00 = Almoço;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solicitar o que deseja comer com base no cardápio disponivel;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19:00 = Janta;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- Acesso ao  Autikids para solicitar o que deseja comer com base no que a mãe já preparou;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20:00 = Dormir.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">
  <a:themeElements>
    <a:clrScheme name="">
      <a:dk1>
        <a:srgbClr val="4D4D4D"/>
      </a:dk1>
      <a:lt1>
        <a:srgbClr val="FFFFFF"/>
      </a:lt1>
      <a:dk2>
        <a:srgbClr val="4D4D4D"/>
      </a:dk2>
      <a:lt2>
        <a:srgbClr val="A96F17"/>
      </a:lt2>
      <a:accent1>
        <a:srgbClr val="ECCD6D"/>
      </a:accent1>
      <a:accent2>
        <a:srgbClr val="EFD494"/>
      </a:accent2>
      <a:accent3>
        <a:srgbClr val="FFFFFF"/>
      </a:accent3>
      <a:accent4>
        <a:srgbClr val="404040"/>
      </a:accent4>
      <a:accent5>
        <a:srgbClr val="F4E3BA"/>
      </a:accent5>
      <a:accent6>
        <a:srgbClr val="D9C086"/>
      </a:accent6>
      <a:hlink>
        <a:srgbClr val="F4D22C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2023-03-05T17:03:07Z</dcterms:created>
  <dc:creator>lucas Girotto</dc:creator>
</cp:coreProperties>
</file>