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notesSlides/notesSlide1.xml" ContentType="application/vnd.openxmlformats-officedocument.presentationml.notesSlide+xml"/>
  <Override PartName="/ppt/media/image6.jpeg" ContentType="image/jpeg"/>
  <Override PartName="/ppt/media/image7.jpeg" ContentType="image/jpeg"/>
  <Override PartName="/ppt/media/image8.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a:r>
              <a:t>2013年10，香港GBL突然关闭，用户损失2000万美万。</a:t>
            </a:r>
          </a:p>
          <a:p>
            <a:pPr/>
            <a:r>
              <a:t>2014年2月，当时世界最大的比特币交易所Mt.Gox的85万比特币，7000被盗；</a:t>
            </a:r>
          </a:p>
          <a:p>
            <a:pPr/>
            <a:r>
              <a:t>2014年5月，比特币交易平台FXBTC长期亏损，停止运营；</a:t>
            </a:r>
          </a:p>
          <a:p>
            <a:pPr/>
            <a:r>
              <a:t>2015年1月，交易平台virtex停止提现，并将资金分批转走。</a:t>
            </a:r>
          </a:p>
          <a:p>
            <a:pPr/>
            <a:r>
              <a:t>2016年8月，香港的Bitfinex由于网站出现安全漏洞，余额12万比特币被盗，6500万美元。</a:t>
            </a:r>
          </a:p>
          <a:p>
            <a:pPr/>
            <a:r>
              <a:t>2016年5月，比特币平台Gatecoin18万以太，250比特币。</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4833937" y="2303859"/>
            <a:ext cx="14716126" cy="4643438"/>
          </a:xfrm>
          <a:prstGeom prst="rect">
            <a:avLst/>
          </a:prstGeom>
        </p:spPr>
        <p:txBody>
          <a:bodyPr anchor="b"/>
          <a:lstStyle/>
          <a:p>
            <a:pPr/>
            <a:r>
              <a:t>Title Text</a:t>
            </a:r>
          </a:p>
        </p:txBody>
      </p:sp>
      <p:sp>
        <p:nvSpPr>
          <p:cNvPr id="12" name="Body Level One…"/>
          <p:cNvSpPr txBox="1"/>
          <p:nvPr>
            <p:ph type="body" sz="quarter" idx="1"/>
          </p:nvPr>
        </p:nvSpPr>
        <p:spPr>
          <a:xfrm>
            <a:off x="4833937" y="7072312"/>
            <a:ext cx="14716126" cy="1589485"/>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048000" y="0"/>
            <a:ext cx="18288000" cy="137160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13"/>
          </p:nvPr>
        </p:nvSpPr>
        <p:spPr>
          <a:xfrm>
            <a:off x="5307210" y="892968"/>
            <a:ext cx="13751720" cy="8322470"/>
          </a:xfrm>
          <a:prstGeom prst="rect">
            <a:avLst/>
          </a:prstGeom>
        </p:spPr>
        <p:txBody>
          <a:bodyPr lIns="91439" tIns="45719" rIns="91439" bIns="45719" anchor="t">
            <a:noAutofit/>
          </a:bodyPr>
          <a:lstStyle/>
          <a:p>
            <a:pPr/>
          </a:p>
        </p:txBody>
      </p:sp>
      <p:sp>
        <p:nvSpPr>
          <p:cNvPr id="21" name="Title Text"/>
          <p:cNvSpPr txBox="1"/>
          <p:nvPr>
            <p:ph type="title"/>
          </p:nvPr>
        </p:nvSpPr>
        <p:spPr>
          <a:xfrm>
            <a:off x="4833937" y="9447609"/>
            <a:ext cx="14716126" cy="2000251"/>
          </a:xfrm>
          <a:prstGeom prst="rect">
            <a:avLst/>
          </a:prstGeom>
        </p:spPr>
        <p:txBody>
          <a:bodyPr anchor="b"/>
          <a:lstStyle/>
          <a:p>
            <a:pPr/>
            <a:r>
              <a:t>Title Text</a:t>
            </a:r>
          </a:p>
        </p:txBody>
      </p:sp>
      <p:sp>
        <p:nvSpPr>
          <p:cNvPr id="22" name="Body Level One…"/>
          <p:cNvSpPr txBox="1"/>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11935814" y="13001625"/>
            <a:ext cx="494513" cy="51117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4833937" y="4536281"/>
            <a:ext cx="14716126" cy="4643438"/>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12495609" y="892968"/>
            <a:ext cx="7500938" cy="11572876"/>
          </a:xfrm>
          <a:prstGeom prst="rect">
            <a:avLst/>
          </a:prstGeom>
        </p:spPr>
        <p:txBody>
          <a:bodyPr lIns="91439" tIns="45719" rIns="91439" bIns="45719" anchor="t">
            <a:noAutofit/>
          </a:bodyPr>
          <a:lstStyle/>
          <a:p>
            <a:pPr/>
          </a:p>
        </p:txBody>
      </p:sp>
      <p:sp>
        <p:nvSpPr>
          <p:cNvPr id="39" name="Title Text"/>
          <p:cNvSpPr txBox="1"/>
          <p:nvPr>
            <p:ph type="title"/>
          </p:nvPr>
        </p:nvSpPr>
        <p:spPr>
          <a:xfrm>
            <a:off x="4387453" y="892968"/>
            <a:ext cx="7500938" cy="5607845"/>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quarter" idx="13"/>
          </p:nvPr>
        </p:nvSpPr>
        <p:spPr>
          <a:xfrm>
            <a:off x="12495609" y="3661171"/>
            <a:ext cx="7500938" cy="8840392"/>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4387453" y="1785937"/>
            <a:ext cx="15609094" cy="101441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2495609" y="7161609"/>
            <a:ext cx="7500938" cy="5304235"/>
          </a:xfrm>
          <a:prstGeom prst="rect">
            <a:avLst/>
          </a:prstGeom>
        </p:spPr>
        <p:txBody>
          <a:bodyPr lIns="91439" tIns="45719" rIns="91439" bIns="45719" anchor="t">
            <a:noAutofit/>
          </a:bodyPr>
          <a:lstStyle/>
          <a:p>
            <a:pPr/>
          </a:p>
        </p:txBody>
      </p:sp>
      <p:sp>
        <p:nvSpPr>
          <p:cNvPr id="84" name="Image"/>
          <p:cNvSpPr/>
          <p:nvPr>
            <p:ph type="pic" sz="quarter" idx="14"/>
          </p:nvPr>
        </p:nvSpPr>
        <p:spPr>
          <a:xfrm>
            <a:off x="12504353" y="1250156"/>
            <a:ext cx="7500939" cy="5304235"/>
          </a:xfrm>
          <a:prstGeom prst="rect">
            <a:avLst/>
          </a:prstGeom>
        </p:spPr>
        <p:txBody>
          <a:bodyPr lIns="91439" tIns="45719" rIns="91439" bIns="45719" anchor="t">
            <a:noAutofit/>
          </a:bodyPr>
          <a:lstStyle/>
          <a:p>
            <a:pPr/>
          </a:p>
        </p:txBody>
      </p:sp>
      <p:sp>
        <p:nvSpPr>
          <p:cNvPr id="85" name="Image"/>
          <p:cNvSpPr/>
          <p:nvPr>
            <p:ph type="pic" sz="half" idx="15"/>
          </p:nvPr>
        </p:nvSpPr>
        <p:spPr>
          <a:xfrm>
            <a:off x="4387453" y="1250156"/>
            <a:ext cx="7500938" cy="11215688"/>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atOff val="24555"/>
            <a:lumOff val="22232"/>
          </a:schemeClr>
        </a:solidFill>
      </p:bgPr>
    </p:bg>
    <p:spTree>
      <p:nvGrpSpPr>
        <p:cNvPr id="1" name=""/>
        <p:cNvGrpSpPr/>
        <p:nvPr/>
      </p:nvGrpSpPr>
      <p:grpSpPr>
        <a:xfrm>
          <a:off x="0" y="0"/>
          <a:ext cx="0" cy="0"/>
          <a:chOff x="0" y="0"/>
          <a:chExt cx="0" cy="0"/>
        </a:xfrm>
      </p:grpSpPr>
      <p:sp>
        <p:nvSpPr>
          <p:cNvPr id="2" name="Title Text"/>
          <p:cNvSpPr txBox="1"/>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Title Text</a:t>
            </a:r>
          </a:p>
        </p:txBody>
      </p:sp>
      <p:sp>
        <p:nvSpPr>
          <p:cNvPr id="3" name="Body Level One…"/>
          <p:cNvSpPr txBox="1"/>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foundation@loopring.org" TargetMode="External"/><Relationship Id="rId3" Type="http://schemas.openxmlformats.org/officeDocument/2006/relationships/hyperlink" Target="mailto:daniel@loopring.org" TargetMode="External"/><Relationship Id="rId4" Type="http://schemas.openxmlformats.org/officeDocument/2006/relationships/image" Target="../media/image1.jpeg"/><Relationship Id="rId5" Type="http://schemas.openxmlformats.org/officeDocument/2006/relationships/image" Target="../media/image2.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 Id="rId3" Type="http://schemas.openxmlformats.org/officeDocument/2006/relationships/image" Target="../media/image4.jpe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e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loopring/whitepaper/raw/master/en_whitepaper.pdf" TargetMode="External"/><Relationship Id="rId3" Type="http://schemas.openxmlformats.org/officeDocument/2006/relationships/hyperlink" Target="https://github.com/loopring/whitepaper/raw/master/zh_whitepaper.pdf" TargetMode="Externa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e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jpe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foundation@loopring.org" TargetMode="External"/><Relationship Id="rId3" Type="http://schemas.openxmlformats.org/officeDocument/2006/relationships/hyperlink" Target="https://loopring.org" TargetMode="External"/><Relationship Id="rId4" Type="http://schemas.openxmlformats.org/officeDocument/2006/relationships/image" Target="../media/image8.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303030"/>
        </a:solidFill>
      </p:bgPr>
    </p:bg>
    <p:spTree>
      <p:nvGrpSpPr>
        <p:cNvPr id="1" name=""/>
        <p:cNvGrpSpPr/>
        <p:nvPr/>
      </p:nvGrpSpPr>
      <p:grpSpPr>
        <a:xfrm>
          <a:off x="0" y="0"/>
          <a:ext cx="0" cy="0"/>
          <a:chOff x="0" y="0"/>
          <a:chExt cx="0" cy="0"/>
        </a:xfrm>
      </p:grpSpPr>
      <p:sp>
        <p:nvSpPr>
          <p:cNvPr id="119" name="Loopring 基金会…"/>
          <p:cNvSpPr txBox="1"/>
          <p:nvPr/>
        </p:nvSpPr>
        <p:spPr>
          <a:xfrm>
            <a:off x="6729863" y="8049676"/>
            <a:ext cx="10924275" cy="157916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normAutofit fontScale="100000" lnSpcReduction="0"/>
          </a:bodyPr>
          <a:lstStyle/>
          <a:p>
            <a:pPr defTabSz="698301">
              <a:defRPr sz="2040">
                <a:solidFill>
                  <a:schemeClr val="accent1">
                    <a:satOff val="-3355"/>
                    <a:lumOff val="26614"/>
                  </a:schemeClr>
                </a:solidFill>
                <a:latin typeface="Roboto Regular"/>
                <a:ea typeface="Roboto Regular"/>
                <a:cs typeface="Roboto Regular"/>
                <a:sym typeface="Roboto Regular"/>
              </a:defRPr>
            </a:pPr>
            <a:r>
              <a:t>Loopring 基金会</a:t>
            </a:r>
          </a:p>
          <a:p>
            <a:pPr defTabSz="698301">
              <a:defRPr sz="2040">
                <a:solidFill>
                  <a:schemeClr val="accent1">
                    <a:satOff val="-3355"/>
                    <a:lumOff val="26614"/>
                  </a:schemeClr>
                </a:solidFill>
                <a:latin typeface="Roboto Regular"/>
                <a:ea typeface="Roboto Regular"/>
                <a:cs typeface="Roboto Regular"/>
                <a:sym typeface="Roboto Regular"/>
              </a:defRPr>
            </a:pPr>
            <a:r>
              <a:rPr u="sng">
                <a:hlinkClick r:id="rId2" invalidUrl="" action="" tgtFrame="" tooltip="" history="1" highlightClick="0" endSnd="0"/>
              </a:rPr>
              <a:t>foundation@loopring.org</a:t>
            </a:r>
          </a:p>
          <a:p>
            <a:pPr defTabSz="698301">
              <a:defRPr sz="2040">
                <a:solidFill>
                  <a:schemeClr val="accent1">
                    <a:satOff val="-3355"/>
                    <a:lumOff val="26614"/>
                  </a:schemeClr>
                </a:solidFill>
                <a:latin typeface="Roboto Regular"/>
                <a:ea typeface="Roboto Regular"/>
                <a:cs typeface="Roboto Regular"/>
                <a:sym typeface="Roboto Regular"/>
              </a:defRPr>
            </a:pPr>
            <a:r>
              <a:rPr u="sng">
                <a:hlinkClick r:id="rId3" invalidUrl="" action="" tgtFrame="" tooltip="" history="1" highlightClick="0" endSnd="0"/>
              </a:rPr>
              <a:t>daniel@loopring.org</a:t>
            </a:r>
          </a:p>
        </p:txBody>
      </p:sp>
      <p:pic>
        <p:nvPicPr>
          <p:cNvPr id="120" name="屏幕快照 2017-06-25 18.07.47.jpg" descr="屏幕快照 2017-06-25 18.07.47.jpg"/>
          <p:cNvPicPr>
            <a:picLocks noChangeAspect="1"/>
          </p:cNvPicPr>
          <p:nvPr/>
        </p:nvPicPr>
        <p:blipFill>
          <a:blip r:embed="rId4">
            <a:alphaModFix amt="50587"/>
            <a:extLst/>
          </a:blip>
          <a:srcRect l="10421" t="729" r="9695" b="654"/>
          <a:stretch>
            <a:fillRect/>
          </a:stretch>
        </p:blipFill>
        <p:spPr>
          <a:xfrm>
            <a:off x="9454258" y="4494933"/>
            <a:ext cx="722558" cy="1011635"/>
          </a:xfrm>
          <a:custGeom>
            <a:avLst/>
            <a:gdLst/>
            <a:ahLst/>
            <a:cxnLst>
              <a:cxn ang="0">
                <a:pos x="wd2" y="hd2"/>
              </a:cxn>
              <a:cxn ang="5400000">
                <a:pos x="wd2" y="hd2"/>
              </a:cxn>
              <a:cxn ang="10800000">
                <a:pos x="wd2" y="hd2"/>
              </a:cxn>
              <a:cxn ang="16200000">
                <a:pos x="wd2" y="hd2"/>
              </a:cxn>
            </a:cxnLst>
            <a:rect l="0" t="0" r="r" b="b"/>
            <a:pathLst>
              <a:path w="21480" h="21600" fill="norm" stroke="1" extrusionOk="0">
                <a:moveTo>
                  <a:pt x="10555" y="0"/>
                </a:moveTo>
                <a:lnTo>
                  <a:pt x="9741" y="1339"/>
                </a:lnTo>
                <a:cubicBezTo>
                  <a:pt x="9170" y="2284"/>
                  <a:pt x="8461" y="2979"/>
                  <a:pt x="7806" y="3246"/>
                </a:cubicBezTo>
                <a:cubicBezTo>
                  <a:pt x="6778" y="3664"/>
                  <a:pt x="6448" y="4411"/>
                  <a:pt x="7145" y="4720"/>
                </a:cubicBezTo>
                <a:cubicBezTo>
                  <a:pt x="7684" y="4958"/>
                  <a:pt x="6637" y="6274"/>
                  <a:pt x="5470" y="6821"/>
                </a:cubicBezTo>
                <a:cubicBezTo>
                  <a:pt x="4660" y="7202"/>
                  <a:pt x="4522" y="7411"/>
                  <a:pt x="4703" y="8059"/>
                </a:cubicBezTo>
                <a:cubicBezTo>
                  <a:pt x="4987" y="9075"/>
                  <a:pt x="3413" y="11356"/>
                  <a:pt x="2143" y="11770"/>
                </a:cubicBezTo>
                <a:cubicBezTo>
                  <a:pt x="1157" y="12092"/>
                  <a:pt x="677" y="12975"/>
                  <a:pt x="998" y="13855"/>
                </a:cubicBezTo>
                <a:cubicBezTo>
                  <a:pt x="1108" y="14155"/>
                  <a:pt x="877" y="14944"/>
                  <a:pt x="479" y="15609"/>
                </a:cubicBezTo>
                <a:cubicBezTo>
                  <a:pt x="9" y="16394"/>
                  <a:pt x="-120" y="16908"/>
                  <a:pt x="113" y="17075"/>
                </a:cubicBezTo>
                <a:cubicBezTo>
                  <a:pt x="311" y="17216"/>
                  <a:pt x="2755" y="18316"/>
                  <a:pt x="5552" y="19515"/>
                </a:cubicBezTo>
                <a:lnTo>
                  <a:pt x="10425" y="21600"/>
                </a:lnTo>
                <a:cubicBezTo>
                  <a:pt x="10745" y="21575"/>
                  <a:pt x="10955" y="21552"/>
                  <a:pt x="10980" y="21524"/>
                </a:cubicBezTo>
                <a:cubicBezTo>
                  <a:pt x="11085" y="21402"/>
                  <a:pt x="12620" y="20666"/>
                  <a:pt x="14401" y="19888"/>
                </a:cubicBezTo>
                <a:cubicBezTo>
                  <a:pt x="16182" y="19110"/>
                  <a:pt x="18501" y="18080"/>
                  <a:pt x="19557" y="17600"/>
                </a:cubicBezTo>
                <a:lnTo>
                  <a:pt x="21480" y="16728"/>
                </a:lnTo>
                <a:lnTo>
                  <a:pt x="20784" y="15550"/>
                </a:lnTo>
                <a:cubicBezTo>
                  <a:pt x="20329" y="14789"/>
                  <a:pt x="20144" y="14066"/>
                  <a:pt x="20277" y="13482"/>
                </a:cubicBezTo>
                <a:cubicBezTo>
                  <a:pt x="20458" y="12681"/>
                  <a:pt x="20341" y="12494"/>
                  <a:pt x="19156" y="11847"/>
                </a:cubicBezTo>
                <a:cubicBezTo>
                  <a:pt x="17537" y="10962"/>
                  <a:pt x="16292" y="9102"/>
                  <a:pt x="16596" y="8016"/>
                </a:cubicBezTo>
                <a:cubicBezTo>
                  <a:pt x="16778" y="7364"/>
                  <a:pt x="16654" y="7196"/>
                  <a:pt x="15817" y="6923"/>
                </a:cubicBezTo>
                <a:cubicBezTo>
                  <a:pt x="14673" y="6550"/>
                  <a:pt x="13538" y="4915"/>
                  <a:pt x="14130" y="4491"/>
                </a:cubicBezTo>
                <a:cubicBezTo>
                  <a:pt x="14787" y="4021"/>
                  <a:pt x="14540" y="3552"/>
                  <a:pt x="13540" y="3373"/>
                </a:cubicBezTo>
                <a:cubicBezTo>
                  <a:pt x="12796" y="3239"/>
                  <a:pt x="12327" y="2808"/>
                  <a:pt x="11511" y="1517"/>
                </a:cubicBezTo>
                <a:lnTo>
                  <a:pt x="10555" y="0"/>
                </a:lnTo>
                <a:close/>
                <a:moveTo>
                  <a:pt x="2037" y="12406"/>
                </a:moveTo>
                <a:cubicBezTo>
                  <a:pt x="2263" y="12380"/>
                  <a:pt x="2309" y="12685"/>
                  <a:pt x="2037" y="13152"/>
                </a:cubicBezTo>
                <a:cubicBezTo>
                  <a:pt x="1687" y="13752"/>
                  <a:pt x="1650" y="13780"/>
                  <a:pt x="1423" y="13618"/>
                </a:cubicBezTo>
                <a:cubicBezTo>
                  <a:pt x="1178" y="13442"/>
                  <a:pt x="1273" y="13031"/>
                  <a:pt x="1635" y="12660"/>
                </a:cubicBezTo>
                <a:cubicBezTo>
                  <a:pt x="1797" y="12494"/>
                  <a:pt x="1934" y="12417"/>
                  <a:pt x="2037" y="12406"/>
                </a:cubicBezTo>
                <a:close/>
                <a:moveTo>
                  <a:pt x="19510" y="12702"/>
                </a:moveTo>
                <a:cubicBezTo>
                  <a:pt x="19572" y="12707"/>
                  <a:pt x="19623" y="12735"/>
                  <a:pt x="19675" y="12796"/>
                </a:cubicBezTo>
                <a:cubicBezTo>
                  <a:pt x="19761" y="12895"/>
                  <a:pt x="19734" y="13050"/>
                  <a:pt x="19616" y="13135"/>
                </a:cubicBezTo>
                <a:cubicBezTo>
                  <a:pt x="19472" y="13237"/>
                  <a:pt x="19354" y="13230"/>
                  <a:pt x="19250" y="13109"/>
                </a:cubicBezTo>
                <a:cubicBezTo>
                  <a:pt x="19164" y="13010"/>
                  <a:pt x="19191" y="12855"/>
                  <a:pt x="19309" y="12770"/>
                </a:cubicBezTo>
                <a:cubicBezTo>
                  <a:pt x="19381" y="12719"/>
                  <a:pt x="19448" y="12698"/>
                  <a:pt x="19510" y="12702"/>
                </a:cubicBezTo>
                <a:close/>
              </a:path>
            </a:pathLst>
          </a:custGeom>
          <a:ln w="12700">
            <a:miter lim="400000"/>
          </a:ln>
        </p:spPr>
      </p:pic>
      <p:pic>
        <p:nvPicPr>
          <p:cNvPr id="121" name="屏幕快照 2017-06-29 14.19.01.jpg" descr="屏幕快照 2017-06-29 14.19.01.jpg"/>
          <p:cNvPicPr>
            <a:picLocks noChangeAspect="1"/>
          </p:cNvPicPr>
          <p:nvPr/>
        </p:nvPicPr>
        <p:blipFill>
          <a:blip r:embed="rId5">
            <a:extLst/>
          </a:blip>
          <a:stretch>
            <a:fillRect/>
          </a:stretch>
        </p:blipFill>
        <p:spPr>
          <a:xfrm>
            <a:off x="10268841" y="4585567"/>
            <a:ext cx="4660901" cy="212090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81"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82"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83"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84" name="问题#1: 用户资产需要托管…"/>
          <p:cNvSpPr/>
          <p:nvPr/>
        </p:nvSpPr>
        <p:spPr>
          <a:xfrm>
            <a:off x="1272857"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85" name="问题#2: 交易所内幕交易…"/>
          <p:cNvSpPr/>
          <p:nvPr/>
        </p:nvSpPr>
        <p:spPr>
          <a:xfrm>
            <a:off x="1272857"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86" name="问题#3: 订单散落到多交易所…"/>
          <p:cNvSpPr/>
          <p:nvPr/>
        </p:nvSpPr>
        <p:spPr>
          <a:xfrm>
            <a:off x="1272857"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87" name="问题#4: 缺少或没有监管…"/>
          <p:cNvSpPr/>
          <p:nvPr/>
        </p:nvSpPr>
        <p:spPr>
          <a:xfrm>
            <a:off x="1272857" y="10237059"/>
            <a:ext cx="13369382" cy="331933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88"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90" name="问题#1: 用户资产需要托管…"/>
          <p:cNvSpPr/>
          <p:nvPr/>
        </p:nvSpPr>
        <p:spPr>
          <a:xfrm>
            <a:off x="10869331"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91" name="问题#2: 交易所内幕交易…"/>
          <p:cNvSpPr/>
          <p:nvPr/>
        </p:nvSpPr>
        <p:spPr>
          <a:xfrm>
            <a:off x="10869331"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92" name="问题#3: 订单散落到多交易所…"/>
          <p:cNvSpPr/>
          <p:nvPr/>
        </p:nvSpPr>
        <p:spPr>
          <a:xfrm>
            <a:off x="10869331"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93" name="问题#4: 缺少或没有监管…"/>
          <p:cNvSpPr/>
          <p:nvPr/>
        </p:nvSpPr>
        <p:spPr>
          <a:xfrm>
            <a:off x="10869331" y="10237059"/>
            <a:ext cx="13369382" cy="3319332"/>
          </a:xfrm>
          <a:prstGeom prst="rect">
            <a:avLst/>
          </a:prstGeom>
          <a:solidFill>
            <a:srgbClr val="DCDEE0"/>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94" name="{"/>
          <p:cNvSpPr txBox="1"/>
          <p:nvPr/>
        </p:nvSpPr>
        <p:spPr>
          <a:xfrm>
            <a:off x="7999441"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197" name="Group"/>
          <p:cNvGrpSpPr/>
          <p:nvPr/>
        </p:nvGrpSpPr>
        <p:grpSpPr>
          <a:xfrm>
            <a:off x="2996542" y="4163428"/>
            <a:ext cx="5210771" cy="2269765"/>
            <a:chOff x="0" y="368299"/>
            <a:chExt cx="5210770" cy="2269763"/>
          </a:xfrm>
        </p:grpSpPr>
        <p:sp>
          <p:nvSpPr>
            <p:cNvPr id="195"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196"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
        <p:nvSpPr>
          <p:cNvPr id="198" name="中心化交易所"/>
          <p:cNvSpPr txBox="1"/>
          <p:nvPr/>
        </p:nvSpPr>
        <p:spPr>
          <a:xfrm>
            <a:off x="26178138"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00"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201" name="问题#1: 用户资产需要托管…"/>
          <p:cNvSpPr/>
          <p:nvPr/>
        </p:nvSpPr>
        <p:spPr>
          <a:xfrm>
            <a:off x="14210346"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202" name="问题#2: 交易所内幕交易…"/>
          <p:cNvSpPr/>
          <p:nvPr/>
        </p:nvSpPr>
        <p:spPr>
          <a:xfrm>
            <a:off x="14210346"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203" name="问题#3: 订单散落到多交易所…"/>
          <p:cNvSpPr/>
          <p:nvPr/>
        </p:nvSpPr>
        <p:spPr>
          <a:xfrm>
            <a:off x="14210346"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204" name="{"/>
          <p:cNvSpPr txBox="1"/>
          <p:nvPr/>
        </p:nvSpPr>
        <p:spPr>
          <a:xfrm>
            <a:off x="4897460"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207" name="Group"/>
          <p:cNvGrpSpPr/>
          <p:nvPr/>
        </p:nvGrpSpPr>
        <p:grpSpPr>
          <a:xfrm>
            <a:off x="7502366" y="403068"/>
            <a:ext cx="6416322" cy="2832413"/>
            <a:chOff x="0" y="1191105"/>
            <a:chExt cx="6416320" cy="2832411"/>
          </a:xfrm>
        </p:grpSpPr>
        <p:sp>
          <p:nvSpPr>
            <p:cNvPr id="205" name="1.资产无需托管"/>
            <p:cNvSpPr txBox="1"/>
            <p:nvPr/>
          </p:nvSpPr>
          <p:spPr>
            <a:xfrm>
              <a:off x="0" y="1191105"/>
              <a:ext cx="5440334"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1.资产无需托管</a:t>
              </a:r>
            </a:p>
          </p:txBody>
        </p:sp>
        <p:sp>
          <p:nvSpPr>
            <p:cNvPr id="206" name="没有充值提现过程，用户订单中的代币一直存放在用户区块链账户中，同时订单不锁定代币，下单后依然可以任意支配资产。"/>
            <p:cNvSpPr txBox="1"/>
            <p:nvPr/>
          </p:nvSpPr>
          <p:spPr>
            <a:xfrm>
              <a:off x="72482" y="2277843"/>
              <a:ext cx="6343839"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没有充值提现过程，用户订单中的代币一直存放在用户区块链账户中，同时订单不锁定代币，下单后依然可以任意支配资产。</a:t>
              </a:r>
            </a:p>
          </p:txBody>
        </p:sp>
      </p:grpSp>
      <p:grpSp>
        <p:nvGrpSpPr>
          <p:cNvPr id="210" name="Group"/>
          <p:cNvGrpSpPr/>
          <p:nvPr/>
        </p:nvGrpSpPr>
        <p:grpSpPr>
          <a:xfrm>
            <a:off x="7494258" y="4338356"/>
            <a:ext cx="6369899" cy="2257754"/>
            <a:chOff x="0" y="781049"/>
            <a:chExt cx="6369898" cy="2257752"/>
          </a:xfrm>
        </p:grpSpPr>
        <p:sp>
          <p:nvSpPr>
            <p:cNvPr id="208" name="2. 区块链上交易清算"/>
            <p:cNvSpPr txBox="1"/>
            <p:nvPr/>
          </p:nvSpPr>
          <p:spPr>
            <a:xfrm>
              <a:off x="0" y="781049"/>
              <a:ext cx="57113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2. 区块链上交易清算</a:t>
              </a:r>
            </a:p>
          </p:txBody>
        </p:sp>
        <p:sp>
          <p:nvSpPr>
            <p:cNvPr id="209" name="订单链外生成，传播和撮合；链上做交易和验证和清结算，清结算通过智能合约保障原执行。不会再有内幕交易。"/>
            <p:cNvSpPr txBox="1"/>
            <p:nvPr/>
          </p:nvSpPr>
          <p:spPr>
            <a:xfrm>
              <a:off x="16217" y="163862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订单链外生成，传播和撮合；链上做交易和验证和清结算，清结算通过智能合约保障原执行。不会再有内幕交易。</a:t>
              </a:r>
            </a:p>
          </p:txBody>
        </p:sp>
      </p:grpSp>
      <p:grpSp>
        <p:nvGrpSpPr>
          <p:cNvPr id="213" name="Group"/>
          <p:cNvGrpSpPr/>
          <p:nvPr/>
        </p:nvGrpSpPr>
        <p:grpSpPr>
          <a:xfrm>
            <a:off x="7502366" y="7487922"/>
            <a:ext cx="6369900" cy="2411364"/>
            <a:chOff x="0" y="781049"/>
            <a:chExt cx="6369898" cy="2411362"/>
          </a:xfrm>
        </p:grpSpPr>
        <p:sp>
          <p:nvSpPr>
            <p:cNvPr id="211" name="3. 订单共享"/>
            <p:cNvSpPr txBox="1"/>
            <p:nvPr/>
          </p:nvSpPr>
          <p:spPr>
            <a:xfrm>
              <a:off x="0" y="781049"/>
              <a:ext cx="32729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3. 订单共享</a:t>
              </a:r>
            </a:p>
          </p:txBody>
        </p:sp>
        <p:sp>
          <p:nvSpPr>
            <p:cNvPr id="212" name="订单可以被广播给一个或多个交易所，做联合的，同时也是竞争式的撮合。用户成交价格更优惠，流动性更大。"/>
            <p:cNvSpPr txBox="1"/>
            <p:nvPr/>
          </p:nvSpPr>
          <p:spPr>
            <a:xfrm>
              <a:off x="16217" y="179223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订单可以被广播给一个或多个交易所，做联合的，同时也是竞争式的撮合。用户成交价格更优惠，流动性更大。</a:t>
              </a:r>
            </a:p>
          </p:txBody>
        </p:sp>
      </p:grpSp>
      <p:grpSp>
        <p:nvGrpSpPr>
          <p:cNvPr id="216" name="Group"/>
          <p:cNvGrpSpPr/>
          <p:nvPr/>
        </p:nvGrpSpPr>
        <p:grpSpPr>
          <a:xfrm>
            <a:off x="7492765" y="10994297"/>
            <a:ext cx="6389101" cy="2116709"/>
            <a:chOff x="0" y="781049"/>
            <a:chExt cx="6389099" cy="2116707"/>
          </a:xfrm>
        </p:grpSpPr>
        <p:sp>
          <p:nvSpPr>
            <p:cNvPr id="214"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215"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219" name="Group"/>
          <p:cNvGrpSpPr/>
          <p:nvPr/>
        </p:nvGrpSpPr>
        <p:grpSpPr>
          <a:xfrm>
            <a:off x="40360" y="4163428"/>
            <a:ext cx="5210771" cy="2269765"/>
            <a:chOff x="0" y="368299"/>
            <a:chExt cx="5210770" cy="2269763"/>
          </a:xfrm>
        </p:grpSpPr>
        <p:sp>
          <p:nvSpPr>
            <p:cNvPr id="217"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18"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10"/>
                                        </p:tgtEl>
                                        <p:attrNameLst>
                                          <p:attrName>style.visibility</p:attrName>
                                        </p:attrNameLst>
                                      </p:cBhvr>
                                      <p:to>
                                        <p:strVal val="visible"/>
                                      </p:to>
                                    </p:set>
                                    <p:animEffect filter="dissolve" transition="in">
                                      <p:cBhvr>
                                        <p:cTn id="7" dur="1000"/>
                                        <p:tgtEl>
                                          <p:spTgt spid="21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13"/>
                                        </p:tgtEl>
                                        <p:attrNameLst>
                                          <p:attrName>style.visibility</p:attrName>
                                        </p:attrNameLst>
                                      </p:cBhvr>
                                      <p:to>
                                        <p:strVal val="visible"/>
                                      </p:to>
                                    </p:set>
                                    <p:animEffect filter="dissolve" transition="in">
                                      <p:cBhvr>
                                        <p:cTn id="12" dur="1000"/>
                                        <p:tgtEl>
                                          <p:spTgt spid="21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16"/>
                                        </p:tgtEl>
                                        <p:attrNameLst>
                                          <p:attrName>style.visibility</p:attrName>
                                        </p:attrNameLst>
                                      </p:cBhvr>
                                      <p:to>
                                        <p:strVal val="visible"/>
                                      </p:to>
                                    </p:set>
                                    <p:animEffect filter="dissolve" transition="in">
                                      <p:cBhvr>
                                        <p:cTn id="17"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0" grpId="1"/>
      <p:bldP build="whole" bldLvl="1" animBg="1" rev="0" advAuto="0" spid="213" grpId="2"/>
      <p:bldP build="whole" bldLvl="1" animBg="1" rev="0" advAuto="0" spid="216" grpId="3"/>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21" name="pasted-image.pdf" descr="pasted-image.pdf"/>
          <p:cNvPicPr>
            <a:picLocks noChangeAspect="1"/>
          </p:cNvPicPr>
          <p:nvPr/>
        </p:nvPicPr>
        <p:blipFill>
          <a:blip r:embed="rId2">
            <a:extLst/>
          </a:blip>
          <a:stretch>
            <a:fillRect/>
          </a:stretch>
        </p:blipFill>
        <p:spPr>
          <a:xfrm>
            <a:off x="10267950" y="1522811"/>
            <a:ext cx="3847971" cy="2378746"/>
          </a:xfrm>
          <a:prstGeom prst="rect">
            <a:avLst/>
          </a:prstGeom>
          <a:ln w="12700">
            <a:miter lim="400000"/>
          </a:ln>
        </p:spPr>
      </p:pic>
      <p:pic>
        <p:nvPicPr>
          <p:cNvPr id="222" name="pasted-image.pdf" descr="pasted-image.pdf"/>
          <p:cNvPicPr>
            <a:picLocks noChangeAspect="1"/>
          </p:cNvPicPr>
          <p:nvPr/>
        </p:nvPicPr>
        <p:blipFill>
          <a:blip r:embed="rId3">
            <a:extLst/>
          </a:blip>
          <a:stretch>
            <a:fillRect/>
          </a:stretch>
        </p:blipFill>
        <p:spPr>
          <a:xfrm>
            <a:off x="10268032" y="5170900"/>
            <a:ext cx="3847936" cy="2378724"/>
          </a:xfrm>
          <a:prstGeom prst="rect">
            <a:avLst/>
          </a:prstGeom>
          <a:ln w="12700">
            <a:miter lim="400000"/>
          </a:ln>
        </p:spPr>
      </p:pic>
      <p:pic>
        <p:nvPicPr>
          <p:cNvPr id="223" name="pasted-image.pdf" descr="pasted-image.pdf"/>
          <p:cNvPicPr>
            <a:picLocks noChangeAspect="1"/>
          </p:cNvPicPr>
          <p:nvPr/>
        </p:nvPicPr>
        <p:blipFill>
          <a:blip r:embed="rId4">
            <a:extLst/>
          </a:blip>
          <a:stretch>
            <a:fillRect/>
          </a:stretch>
        </p:blipFill>
        <p:spPr>
          <a:xfrm>
            <a:off x="10268032" y="9246977"/>
            <a:ext cx="3847936" cy="2378725"/>
          </a:xfrm>
          <a:prstGeom prst="rect">
            <a:avLst/>
          </a:prstGeom>
          <a:ln w="12700">
            <a:miter lim="400000"/>
          </a:ln>
        </p:spPr>
      </p:pic>
      <p:sp>
        <p:nvSpPr>
          <p:cNvPr id="224" name="order#1…"/>
          <p:cNvSpPr/>
          <p:nvPr/>
        </p:nvSpPr>
        <p:spPr>
          <a:xfrm>
            <a:off x="5674199" y="2885117"/>
            <a:ext cx="1426886" cy="743677"/>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25" name="order#1…"/>
          <p:cNvSpPr/>
          <p:nvPr/>
        </p:nvSpPr>
        <p:spPr>
          <a:xfrm>
            <a:off x="5621377" y="2877156"/>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26" name="order#1…"/>
          <p:cNvSpPr/>
          <p:nvPr/>
        </p:nvSpPr>
        <p:spPr>
          <a:xfrm>
            <a:off x="5621377" y="2877156"/>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27" name="order#2…"/>
          <p:cNvSpPr/>
          <p:nvPr/>
        </p:nvSpPr>
        <p:spPr>
          <a:xfrm>
            <a:off x="5674199" y="8627481"/>
            <a:ext cx="1426886" cy="743678"/>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28" name="order#2…"/>
          <p:cNvSpPr/>
          <p:nvPr/>
        </p:nvSpPr>
        <p:spPr>
          <a:xfrm>
            <a:off x="5621378" y="8611560"/>
            <a:ext cx="1532529" cy="759600"/>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29" name="order#2…"/>
          <p:cNvSpPr/>
          <p:nvPr/>
        </p:nvSpPr>
        <p:spPr>
          <a:xfrm>
            <a:off x="5621378" y="8627481"/>
            <a:ext cx="1532529" cy="743678"/>
          </a:xfrm>
          <a:prstGeom prst="roundRect">
            <a:avLst>
              <a:gd name="adj" fmla="val 1736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30" name="order#2…"/>
          <p:cNvSpPr/>
          <p:nvPr/>
        </p:nvSpPr>
        <p:spPr>
          <a:xfrm>
            <a:off x="3676922" y="85731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31" name="order#1…"/>
          <p:cNvSpPr/>
          <p:nvPr/>
        </p:nvSpPr>
        <p:spPr>
          <a:xfrm>
            <a:off x="3676922" y="22348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grpSp>
        <p:nvGrpSpPr>
          <p:cNvPr id="234" name="Group"/>
          <p:cNvGrpSpPr/>
          <p:nvPr/>
        </p:nvGrpSpPr>
        <p:grpSpPr>
          <a:xfrm>
            <a:off x="18810696" y="-197975"/>
            <a:ext cx="5210772" cy="2269765"/>
            <a:chOff x="0" y="368299"/>
            <a:chExt cx="5210770" cy="2269763"/>
          </a:xfrm>
        </p:grpSpPr>
        <p:sp>
          <p:nvSpPr>
            <p:cNvPr id="232"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33"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21"/>
                                        </p:tgtEl>
                                        <p:attrNameLst>
                                          <p:attrName>style.visibility</p:attrName>
                                        </p:attrNameLst>
                                      </p:cBhvr>
                                      <p:to>
                                        <p:strVal val="visible"/>
                                      </p:to>
                                    </p:set>
                                    <p:animEffect filter="dissolve" transition="in">
                                      <p:cBhvr>
                                        <p:cTn id="7" dur="1000"/>
                                        <p:tgtEl>
                                          <p:spTgt spid="221"/>
                                        </p:tgtEl>
                                      </p:cBhvr>
                                    </p:animEffec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222"/>
                                        </p:tgtEl>
                                        <p:attrNameLst>
                                          <p:attrName>style.visibility</p:attrName>
                                        </p:attrNameLst>
                                      </p:cBhvr>
                                      <p:to>
                                        <p:strVal val="visible"/>
                                      </p:to>
                                    </p:set>
                                    <p:animEffect filter="dissolve" transition="in">
                                      <p:cBhvr>
                                        <p:cTn id="11" dur="1000"/>
                                        <p:tgtEl>
                                          <p:spTgt spid="222"/>
                                        </p:tgtEl>
                                      </p:cBhvr>
                                    </p:animEffect>
                                  </p:childTnLst>
                                </p:cTn>
                              </p:par>
                            </p:childTnLst>
                          </p:cTn>
                        </p:par>
                        <p:par>
                          <p:cTn id="12" fill="hold">
                            <p:stCondLst>
                              <p:cond delay="2000"/>
                            </p:stCondLst>
                            <p:childTnLst>
                              <p:par>
                                <p:cTn id="13" presetClass="entr" nodeType="afterEffect" presetID="9" grpId="3" fill="hold">
                                  <p:stCondLst>
                                    <p:cond delay="0"/>
                                  </p:stCondLst>
                                  <p:iterate type="el" backwards="0">
                                    <p:tmAbs val="0"/>
                                  </p:iterate>
                                  <p:childTnLst>
                                    <p:set>
                                      <p:cBhvr>
                                        <p:cTn id="14" fill="hold"/>
                                        <p:tgtEl>
                                          <p:spTgt spid="223"/>
                                        </p:tgtEl>
                                        <p:attrNameLst>
                                          <p:attrName>style.visibility</p:attrName>
                                        </p:attrNameLst>
                                      </p:cBhvr>
                                      <p:to>
                                        <p:strVal val="visible"/>
                                      </p:to>
                                    </p:set>
                                    <p:animEffect filter="dissolve" transition="in">
                                      <p:cBhvr>
                                        <p:cTn id="15"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1" grpId="1"/>
      <p:bldP build="whole" bldLvl="1" animBg="1" rev="0" advAuto="0" spid="222" grpId="2"/>
      <p:bldP build="whole" bldLvl="1" animBg="1" rev="0" advAuto="0" spid="223" grpId="3"/>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36" name="pasted-image.pdf" descr="pasted-image.pdf"/>
          <p:cNvPicPr>
            <a:picLocks noChangeAspect="1"/>
          </p:cNvPicPr>
          <p:nvPr/>
        </p:nvPicPr>
        <p:blipFill>
          <a:blip r:embed="rId2">
            <a:extLst/>
          </a:blip>
          <a:stretch>
            <a:fillRect/>
          </a:stretch>
        </p:blipFill>
        <p:spPr>
          <a:xfrm>
            <a:off x="10267950" y="1522811"/>
            <a:ext cx="3847971" cy="2378746"/>
          </a:xfrm>
          <a:prstGeom prst="rect">
            <a:avLst/>
          </a:prstGeom>
          <a:ln w="12700">
            <a:miter lim="400000"/>
          </a:ln>
        </p:spPr>
      </p:pic>
      <p:pic>
        <p:nvPicPr>
          <p:cNvPr id="237" name="pasted-image.pdf" descr="pasted-image.pdf"/>
          <p:cNvPicPr>
            <a:picLocks noChangeAspect="1"/>
          </p:cNvPicPr>
          <p:nvPr/>
        </p:nvPicPr>
        <p:blipFill>
          <a:blip r:embed="rId3">
            <a:extLst/>
          </a:blip>
          <a:stretch>
            <a:fillRect/>
          </a:stretch>
        </p:blipFill>
        <p:spPr>
          <a:xfrm>
            <a:off x="10268032" y="5170900"/>
            <a:ext cx="3847936" cy="2378724"/>
          </a:xfrm>
          <a:prstGeom prst="rect">
            <a:avLst/>
          </a:prstGeom>
          <a:ln w="12700">
            <a:miter lim="400000"/>
          </a:ln>
        </p:spPr>
      </p:pic>
      <p:pic>
        <p:nvPicPr>
          <p:cNvPr id="238" name="pasted-image.pdf" descr="pasted-image.pdf"/>
          <p:cNvPicPr>
            <a:picLocks noChangeAspect="1"/>
          </p:cNvPicPr>
          <p:nvPr/>
        </p:nvPicPr>
        <p:blipFill>
          <a:blip r:embed="rId4">
            <a:extLst/>
          </a:blip>
          <a:stretch>
            <a:fillRect/>
          </a:stretch>
        </p:blipFill>
        <p:spPr>
          <a:xfrm>
            <a:off x="10268032" y="9246977"/>
            <a:ext cx="3847936" cy="2378725"/>
          </a:xfrm>
          <a:prstGeom prst="rect">
            <a:avLst/>
          </a:prstGeom>
          <a:ln w="12700">
            <a:miter lim="400000"/>
          </a:ln>
        </p:spPr>
      </p:pic>
      <p:sp>
        <p:nvSpPr>
          <p:cNvPr id="239" name="order#1…"/>
          <p:cNvSpPr/>
          <p:nvPr/>
        </p:nvSpPr>
        <p:spPr>
          <a:xfrm>
            <a:off x="12909236" y="5553652"/>
            <a:ext cx="1426886" cy="743678"/>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40" name="order#1…"/>
          <p:cNvSpPr/>
          <p:nvPr/>
        </p:nvSpPr>
        <p:spPr>
          <a:xfrm>
            <a:off x="12856415" y="1831706"/>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41" name="order#2…"/>
          <p:cNvSpPr/>
          <p:nvPr/>
        </p:nvSpPr>
        <p:spPr>
          <a:xfrm>
            <a:off x="12909236" y="6486161"/>
            <a:ext cx="1426886" cy="743678"/>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42" name="order#2…"/>
          <p:cNvSpPr/>
          <p:nvPr/>
        </p:nvSpPr>
        <p:spPr>
          <a:xfrm>
            <a:off x="12856415" y="2701248"/>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43" name="order#1…"/>
          <p:cNvSpPr/>
          <p:nvPr/>
        </p:nvSpPr>
        <p:spPr>
          <a:xfrm>
            <a:off x="12856415" y="9626524"/>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44" name="order#2…"/>
          <p:cNvSpPr/>
          <p:nvPr/>
        </p:nvSpPr>
        <p:spPr>
          <a:xfrm>
            <a:off x="12856415" y="10509292"/>
            <a:ext cx="1532529" cy="743678"/>
          </a:xfrm>
          <a:prstGeom prst="roundRect">
            <a:avLst>
              <a:gd name="adj" fmla="val 1736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45" name="order#2…"/>
          <p:cNvSpPr/>
          <p:nvPr/>
        </p:nvSpPr>
        <p:spPr>
          <a:xfrm>
            <a:off x="3676922" y="85731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46" name="order#1…"/>
          <p:cNvSpPr/>
          <p:nvPr/>
        </p:nvSpPr>
        <p:spPr>
          <a:xfrm>
            <a:off x="3676922" y="22348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grpSp>
        <p:nvGrpSpPr>
          <p:cNvPr id="249" name="Group"/>
          <p:cNvGrpSpPr/>
          <p:nvPr/>
        </p:nvGrpSpPr>
        <p:grpSpPr>
          <a:xfrm>
            <a:off x="18810696" y="-197975"/>
            <a:ext cx="5210772" cy="2269765"/>
            <a:chOff x="0" y="368299"/>
            <a:chExt cx="5210770" cy="2269763"/>
          </a:xfrm>
        </p:grpSpPr>
        <p:sp>
          <p:nvSpPr>
            <p:cNvPr id="247"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48"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51" name="pasted-image.pdf" descr="pasted-image.pdf"/>
          <p:cNvPicPr>
            <a:picLocks noChangeAspect="1"/>
          </p:cNvPicPr>
          <p:nvPr/>
        </p:nvPicPr>
        <p:blipFill>
          <a:blip r:embed="rId2">
            <a:extLst/>
          </a:blip>
          <a:stretch>
            <a:fillRect/>
          </a:stretch>
        </p:blipFill>
        <p:spPr>
          <a:xfrm>
            <a:off x="13933960" y="1712329"/>
            <a:ext cx="3698246" cy="2756874"/>
          </a:xfrm>
          <a:prstGeom prst="rect">
            <a:avLst/>
          </a:prstGeom>
          <a:ln w="12700">
            <a:miter lim="400000"/>
          </a:ln>
        </p:spPr>
      </p:pic>
      <p:pic>
        <p:nvPicPr>
          <p:cNvPr id="252" name="pasted-image.pdf" descr="pasted-image.pdf"/>
          <p:cNvPicPr>
            <a:picLocks noChangeAspect="1"/>
          </p:cNvPicPr>
          <p:nvPr/>
        </p:nvPicPr>
        <p:blipFill>
          <a:blip r:embed="rId3">
            <a:extLst/>
          </a:blip>
          <a:stretch>
            <a:fillRect/>
          </a:stretch>
        </p:blipFill>
        <p:spPr>
          <a:xfrm>
            <a:off x="10267950" y="1522811"/>
            <a:ext cx="3847971" cy="2378746"/>
          </a:xfrm>
          <a:prstGeom prst="rect">
            <a:avLst/>
          </a:prstGeom>
          <a:ln w="12700">
            <a:miter lim="400000"/>
          </a:ln>
        </p:spPr>
      </p:pic>
      <p:pic>
        <p:nvPicPr>
          <p:cNvPr id="253" name="pasted-image.pdf" descr="pasted-image.pdf"/>
          <p:cNvPicPr>
            <a:picLocks noChangeAspect="1"/>
          </p:cNvPicPr>
          <p:nvPr/>
        </p:nvPicPr>
        <p:blipFill>
          <a:blip r:embed="rId4">
            <a:extLst/>
          </a:blip>
          <a:stretch>
            <a:fillRect/>
          </a:stretch>
        </p:blipFill>
        <p:spPr>
          <a:xfrm>
            <a:off x="10268032" y="5170900"/>
            <a:ext cx="3847936" cy="2378724"/>
          </a:xfrm>
          <a:prstGeom prst="rect">
            <a:avLst/>
          </a:prstGeom>
          <a:ln w="12700">
            <a:miter lim="400000"/>
          </a:ln>
        </p:spPr>
      </p:pic>
      <p:pic>
        <p:nvPicPr>
          <p:cNvPr id="254" name="pasted-image.pdf" descr="pasted-image.pdf"/>
          <p:cNvPicPr>
            <a:picLocks noChangeAspect="1"/>
          </p:cNvPicPr>
          <p:nvPr/>
        </p:nvPicPr>
        <p:blipFill>
          <a:blip r:embed="rId5">
            <a:extLst/>
          </a:blip>
          <a:stretch>
            <a:fillRect/>
          </a:stretch>
        </p:blipFill>
        <p:spPr>
          <a:xfrm>
            <a:off x="10268032" y="9246977"/>
            <a:ext cx="3847936" cy="2378725"/>
          </a:xfrm>
          <a:prstGeom prst="rect">
            <a:avLst/>
          </a:prstGeom>
          <a:ln w="12700">
            <a:miter lim="400000"/>
          </a:ln>
        </p:spPr>
      </p:pic>
      <p:sp>
        <p:nvSpPr>
          <p:cNvPr id="255" name="order#1…"/>
          <p:cNvSpPr/>
          <p:nvPr/>
        </p:nvSpPr>
        <p:spPr>
          <a:xfrm>
            <a:off x="12909236" y="5553652"/>
            <a:ext cx="1426886" cy="743678"/>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56" name="order#1…"/>
          <p:cNvSpPr/>
          <p:nvPr/>
        </p:nvSpPr>
        <p:spPr>
          <a:xfrm>
            <a:off x="15016736" y="1897675"/>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57" name="order#2…"/>
          <p:cNvSpPr/>
          <p:nvPr/>
        </p:nvSpPr>
        <p:spPr>
          <a:xfrm>
            <a:off x="12909236" y="6486161"/>
            <a:ext cx="1426886" cy="743678"/>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58" name="order#2…"/>
          <p:cNvSpPr/>
          <p:nvPr/>
        </p:nvSpPr>
        <p:spPr>
          <a:xfrm>
            <a:off x="15016736" y="2767217"/>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59" name="order#1…"/>
          <p:cNvSpPr/>
          <p:nvPr/>
        </p:nvSpPr>
        <p:spPr>
          <a:xfrm>
            <a:off x="12856415" y="9626524"/>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60" name="order#2…"/>
          <p:cNvSpPr/>
          <p:nvPr/>
        </p:nvSpPr>
        <p:spPr>
          <a:xfrm>
            <a:off x="12856415" y="10509292"/>
            <a:ext cx="1532529" cy="743678"/>
          </a:xfrm>
          <a:prstGeom prst="roundRect">
            <a:avLst>
              <a:gd name="adj" fmla="val 1736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61" name="order#2…"/>
          <p:cNvSpPr/>
          <p:nvPr/>
        </p:nvSpPr>
        <p:spPr>
          <a:xfrm>
            <a:off x="3676922" y="85731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62" name="order#1…"/>
          <p:cNvSpPr/>
          <p:nvPr/>
        </p:nvSpPr>
        <p:spPr>
          <a:xfrm>
            <a:off x="3676922" y="22348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63" name="Blockchain"/>
          <p:cNvSpPr/>
          <p:nvPr/>
        </p:nvSpPr>
        <p:spPr>
          <a:xfrm>
            <a:off x="24661587" y="10423805"/>
            <a:ext cx="19682964" cy="3102086"/>
          </a:xfrm>
          <a:prstGeom prst="rect">
            <a:avLst/>
          </a:prstGeom>
          <a:solidFill>
            <a:schemeClr val="accent1">
              <a:satOff val="-3355"/>
              <a:lumOff val="26614"/>
            </a:schemeClr>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lgn="r">
              <a:defRPr sz="3200">
                <a:solidFill>
                  <a:srgbClr val="FFFFFF"/>
                </a:solidFill>
              </a:defRPr>
            </a:lvl1pPr>
          </a:lstStyle>
          <a:p>
            <a:pPr/>
            <a:r>
              <a:t>      Blockchain</a:t>
            </a:r>
          </a:p>
        </p:txBody>
      </p:sp>
      <p:sp>
        <p:nvSpPr>
          <p:cNvPr id="264" name="address_X"/>
          <p:cNvSpPr/>
          <p:nvPr/>
        </p:nvSpPr>
        <p:spPr>
          <a:xfrm>
            <a:off x="27249896"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address_X</a:t>
            </a:r>
          </a:p>
        </p:txBody>
      </p:sp>
      <p:sp>
        <p:nvSpPr>
          <p:cNvPr id="265" name="address_Y"/>
          <p:cNvSpPr/>
          <p:nvPr/>
        </p:nvSpPr>
        <p:spPr>
          <a:xfrm>
            <a:off x="32367689"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address_Y</a:t>
            </a:r>
          </a:p>
        </p:txBody>
      </p:sp>
      <p:sp>
        <p:nvSpPr>
          <p:cNvPr id="266" name="Loopring…"/>
          <p:cNvSpPr/>
          <p:nvPr/>
        </p:nvSpPr>
        <p:spPr>
          <a:xfrm>
            <a:off x="37485482" y="11155053"/>
            <a:ext cx="3234798"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53585F"/>
                </a:solidFill>
              </a:defRPr>
            </a:pPr>
            <a:r>
              <a:t>Loopring</a:t>
            </a:r>
          </a:p>
          <a:p>
            <a:pPr>
              <a:defRPr sz="3200">
                <a:solidFill>
                  <a:srgbClr val="53585F"/>
                </a:solidFill>
              </a:defRPr>
            </a:pPr>
            <a:r>
              <a:t>合约地址</a:t>
            </a:r>
          </a:p>
        </p:txBody>
      </p:sp>
      <p:grpSp>
        <p:nvGrpSpPr>
          <p:cNvPr id="269" name="Group"/>
          <p:cNvGrpSpPr/>
          <p:nvPr/>
        </p:nvGrpSpPr>
        <p:grpSpPr>
          <a:xfrm>
            <a:off x="18810696" y="-197975"/>
            <a:ext cx="5210772" cy="2269765"/>
            <a:chOff x="0" y="368299"/>
            <a:chExt cx="5210770" cy="2269763"/>
          </a:xfrm>
        </p:grpSpPr>
        <p:sp>
          <p:nvSpPr>
            <p:cNvPr id="267"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68"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251"/>
                                        </p:tgtEl>
                                        <p:attrNameLst>
                                          <p:attrName>style.visibility</p:attrName>
                                        </p:attrNameLst>
                                      </p:cBhvr>
                                      <p:to>
                                        <p:strVal val="visible"/>
                                      </p:to>
                                    </p:set>
                                    <p:animEffect filter="dissolve" transition="in">
                                      <p:cBhvr>
                                        <p:cTn id="7"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1"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71" name="pasted-image.pdf" descr="pasted-image.pdf"/>
          <p:cNvPicPr>
            <a:picLocks noChangeAspect="1"/>
          </p:cNvPicPr>
          <p:nvPr/>
        </p:nvPicPr>
        <p:blipFill>
          <a:blip r:embed="rId2">
            <a:extLst/>
          </a:blip>
          <a:stretch>
            <a:fillRect/>
          </a:stretch>
        </p:blipFill>
        <p:spPr>
          <a:xfrm>
            <a:off x="668788" y="1522811"/>
            <a:ext cx="3847971" cy="2378746"/>
          </a:xfrm>
          <a:prstGeom prst="rect">
            <a:avLst/>
          </a:prstGeom>
          <a:ln w="12700">
            <a:miter lim="400000"/>
          </a:ln>
        </p:spPr>
      </p:pic>
      <p:pic>
        <p:nvPicPr>
          <p:cNvPr id="272" name="pasted-image.pdf" descr="pasted-image.pdf"/>
          <p:cNvPicPr>
            <a:picLocks noChangeAspect="1"/>
          </p:cNvPicPr>
          <p:nvPr/>
        </p:nvPicPr>
        <p:blipFill>
          <a:blip r:embed="rId3">
            <a:alphaModFix amt="30000"/>
            <a:extLst/>
          </a:blip>
          <a:stretch>
            <a:fillRect/>
          </a:stretch>
        </p:blipFill>
        <p:spPr>
          <a:xfrm>
            <a:off x="668870" y="5170900"/>
            <a:ext cx="3847936" cy="2378724"/>
          </a:xfrm>
          <a:prstGeom prst="rect">
            <a:avLst/>
          </a:prstGeom>
          <a:ln w="12700">
            <a:miter lim="400000"/>
          </a:ln>
        </p:spPr>
      </p:pic>
      <p:pic>
        <p:nvPicPr>
          <p:cNvPr id="273" name="pasted-image.pdf" descr="pasted-image.pdf"/>
          <p:cNvPicPr>
            <a:picLocks noChangeAspect="1"/>
          </p:cNvPicPr>
          <p:nvPr/>
        </p:nvPicPr>
        <p:blipFill>
          <a:blip r:embed="rId4">
            <a:alphaModFix amt="30000"/>
            <a:extLst/>
          </a:blip>
          <a:stretch>
            <a:fillRect/>
          </a:stretch>
        </p:blipFill>
        <p:spPr>
          <a:xfrm>
            <a:off x="668870" y="9246977"/>
            <a:ext cx="3847936" cy="2378725"/>
          </a:xfrm>
          <a:prstGeom prst="rect">
            <a:avLst/>
          </a:prstGeom>
          <a:ln w="12700">
            <a:miter lim="400000"/>
          </a:ln>
        </p:spPr>
      </p:pic>
      <p:sp>
        <p:nvSpPr>
          <p:cNvPr id="274" name="order#1…"/>
          <p:cNvSpPr/>
          <p:nvPr/>
        </p:nvSpPr>
        <p:spPr>
          <a:xfrm>
            <a:off x="3310074" y="5553652"/>
            <a:ext cx="1426886" cy="743678"/>
          </a:xfrm>
          <a:prstGeom prst="roundRect">
            <a:avLst>
              <a:gd name="adj" fmla="val 15391"/>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75" name="order#2…"/>
          <p:cNvSpPr/>
          <p:nvPr/>
        </p:nvSpPr>
        <p:spPr>
          <a:xfrm>
            <a:off x="3310074" y="6486161"/>
            <a:ext cx="1426886" cy="743678"/>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76" name="order#1…"/>
          <p:cNvSpPr/>
          <p:nvPr/>
        </p:nvSpPr>
        <p:spPr>
          <a:xfrm>
            <a:off x="3257253" y="9626524"/>
            <a:ext cx="1532529" cy="759599"/>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77" name="order#2…"/>
          <p:cNvSpPr/>
          <p:nvPr/>
        </p:nvSpPr>
        <p:spPr>
          <a:xfrm>
            <a:off x="3257253" y="10509292"/>
            <a:ext cx="1532529" cy="743678"/>
          </a:xfrm>
          <a:prstGeom prst="roundRect">
            <a:avLst>
              <a:gd name="adj" fmla="val 1736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78" name="order#2…"/>
          <p:cNvSpPr/>
          <p:nvPr/>
        </p:nvSpPr>
        <p:spPr>
          <a:xfrm>
            <a:off x="-5922241" y="85731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79" name="order#1…"/>
          <p:cNvSpPr/>
          <p:nvPr/>
        </p:nvSpPr>
        <p:spPr>
          <a:xfrm>
            <a:off x="-5922241" y="22348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80" name="Blockchain"/>
          <p:cNvSpPr/>
          <p:nvPr/>
        </p:nvSpPr>
        <p:spPr>
          <a:xfrm>
            <a:off x="4749950" y="10423805"/>
            <a:ext cx="19682964" cy="3102086"/>
          </a:xfrm>
          <a:prstGeom prst="rect">
            <a:avLst/>
          </a:prstGeom>
          <a:solidFill>
            <a:schemeClr val="accent1">
              <a:satOff val="-3355"/>
              <a:lumOff val="26614"/>
            </a:schemeClr>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lgn="r">
              <a:defRPr sz="3200">
                <a:solidFill>
                  <a:srgbClr val="FFFFFF"/>
                </a:solidFill>
              </a:defRPr>
            </a:lvl1pPr>
          </a:lstStyle>
          <a:p>
            <a:pPr/>
            <a:r>
              <a:t>      Blockchain</a:t>
            </a:r>
          </a:p>
        </p:txBody>
      </p:sp>
      <p:sp>
        <p:nvSpPr>
          <p:cNvPr id="281" name="address_X"/>
          <p:cNvSpPr/>
          <p:nvPr/>
        </p:nvSpPr>
        <p:spPr>
          <a:xfrm>
            <a:off x="7338259"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address_X</a:t>
            </a:r>
          </a:p>
        </p:txBody>
      </p:sp>
      <p:sp>
        <p:nvSpPr>
          <p:cNvPr id="282" name="address_Y"/>
          <p:cNvSpPr/>
          <p:nvPr/>
        </p:nvSpPr>
        <p:spPr>
          <a:xfrm>
            <a:off x="12456052"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address_Y</a:t>
            </a:r>
          </a:p>
        </p:txBody>
      </p:sp>
      <p:sp>
        <p:nvSpPr>
          <p:cNvPr id="283" name="Loopring…"/>
          <p:cNvSpPr/>
          <p:nvPr/>
        </p:nvSpPr>
        <p:spPr>
          <a:xfrm>
            <a:off x="17573845"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53585F"/>
                </a:solidFill>
              </a:defRPr>
            </a:pPr>
            <a:r>
              <a:t>Loopring</a:t>
            </a:r>
          </a:p>
          <a:p>
            <a:pPr>
              <a:defRPr sz="3200">
                <a:solidFill>
                  <a:srgbClr val="53585F"/>
                </a:solidFill>
              </a:defRPr>
            </a:pPr>
            <a:r>
              <a:t>合约地址</a:t>
            </a:r>
          </a:p>
        </p:txBody>
      </p:sp>
      <p:pic>
        <p:nvPicPr>
          <p:cNvPr id="284" name="pasted-image.pdf" descr="pasted-image.pdf"/>
          <p:cNvPicPr>
            <a:picLocks noChangeAspect="1"/>
          </p:cNvPicPr>
          <p:nvPr/>
        </p:nvPicPr>
        <p:blipFill>
          <a:blip r:embed="rId5">
            <a:extLst/>
          </a:blip>
          <a:stretch>
            <a:fillRect/>
          </a:stretch>
        </p:blipFill>
        <p:spPr>
          <a:xfrm>
            <a:off x="17184583" y="8216908"/>
            <a:ext cx="3698247" cy="2756875"/>
          </a:xfrm>
          <a:prstGeom prst="rect">
            <a:avLst/>
          </a:prstGeom>
          <a:ln w="12700">
            <a:miter lim="400000"/>
          </a:ln>
        </p:spPr>
      </p:pic>
      <p:sp>
        <p:nvSpPr>
          <p:cNvPr id="285" name="order#1…"/>
          <p:cNvSpPr/>
          <p:nvPr/>
        </p:nvSpPr>
        <p:spPr>
          <a:xfrm>
            <a:off x="18267359" y="8402255"/>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86" name="order#2…"/>
          <p:cNvSpPr/>
          <p:nvPr/>
        </p:nvSpPr>
        <p:spPr>
          <a:xfrm>
            <a:off x="18267359" y="9271796"/>
            <a:ext cx="1532529" cy="759600"/>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87" name="Line"/>
          <p:cNvSpPr/>
          <p:nvPr/>
        </p:nvSpPr>
        <p:spPr>
          <a:xfrm>
            <a:off x="4336611" y="2591602"/>
            <a:ext cx="14731877" cy="1"/>
          </a:xfrm>
          <a:prstGeom prst="line">
            <a:avLst/>
          </a:prstGeom>
          <a:ln w="25400">
            <a:solidFill>
              <a:srgbClr val="000000"/>
            </a:solidFill>
            <a:miter lim="400000"/>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288" name="Line"/>
          <p:cNvSpPr/>
          <p:nvPr/>
        </p:nvSpPr>
        <p:spPr>
          <a:xfrm>
            <a:off x="19033623" y="2724542"/>
            <a:ext cx="1" cy="5372127"/>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289" name="Line"/>
          <p:cNvSpPr/>
          <p:nvPr/>
        </p:nvSpPr>
        <p:spPr>
          <a:xfrm>
            <a:off x="19033623" y="10496592"/>
            <a:ext cx="1" cy="769078"/>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grpSp>
        <p:nvGrpSpPr>
          <p:cNvPr id="292" name="Group"/>
          <p:cNvGrpSpPr/>
          <p:nvPr/>
        </p:nvGrpSpPr>
        <p:grpSpPr>
          <a:xfrm>
            <a:off x="18810696" y="-197975"/>
            <a:ext cx="5210772" cy="2269765"/>
            <a:chOff x="0" y="368299"/>
            <a:chExt cx="5210770" cy="2269763"/>
          </a:xfrm>
        </p:grpSpPr>
        <p:sp>
          <p:nvSpPr>
            <p:cNvPr id="290"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91"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94" name="pasted-image.pdf" descr="pasted-image.pdf"/>
          <p:cNvPicPr>
            <a:picLocks noChangeAspect="1"/>
          </p:cNvPicPr>
          <p:nvPr/>
        </p:nvPicPr>
        <p:blipFill>
          <a:blip r:embed="rId2">
            <a:extLst/>
          </a:blip>
          <a:stretch>
            <a:fillRect/>
          </a:stretch>
        </p:blipFill>
        <p:spPr>
          <a:xfrm>
            <a:off x="668788" y="1522811"/>
            <a:ext cx="3847971" cy="2378746"/>
          </a:xfrm>
          <a:prstGeom prst="rect">
            <a:avLst/>
          </a:prstGeom>
          <a:ln w="12700">
            <a:miter lim="400000"/>
          </a:ln>
        </p:spPr>
      </p:pic>
      <p:pic>
        <p:nvPicPr>
          <p:cNvPr id="295" name="pasted-image.pdf" descr="pasted-image.pdf"/>
          <p:cNvPicPr>
            <a:picLocks noChangeAspect="1"/>
          </p:cNvPicPr>
          <p:nvPr/>
        </p:nvPicPr>
        <p:blipFill>
          <a:blip r:embed="rId3">
            <a:alphaModFix amt="30000"/>
            <a:extLst/>
          </a:blip>
          <a:stretch>
            <a:fillRect/>
          </a:stretch>
        </p:blipFill>
        <p:spPr>
          <a:xfrm>
            <a:off x="668870" y="5170900"/>
            <a:ext cx="3847936" cy="2378724"/>
          </a:xfrm>
          <a:prstGeom prst="rect">
            <a:avLst/>
          </a:prstGeom>
          <a:ln w="12700">
            <a:miter lim="400000"/>
          </a:ln>
        </p:spPr>
      </p:pic>
      <p:pic>
        <p:nvPicPr>
          <p:cNvPr id="296" name="pasted-image.pdf" descr="pasted-image.pdf"/>
          <p:cNvPicPr>
            <a:picLocks noChangeAspect="1"/>
          </p:cNvPicPr>
          <p:nvPr/>
        </p:nvPicPr>
        <p:blipFill>
          <a:blip r:embed="rId4">
            <a:alphaModFix amt="30000"/>
            <a:extLst/>
          </a:blip>
          <a:stretch>
            <a:fillRect/>
          </a:stretch>
        </p:blipFill>
        <p:spPr>
          <a:xfrm>
            <a:off x="668870" y="9246977"/>
            <a:ext cx="3847936" cy="2378725"/>
          </a:xfrm>
          <a:prstGeom prst="rect">
            <a:avLst/>
          </a:prstGeom>
          <a:ln w="12700">
            <a:miter lim="400000"/>
          </a:ln>
        </p:spPr>
      </p:pic>
      <p:sp>
        <p:nvSpPr>
          <p:cNvPr id="297" name="order#1…"/>
          <p:cNvSpPr/>
          <p:nvPr/>
        </p:nvSpPr>
        <p:spPr>
          <a:xfrm>
            <a:off x="3310074" y="5553652"/>
            <a:ext cx="1426886" cy="743678"/>
          </a:xfrm>
          <a:prstGeom prst="roundRect">
            <a:avLst>
              <a:gd name="adj" fmla="val 15391"/>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98" name="order#2…"/>
          <p:cNvSpPr/>
          <p:nvPr/>
        </p:nvSpPr>
        <p:spPr>
          <a:xfrm>
            <a:off x="3310074" y="6486161"/>
            <a:ext cx="1426886" cy="743678"/>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99" name="order#1…"/>
          <p:cNvSpPr/>
          <p:nvPr/>
        </p:nvSpPr>
        <p:spPr>
          <a:xfrm>
            <a:off x="3257253" y="9626524"/>
            <a:ext cx="1532529" cy="759599"/>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00" name="order#2…"/>
          <p:cNvSpPr/>
          <p:nvPr/>
        </p:nvSpPr>
        <p:spPr>
          <a:xfrm>
            <a:off x="3257253" y="10509292"/>
            <a:ext cx="1532529" cy="743678"/>
          </a:xfrm>
          <a:prstGeom prst="roundRect">
            <a:avLst>
              <a:gd name="adj" fmla="val 1736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01" name="order#2…"/>
          <p:cNvSpPr/>
          <p:nvPr/>
        </p:nvSpPr>
        <p:spPr>
          <a:xfrm>
            <a:off x="-5922241" y="85731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02" name="order#1…"/>
          <p:cNvSpPr/>
          <p:nvPr/>
        </p:nvSpPr>
        <p:spPr>
          <a:xfrm>
            <a:off x="-5922241" y="22348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03" name="Blockchain"/>
          <p:cNvSpPr/>
          <p:nvPr/>
        </p:nvSpPr>
        <p:spPr>
          <a:xfrm>
            <a:off x="4749950" y="10423805"/>
            <a:ext cx="19682964" cy="3102086"/>
          </a:xfrm>
          <a:prstGeom prst="rect">
            <a:avLst/>
          </a:prstGeom>
          <a:solidFill>
            <a:schemeClr val="accent1">
              <a:satOff val="-3355"/>
              <a:lumOff val="26614"/>
            </a:schemeClr>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lgn="r">
              <a:defRPr sz="3200">
                <a:solidFill>
                  <a:srgbClr val="FFFFFF"/>
                </a:solidFill>
              </a:defRPr>
            </a:lvl1pPr>
          </a:lstStyle>
          <a:p>
            <a:pPr/>
            <a:r>
              <a:t>      Blockchain</a:t>
            </a:r>
          </a:p>
        </p:txBody>
      </p:sp>
      <p:sp>
        <p:nvSpPr>
          <p:cNvPr id="304" name="address_X"/>
          <p:cNvSpPr/>
          <p:nvPr/>
        </p:nvSpPr>
        <p:spPr>
          <a:xfrm>
            <a:off x="7338259"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address_X</a:t>
            </a:r>
          </a:p>
        </p:txBody>
      </p:sp>
      <p:sp>
        <p:nvSpPr>
          <p:cNvPr id="305" name="address_Y"/>
          <p:cNvSpPr/>
          <p:nvPr/>
        </p:nvSpPr>
        <p:spPr>
          <a:xfrm>
            <a:off x="12456052"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address_Y</a:t>
            </a:r>
          </a:p>
        </p:txBody>
      </p:sp>
      <p:sp>
        <p:nvSpPr>
          <p:cNvPr id="306" name="Loopring…"/>
          <p:cNvSpPr/>
          <p:nvPr/>
        </p:nvSpPr>
        <p:spPr>
          <a:xfrm>
            <a:off x="17573845"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53585F"/>
                </a:solidFill>
              </a:defRPr>
            </a:pPr>
            <a:r>
              <a:t>Loopring</a:t>
            </a:r>
          </a:p>
          <a:p>
            <a:pPr>
              <a:defRPr sz="3200">
                <a:solidFill>
                  <a:srgbClr val="53585F"/>
                </a:solidFill>
              </a:defRPr>
            </a:pPr>
            <a:r>
              <a:t>合约地址</a:t>
            </a:r>
          </a:p>
        </p:txBody>
      </p:sp>
      <p:pic>
        <p:nvPicPr>
          <p:cNvPr id="307" name="pasted-image.pdf" descr="pasted-image.pdf"/>
          <p:cNvPicPr>
            <a:picLocks noChangeAspect="1"/>
          </p:cNvPicPr>
          <p:nvPr/>
        </p:nvPicPr>
        <p:blipFill>
          <a:blip r:embed="rId5">
            <a:extLst/>
          </a:blip>
          <a:stretch>
            <a:fillRect/>
          </a:stretch>
        </p:blipFill>
        <p:spPr>
          <a:xfrm>
            <a:off x="17184582" y="8216908"/>
            <a:ext cx="3698246" cy="2756875"/>
          </a:xfrm>
          <a:prstGeom prst="rect">
            <a:avLst/>
          </a:prstGeom>
          <a:ln w="12700">
            <a:miter lim="400000"/>
          </a:ln>
        </p:spPr>
      </p:pic>
      <p:sp>
        <p:nvSpPr>
          <p:cNvPr id="308" name="order#1…"/>
          <p:cNvSpPr/>
          <p:nvPr/>
        </p:nvSpPr>
        <p:spPr>
          <a:xfrm>
            <a:off x="18267357" y="8402255"/>
            <a:ext cx="1532530"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09" name="order#2…"/>
          <p:cNvSpPr/>
          <p:nvPr/>
        </p:nvSpPr>
        <p:spPr>
          <a:xfrm>
            <a:off x="18267357" y="9271796"/>
            <a:ext cx="1532530" cy="759600"/>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10" name="Line"/>
          <p:cNvSpPr/>
          <p:nvPr/>
        </p:nvSpPr>
        <p:spPr>
          <a:xfrm>
            <a:off x="4336611" y="2591602"/>
            <a:ext cx="14731877" cy="1"/>
          </a:xfrm>
          <a:prstGeom prst="line">
            <a:avLst/>
          </a:prstGeom>
          <a:ln w="25400">
            <a:solidFill>
              <a:srgbClr val="000000"/>
            </a:solidFill>
            <a:miter lim="400000"/>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311" name="Line"/>
          <p:cNvSpPr/>
          <p:nvPr/>
        </p:nvSpPr>
        <p:spPr>
          <a:xfrm>
            <a:off x="19033623" y="2724542"/>
            <a:ext cx="1" cy="5372127"/>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312" name="Line"/>
          <p:cNvSpPr/>
          <p:nvPr/>
        </p:nvSpPr>
        <p:spPr>
          <a:xfrm>
            <a:off x="19033623" y="10496592"/>
            <a:ext cx="1" cy="769078"/>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grpSp>
        <p:nvGrpSpPr>
          <p:cNvPr id="317" name="Group"/>
          <p:cNvGrpSpPr/>
          <p:nvPr/>
        </p:nvGrpSpPr>
        <p:grpSpPr>
          <a:xfrm>
            <a:off x="9566878" y="6836845"/>
            <a:ext cx="5278614" cy="4309536"/>
            <a:chOff x="0" y="0"/>
            <a:chExt cx="5278612" cy="4309535"/>
          </a:xfrm>
        </p:grpSpPr>
        <p:sp>
          <p:nvSpPr>
            <p:cNvPr id="321" name="Connection Line"/>
            <p:cNvSpPr/>
            <p:nvPr/>
          </p:nvSpPr>
          <p:spPr>
            <a:xfrm>
              <a:off x="18515" y="2725966"/>
              <a:ext cx="5260098" cy="1583570"/>
            </a:xfrm>
            <a:custGeom>
              <a:avLst/>
              <a:gdLst/>
              <a:ahLst/>
              <a:cxnLst>
                <a:cxn ang="0">
                  <a:pos x="wd2" y="hd2"/>
                </a:cxn>
                <a:cxn ang="5400000">
                  <a:pos x="wd2" y="hd2"/>
                </a:cxn>
                <a:cxn ang="10800000">
                  <a:pos x="wd2" y="hd2"/>
                </a:cxn>
                <a:cxn ang="16200000">
                  <a:pos x="wd2" y="hd2"/>
                </a:cxn>
              </a:cxnLst>
              <a:rect l="0" t="0" r="r" b="b"/>
              <a:pathLst>
                <a:path w="21600" h="16203" fill="norm" stroke="1" extrusionOk="0">
                  <a:moveTo>
                    <a:pt x="0" y="16203"/>
                  </a:moveTo>
                  <a:cubicBezTo>
                    <a:pt x="6958" y="-5125"/>
                    <a:pt x="14158" y="-5397"/>
                    <a:pt x="21600" y="15387"/>
                  </a:cubicBezTo>
                </a:path>
              </a:pathLst>
            </a:custGeom>
            <a:noFill/>
            <a:ln w="38100" cap="flat">
              <a:solidFill>
                <a:schemeClr val="accent5">
                  <a:hueOff val="-444211"/>
                  <a:satOff val="-14915"/>
                  <a:lumOff val="22857"/>
                </a:schemeClr>
              </a:solidFill>
              <a:prstDash val="solid"/>
              <a:miter lim="400000"/>
              <a:tailEnd type="triangle" w="med" len="med"/>
            </a:ln>
            <a:effectLst/>
          </p:spPr>
          <p:txBody>
            <a:bodyPr/>
            <a:lstStyle/>
            <a:p>
              <a:pPr/>
            </a:p>
          </p:txBody>
        </p:sp>
        <p:sp>
          <p:nvSpPr>
            <p:cNvPr id="314" name="4750 token_A"/>
            <p:cNvSpPr txBox="1"/>
            <p:nvPr/>
          </p:nvSpPr>
          <p:spPr>
            <a:xfrm>
              <a:off x="1583211" y="2333495"/>
              <a:ext cx="2120852" cy="511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1" sz="2400">
                  <a:solidFill>
                    <a:schemeClr val="accent5">
                      <a:hueOff val="-444211"/>
                      <a:satOff val="-14915"/>
                      <a:lumOff val="22857"/>
                    </a:schemeClr>
                  </a:solidFill>
                  <a:latin typeface="Helvetica"/>
                  <a:ea typeface="Helvetica"/>
                  <a:cs typeface="Helvetica"/>
                  <a:sym typeface="Helvetica"/>
                </a:defRPr>
              </a:lvl1pPr>
            </a:lstStyle>
            <a:p>
              <a:pPr/>
              <a:r>
                <a:t>4750 token_A</a:t>
              </a:r>
            </a:p>
          </p:txBody>
        </p:sp>
        <p:sp>
          <p:nvSpPr>
            <p:cNvPr id="322" name="Connection Line"/>
            <p:cNvSpPr/>
            <p:nvPr/>
          </p:nvSpPr>
          <p:spPr>
            <a:xfrm>
              <a:off x="0" y="464284"/>
              <a:ext cx="5260098" cy="36892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6990" y="-5283"/>
                    <a:pt x="14190" y="-5400"/>
                    <a:pt x="21600" y="15850"/>
                  </a:cubicBezTo>
                </a:path>
              </a:pathLst>
            </a:custGeom>
            <a:noFill/>
            <a:ln w="38100" cap="flat">
              <a:solidFill>
                <a:schemeClr val="accent2">
                  <a:hueOff val="-2473793"/>
                  <a:satOff val="-50209"/>
                  <a:lumOff val="23543"/>
                </a:schemeClr>
              </a:solidFill>
              <a:prstDash val="solid"/>
              <a:miter lim="400000"/>
              <a:headEnd type="triangle" w="med" len="med"/>
            </a:ln>
            <a:effectLst/>
          </p:spPr>
          <p:txBody>
            <a:bodyPr/>
            <a:lstStyle/>
            <a:p>
              <a:pPr/>
            </a:p>
          </p:txBody>
        </p:sp>
        <p:sp>
          <p:nvSpPr>
            <p:cNvPr id="316" name="5 token_B"/>
            <p:cNvSpPr txBox="1"/>
            <p:nvPr/>
          </p:nvSpPr>
          <p:spPr>
            <a:xfrm>
              <a:off x="1818968" y="-1"/>
              <a:ext cx="1612306" cy="511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1" sz="2400">
                  <a:solidFill>
                    <a:schemeClr val="accent2">
                      <a:hueOff val="-2473793"/>
                      <a:satOff val="-50209"/>
                      <a:lumOff val="23543"/>
                    </a:schemeClr>
                  </a:solidFill>
                  <a:latin typeface="Helvetica"/>
                  <a:ea typeface="Helvetica"/>
                  <a:cs typeface="Helvetica"/>
                  <a:sym typeface="Helvetica"/>
                </a:defRPr>
              </a:lvl1pPr>
            </a:lstStyle>
            <a:p>
              <a:pPr/>
              <a:r>
                <a:t>5 token_B</a:t>
              </a:r>
            </a:p>
          </p:txBody>
        </p:sp>
      </p:grpSp>
      <p:grpSp>
        <p:nvGrpSpPr>
          <p:cNvPr id="320" name="Group"/>
          <p:cNvGrpSpPr/>
          <p:nvPr/>
        </p:nvGrpSpPr>
        <p:grpSpPr>
          <a:xfrm>
            <a:off x="18810696" y="-197975"/>
            <a:ext cx="5210772" cy="2269765"/>
            <a:chOff x="0" y="368299"/>
            <a:chExt cx="5210770" cy="2269763"/>
          </a:xfrm>
        </p:grpSpPr>
        <p:sp>
          <p:nvSpPr>
            <p:cNvPr id="318"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19"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7"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24"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325" name="问题#1: 用户资产需要托管…"/>
          <p:cNvSpPr/>
          <p:nvPr/>
        </p:nvSpPr>
        <p:spPr>
          <a:xfrm>
            <a:off x="14210346"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326" name="问题#2: 交易所内幕交易…"/>
          <p:cNvSpPr/>
          <p:nvPr/>
        </p:nvSpPr>
        <p:spPr>
          <a:xfrm>
            <a:off x="14210346"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327" name="问题#3: 订单散落到多交易所…"/>
          <p:cNvSpPr/>
          <p:nvPr/>
        </p:nvSpPr>
        <p:spPr>
          <a:xfrm>
            <a:off x="14210346"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328" name="{"/>
          <p:cNvSpPr txBox="1"/>
          <p:nvPr/>
        </p:nvSpPr>
        <p:spPr>
          <a:xfrm>
            <a:off x="4897460"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331" name="Group"/>
          <p:cNvGrpSpPr/>
          <p:nvPr/>
        </p:nvGrpSpPr>
        <p:grpSpPr>
          <a:xfrm>
            <a:off x="7502366" y="403068"/>
            <a:ext cx="6416322" cy="2832413"/>
            <a:chOff x="0" y="1191105"/>
            <a:chExt cx="6416320" cy="2832411"/>
          </a:xfrm>
        </p:grpSpPr>
        <p:sp>
          <p:nvSpPr>
            <p:cNvPr id="329" name="1.资产无需托管"/>
            <p:cNvSpPr txBox="1"/>
            <p:nvPr/>
          </p:nvSpPr>
          <p:spPr>
            <a:xfrm>
              <a:off x="0" y="1191105"/>
              <a:ext cx="5440334"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1.资产无需托管</a:t>
              </a:r>
            </a:p>
          </p:txBody>
        </p:sp>
        <p:sp>
          <p:nvSpPr>
            <p:cNvPr id="330" name="没有充值提现过程，用户订单中的代币一直存放在用户区块链账户中，同时订单不锁定代币，下单后依然可以任意支配资产。"/>
            <p:cNvSpPr txBox="1"/>
            <p:nvPr/>
          </p:nvSpPr>
          <p:spPr>
            <a:xfrm>
              <a:off x="72482" y="2277843"/>
              <a:ext cx="6343839"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没有充值提现过程，用户订单中的代币一直存放在用户区块链账户中，同时订单不锁定代币，下单后依然可以任意支配资产。</a:t>
              </a:r>
            </a:p>
          </p:txBody>
        </p:sp>
      </p:grpSp>
      <p:grpSp>
        <p:nvGrpSpPr>
          <p:cNvPr id="334" name="Group"/>
          <p:cNvGrpSpPr/>
          <p:nvPr/>
        </p:nvGrpSpPr>
        <p:grpSpPr>
          <a:xfrm>
            <a:off x="7494258" y="4338356"/>
            <a:ext cx="6369899" cy="2257754"/>
            <a:chOff x="0" y="781049"/>
            <a:chExt cx="6369898" cy="2257752"/>
          </a:xfrm>
        </p:grpSpPr>
        <p:sp>
          <p:nvSpPr>
            <p:cNvPr id="332" name="2. 区块链上交易清算"/>
            <p:cNvSpPr txBox="1"/>
            <p:nvPr/>
          </p:nvSpPr>
          <p:spPr>
            <a:xfrm>
              <a:off x="0" y="781049"/>
              <a:ext cx="57113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2. 区块链上交易清算</a:t>
              </a:r>
            </a:p>
          </p:txBody>
        </p:sp>
        <p:sp>
          <p:nvSpPr>
            <p:cNvPr id="333" name="订单链外生成，传播和撮合；链上做交易和验证和清结算，清结算通过智能合约保障原执行。不会再有内幕交易。"/>
            <p:cNvSpPr txBox="1"/>
            <p:nvPr/>
          </p:nvSpPr>
          <p:spPr>
            <a:xfrm>
              <a:off x="16217" y="163862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订单链外生成，传播和撮合；链上做交易和验证和清结算，清结算通过智能合约保障原执行。不会再有内幕交易。</a:t>
              </a:r>
            </a:p>
          </p:txBody>
        </p:sp>
      </p:grpSp>
      <p:grpSp>
        <p:nvGrpSpPr>
          <p:cNvPr id="337" name="Group"/>
          <p:cNvGrpSpPr/>
          <p:nvPr/>
        </p:nvGrpSpPr>
        <p:grpSpPr>
          <a:xfrm>
            <a:off x="7502366" y="7487922"/>
            <a:ext cx="6369900" cy="2411364"/>
            <a:chOff x="0" y="781049"/>
            <a:chExt cx="6369898" cy="2411362"/>
          </a:xfrm>
        </p:grpSpPr>
        <p:sp>
          <p:nvSpPr>
            <p:cNvPr id="335" name="3. 订单共享"/>
            <p:cNvSpPr txBox="1"/>
            <p:nvPr/>
          </p:nvSpPr>
          <p:spPr>
            <a:xfrm>
              <a:off x="0" y="781049"/>
              <a:ext cx="32729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3. 订单共享</a:t>
              </a:r>
            </a:p>
          </p:txBody>
        </p:sp>
        <p:sp>
          <p:nvSpPr>
            <p:cNvPr id="336" name="订单可以被广播给一个或多个交易所，做联合的，同时也是竞争式的撮合。用户成交价格更优惠，流动性更大。"/>
            <p:cNvSpPr txBox="1"/>
            <p:nvPr/>
          </p:nvSpPr>
          <p:spPr>
            <a:xfrm>
              <a:off x="16217" y="179223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订单可以被广播给一个或多个交易所，做联合的，同时也是竞争式的撮合。用户成交价格更优惠，流动性更大。</a:t>
              </a:r>
            </a:p>
          </p:txBody>
        </p:sp>
      </p:grpSp>
      <p:grpSp>
        <p:nvGrpSpPr>
          <p:cNvPr id="340" name="Group"/>
          <p:cNvGrpSpPr/>
          <p:nvPr/>
        </p:nvGrpSpPr>
        <p:grpSpPr>
          <a:xfrm>
            <a:off x="7492765" y="10994297"/>
            <a:ext cx="6389101" cy="2116709"/>
            <a:chOff x="0" y="781049"/>
            <a:chExt cx="6389099" cy="2116707"/>
          </a:xfrm>
        </p:grpSpPr>
        <p:sp>
          <p:nvSpPr>
            <p:cNvPr id="338"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339"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343" name="Group"/>
          <p:cNvGrpSpPr/>
          <p:nvPr/>
        </p:nvGrpSpPr>
        <p:grpSpPr>
          <a:xfrm>
            <a:off x="40360" y="4163428"/>
            <a:ext cx="5210771" cy="2269765"/>
            <a:chOff x="0" y="368299"/>
            <a:chExt cx="5210770" cy="2269763"/>
          </a:xfrm>
        </p:grpSpPr>
        <p:sp>
          <p:nvSpPr>
            <p:cNvPr id="341"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42"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slow" advClick="1" p14:dur="1500">
        <p:push dir="u"/>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45"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346" name="order#1…"/>
          <p:cNvSpPr/>
          <p:nvPr/>
        </p:nvSpPr>
        <p:spPr>
          <a:xfrm>
            <a:off x="4186431"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47" name="order#2…"/>
          <p:cNvSpPr/>
          <p:nvPr/>
        </p:nvSpPr>
        <p:spPr>
          <a:xfrm>
            <a:off x="10280732"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9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110 </a:t>
            </a:r>
            <a:r>
              <a:rPr>
                <a:solidFill>
                  <a:schemeClr val="accent3">
                    <a:satOff val="18648"/>
                    <a:lumOff val="5971"/>
                  </a:schemeClr>
                </a:solidFill>
              </a:rPr>
              <a:t>token_C</a:t>
            </a:r>
          </a:p>
        </p:txBody>
      </p:sp>
      <p:sp>
        <p:nvSpPr>
          <p:cNvPr id="348" name="order#3…"/>
          <p:cNvSpPr/>
          <p:nvPr/>
        </p:nvSpPr>
        <p:spPr>
          <a:xfrm>
            <a:off x="16375033"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order#3</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address_Z</a:t>
            </a:r>
          </a:p>
          <a:p>
            <a:pPr lvl="1" algn="l">
              <a:defRPr sz="2000">
                <a:solidFill>
                  <a:schemeClr val="accent6"/>
                </a:solidFill>
                <a:latin typeface="Roboto Bold"/>
                <a:ea typeface="Roboto Bold"/>
                <a:cs typeface="Roboto Bold"/>
                <a:sym typeface="Roboto Bold"/>
              </a:defRPr>
            </a:pPr>
            <a:r>
              <a:t>selling:         </a:t>
            </a:r>
            <a:r>
              <a:t>100 </a:t>
            </a:r>
            <a:r>
              <a:rPr>
                <a:solidFill>
                  <a:schemeClr val="accent3">
                    <a:satOff val="18648"/>
                    <a:lumOff val="5971"/>
                  </a:schemeClr>
                </a:solidFill>
              </a:rPr>
              <a:t>token_C</a:t>
            </a:r>
          </a:p>
          <a:p>
            <a:pPr lvl="1" algn="l">
              <a:defRPr sz="2000">
                <a:solidFill>
                  <a:schemeClr val="accent6"/>
                </a:solidFill>
                <a:latin typeface="Roboto Bold"/>
                <a:ea typeface="Roboto Bold"/>
                <a:cs typeface="Roboto Bold"/>
                <a:sym typeface="Roboto Bold"/>
              </a:defRPr>
            </a:pPr>
            <a:r>
              <a:t>purchasing: </a:t>
            </a:r>
            <a:r>
              <a:t>8000 </a:t>
            </a:r>
            <a:r>
              <a:rPr>
                <a:solidFill>
                  <a:schemeClr val="accent5">
                    <a:hueOff val="-444211"/>
                    <a:satOff val="-14915"/>
                    <a:lumOff val="22857"/>
                  </a:schemeClr>
                </a:solidFill>
              </a:rPr>
              <a:t>token_A</a:t>
            </a:r>
          </a:p>
        </p:txBody>
      </p:sp>
      <p:grpSp>
        <p:nvGrpSpPr>
          <p:cNvPr id="351" name="Group"/>
          <p:cNvGrpSpPr/>
          <p:nvPr/>
        </p:nvGrpSpPr>
        <p:grpSpPr>
          <a:xfrm>
            <a:off x="7492765" y="10994297"/>
            <a:ext cx="6389101" cy="2116709"/>
            <a:chOff x="0" y="781049"/>
            <a:chExt cx="6389099" cy="2116707"/>
          </a:xfrm>
        </p:grpSpPr>
        <p:sp>
          <p:nvSpPr>
            <p:cNvPr id="349"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350"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346"/>
                                        </p:tgtEl>
                                        <p:attrNameLst>
                                          <p:attrName>style.visibility</p:attrName>
                                        </p:attrNameLst>
                                      </p:cBhvr>
                                      <p:to>
                                        <p:strVal val="visible"/>
                                      </p:to>
                                    </p:set>
                                    <p:animEffect filter="dissolve" transition="in">
                                      <p:cBhvr>
                                        <p:cTn id="7" dur="1000"/>
                                        <p:tgtEl>
                                          <p:spTgt spid="346"/>
                                        </p:tgtEl>
                                      </p:cBhvr>
                                    </p:animEffec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347"/>
                                        </p:tgtEl>
                                        <p:attrNameLst>
                                          <p:attrName>style.visibility</p:attrName>
                                        </p:attrNameLst>
                                      </p:cBhvr>
                                      <p:to>
                                        <p:strVal val="visible"/>
                                      </p:to>
                                    </p:set>
                                    <p:animEffect filter="dissolve" transition="in">
                                      <p:cBhvr>
                                        <p:cTn id="11" dur="500"/>
                                        <p:tgtEl>
                                          <p:spTgt spid="347"/>
                                        </p:tgtEl>
                                      </p:cBhvr>
                                    </p:animEffect>
                                  </p:childTnLst>
                                </p:cTn>
                              </p:par>
                            </p:childTnLst>
                          </p:cTn>
                        </p:par>
                        <p:par>
                          <p:cTn id="12" fill="hold">
                            <p:stCondLst>
                              <p:cond delay="1500"/>
                            </p:stCondLst>
                            <p:childTnLst>
                              <p:par>
                                <p:cTn id="13" presetClass="entr" nodeType="afterEffect" presetID="9" grpId="3" fill="hold">
                                  <p:stCondLst>
                                    <p:cond delay="0"/>
                                  </p:stCondLst>
                                  <p:iterate type="el" backwards="0">
                                    <p:tmAbs val="0"/>
                                  </p:iterate>
                                  <p:childTnLst>
                                    <p:set>
                                      <p:cBhvr>
                                        <p:cTn id="14" fill="hold"/>
                                        <p:tgtEl>
                                          <p:spTgt spid="348"/>
                                        </p:tgtEl>
                                        <p:attrNameLst>
                                          <p:attrName>style.visibility</p:attrName>
                                        </p:attrNameLst>
                                      </p:cBhvr>
                                      <p:to>
                                        <p:strVal val="visible"/>
                                      </p:to>
                                    </p:set>
                                    <p:animEffect filter="dissolve" transition="in">
                                      <p:cBhvr>
                                        <p:cTn id="15" dur="5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7" grpId="2"/>
      <p:bldP build="whole" bldLvl="1" animBg="1" rev="0" advAuto="0" spid="348" grpId="3"/>
      <p:bldP build="whole" bldLvl="1" animBg="1" rev="0" advAuto="0" spid="346"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EEEEE"/>
        </a:solidFill>
      </p:bgPr>
    </p:bg>
    <p:spTree>
      <p:nvGrpSpPr>
        <p:cNvPr id="1" name=""/>
        <p:cNvGrpSpPr/>
        <p:nvPr/>
      </p:nvGrpSpPr>
      <p:grpSpPr>
        <a:xfrm>
          <a:off x="0" y="0"/>
          <a:ext cx="0" cy="0"/>
          <a:chOff x="0" y="0"/>
          <a:chExt cx="0" cy="0"/>
        </a:xfrm>
      </p:grpSpPr>
      <p:pic>
        <p:nvPicPr>
          <p:cNvPr id="123" name="屏幕快照 2017-06-29 15.15.42.jpg" descr="屏幕快照 2017-06-29 15.15.42.jpg"/>
          <p:cNvPicPr>
            <a:picLocks noChangeAspect="1"/>
          </p:cNvPicPr>
          <p:nvPr/>
        </p:nvPicPr>
        <p:blipFill>
          <a:blip r:embed="rId2">
            <a:extLst/>
          </a:blip>
          <a:stretch>
            <a:fillRect/>
          </a:stretch>
        </p:blipFill>
        <p:spPr>
          <a:xfrm>
            <a:off x="9205559" y="254000"/>
            <a:ext cx="13893801" cy="13208000"/>
          </a:xfrm>
          <a:prstGeom prst="rect">
            <a:avLst/>
          </a:prstGeom>
          <a:ln w="12700">
            <a:miter lim="400000"/>
          </a:ln>
        </p:spPr>
      </p:pic>
      <p:sp>
        <p:nvSpPr>
          <p:cNvPr id="124" name="团队"/>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团队</a:t>
            </a:r>
          </a:p>
        </p:txBody>
      </p:sp>
      <p:pic>
        <p:nvPicPr>
          <p:cNvPr id="125" name="屏幕快照 2017-06-29 15.19.02.jpg" descr="屏幕快照 2017-06-29 15.19.02.jpg"/>
          <p:cNvPicPr>
            <a:picLocks noChangeAspect="1"/>
          </p:cNvPicPr>
          <p:nvPr/>
        </p:nvPicPr>
        <p:blipFill>
          <a:blip r:embed="rId3">
            <a:extLst/>
          </a:blip>
          <a:stretch>
            <a:fillRect/>
          </a:stretch>
        </p:blipFill>
        <p:spPr>
          <a:xfrm>
            <a:off x="379924" y="8737816"/>
            <a:ext cx="8382001" cy="35814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53"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354" name="order#1…"/>
          <p:cNvSpPr/>
          <p:nvPr/>
        </p:nvSpPr>
        <p:spPr>
          <a:xfrm>
            <a:off x="4186431"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2102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2 </a:t>
            </a:r>
            <a:r>
              <a:rPr>
                <a:solidFill>
                  <a:schemeClr val="accent2">
                    <a:hueOff val="-2473793"/>
                    <a:satOff val="-50209"/>
                    <a:lumOff val="23543"/>
                  </a:schemeClr>
                </a:solidFill>
              </a:rPr>
              <a:t>token_B</a:t>
            </a:r>
          </a:p>
        </p:txBody>
      </p:sp>
      <p:sp>
        <p:nvSpPr>
          <p:cNvPr id="355" name="order#2…"/>
          <p:cNvSpPr/>
          <p:nvPr/>
        </p:nvSpPr>
        <p:spPr>
          <a:xfrm>
            <a:off x="10280732"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1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12 </a:t>
            </a:r>
            <a:r>
              <a:rPr>
                <a:solidFill>
                  <a:schemeClr val="accent3">
                    <a:satOff val="18648"/>
                    <a:lumOff val="5971"/>
                  </a:schemeClr>
                </a:solidFill>
              </a:rPr>
              <a:t>token_C</a:t>
            </a:r>
          </a:p>
        </p:txBody>
      </p:sp>
      <p:sp>
        <p:nvSpPr>
          <p:cNvPr id="356" name="order#3…"/>
          <p:cNvSpPr/>
          <p:nvPr/>
        </p:nvSpPr>
        <p:spPr>
          <a:xfrm>
            <a:off x="16375033"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order#3</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address_Z</a:t>
            </a:r>
          </a:p>
          <a:p>
            <a:pPr lvl="1" algn="l">
              <a:defRPr sz="2000">
                <a:solidFill>
                  <a:schemeClr val="accent6"/>
                </a:solidFill>
                <a:latin typeface="Roboto Bold"/>
                <a:ea typeface="Roboto Bold"/>
                <a:cs typeface="Roboto Bold"/>
                <a:sym typeface="Roboto Bold"/>
              </a:defRPr>
            </a:pPr>
            <a:r>
              <a:t>selling:         </a:t>
            </a:r>
            <a:r>
              <a:t>2 </a:t>
            </a:r>
            <a:r>
              <a:rPr>
                <a:solidFill>
                  <a:schemeClr val="accent3">
                    <a:satOff val="18648"/>
                    <a:lumOff val="5971"/>
                  </a:schemeClr>
                </a:solidFill>
              </a:rPr>
              <a:t>token_C</a:t>
            </a:r>
          </a:p>
          <a:p>
            <a:pPr lvl="1" algn="l">
              <a:defRPr sz="2000">
                <a:solidFill>
                  <a:schemeClr val="accent6"/>
                </a:solidFill>
                <a:latin typeface="Roboto Bold"/>
                <a:ea typeface="Roboto Bold"/>
                <a:cs typeface="Roboto Bold"/>
                <a:sym typeface="Roboto Bold"/>
              </a:defRPr>
            </a:pPr>
            <a:r>
              <a:t>purchasing: </a:t>
            </a:r>
            <a:r>
              <a:t>160 </a:t>
            </a:r>
            <a:r>
              <a:rPr>
                <a:solidFill>
                  <a:schemeClr val="accent5">
                    <a:hueOff val="-444211"/>
                    <a:satOff val="-14915"/>
                    <a:lumOff val="22857"/>
                  </a:schemeClr>
                </a:solidFill>
              </a:rPr>
              <a:t>token_A</a:t>
            </a:r>
          </a:p>
        </p:txBody>
      </p:sp>
      <p:grpSp>
        <p:nvGrpSpPr>
          <p:cNvPr id="363" name="Group"/>
          <p:cNvGrpSpPr/>
          <p:nvPr/>
        </p:nvGrpSpPr>
        <p:grpSpPr>
          <a:xfrm>
            <a:off x="6097699" y="6659570"/>
            <a:ext cx="11825148" cy="1613485"/>
            <a:chOff x="0" y="0"/>
            <a:chExt cx="11825147" cy="1613484"/>
          </a:xfrm>
        </p:grpSpPr>
        <p:sp>
          <p:nvSpPr>
            <p:cNvPr id="357" name="Line"/>
            <p:cNvSpPr/>
            <p:nvPr/>
          </p:nvSpPr>
          <p:spPr>
            <a:xfrm flipV="1">
              <a:off x="-1" y="-1"/>
              <a:ext cx="2" cy="1613486"/>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58" name="Line"/>
            <p:cNvSpPr/>
            <p:nvPr/>
          </p:nvSpPr>
          <p:spPr>
            <a:xfrm flipV="1">
              <a:off x="6718587" y="-1"/>
              <a:ext cx="1" cy="1613486"/>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59" name="Line"/>
            <p:cNvSpPr/>
            <p:nvPr/>
          </p:nvSpPr>
          <p:spPr>
            <a:xfrm flipV="1">
              <a:off x="11813285" y="196124"/>
              <a:ext cx="1"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0" name="Line"/>
            <p:cNvSpPr/>
            <p:nvPr/>
          </p:nvSpPr>
          <p:spPr>
            <a:xfrm flipV="1">
              <a:off x="5035030" y="183424"/>
              <a:ext cx="1"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1" name="Line"/>
            <p:cNvSpPr/>
            <p:nvPr/>
          </p:nvSpPr>
          <p:spPr>
            <a:xfrm>
              <a:off x="6740955" y="1558588"/>
              <a:ext cx="5084193"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2" name="Line"/>
            <p:cNvSpPr/>
            <p:nvPr/>
          </p:nvSpPr>
          <p:spPr>
            <a:xfrm>
              <a:off x="2331" y="1558588"/>
              <a:ext cx="5084192"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367" name="Group"/>
          <p:cNvGrpSpPr/>
          <p:nvPr/>
        </p:nvGrpSpPr>
        <p:grpSpPr>
          <a:xfrm>
            <a:off x="6034199" y="2877545"/>
            <a:ext cx="11911425" cy="1657587"/>
            <a:chOff x="0" y="0"/>
            <a:chExt cx="11911424" cy="1657586"/>
          </a:xfrm>
        </p:grpSpPr>
        <p:sp>
          <p:nvSpPr>
            <p:cNvPr id="364" name="Line"/>
            <p:cNvSpPr/>
            <p:nvPr/>
          </p:nvSpPr>
          <p:spPr>
            <a:xfrm>
              <a:off x="11864085" y="44102"/>
              <a:ext cx="1" cy="1613485"/>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5" name="Line"/>
            <p:cNvSpPr/>
            <p:nvPr/>
          </p:nvSpPr>
          <p:spPr>
            <a:xfrm>
              <a:off x="2331" y="42195"/>
              <a:ext cx="11909094"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6" name="Line"/>
            <p:cNvSpPr/>
            <p:nvPr/>
          </p:nvSpPr>
          <p:spPr>
            <a:xfrm flipV="1">
              <a:off x="-1" y="-1"/>
              <a:ext cx="2"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sp>
        <p:nvSpPr>
          <p:cNvPr id="368" name="8 token_B"/>
          <p:cNvSpPr txBox="1"/>
          <p:nvPr/>
        </p:nvSpPr>
        <p:spPr>
          <a:xfrm>
            <a:off x="7764036" y="7686422"/>
            <a:ext cx="1512541"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8 </a:t>
            </a:r>
            <a:r>
              <a:rPr>
                <a:solidFill>
                  <a:schemeClr val="accent2">
                    <a:hueOff val="-2473793"/>
                    <a:satOff val="-50209"/>
                    <a:lumOff val="23543"/>
                  </a:schemeClr>
                </a:solidFill>
              </a:rPr>
              <a:t>token_B</a:t>
            </a:r>
          </a:p>
        </p:txBody>
      </p:sp>
      <p:sp>
        <p:nvSpPr>
          <p:cNvPr id="369" name="98 token_C"/>
          <p:cNvSpPr txBox="1"/>
          <p:nvPr/>
        </p:nvSpPr>
        <p:spPr>
          <a:xfrm>
            <a:off x="14409325" y="7686422"/>
            <a:ext cx="1657648"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98</a:t>
            </a:r>
            <a:r>
              <a:t> </a:t>
            </a:r>
            <a:r>
              <a:rPr>
                <a:solidFill>
                  <a:schemeClr val="accent3">
                    <a:satOff val="18648"/>
                    <a:lumOff val="5971"/>
                  </a:schemeClr>
                </a:solidFill>
              </a:rPr>
              <a:t>token_C</a:t>
            </a:r>
          </a:p>
        </p:txBody>
      </p:sp>
      <p:sp>
        <p:nvSpPr>
          <p:cNvPr id="370" name="7898 token_A"/>
          <p:cNvSpPr txBox="1"/>
          <p:nvPr/>
        </p:nvSpPr>
        <p:spPr>
          <a:xfrm>
            <a:off x="11363052" y="2380400"/>
            <a:ext cx="1949351"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7898</a:t>
            </a:r>
            <a:r>
              <a:t> </a:t>
            </a:r>
            <a:r>
              <a:rPr>
                <a:solidFill>
                  <a:schemeClr val="accent5">
                    <a:hueOff val="-444211"/>
                    <a:satOff val="-14915"/>
                    <a:lumOff val="22857"/>
                  </a:schemeClr>
                </a:solidFill>
              </a:rPr>
              <a:t>token_A</a:t>
            </a:r>
          </a:p>
        </p:txBody>
      </p:sp>
      <p:sp>
        <p:nvSpPr>
          <p:cNvPr id="371" name="dust"/>
          <p:cNvSpPr/>
          <p:nvPr/>
        </p:nvSpPr>
        <p:spPr>
          <a:xfrm rot="1567513">
            <a:off x="19529758" y="4435353"/>
            <a:ext cx="1292737" cy="724826"/>
          </a:xfrm>
          <a:prstGeom prst="roundRect">
            <a:avLst>
              <a:gd name="adj" fmla="val 26282"/>
            </a:avLst>
          </a:prstGeom>
          <a:solidFill>
            <a:schemeClr val="accent5"/>
          </a:solid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1800">
                <a:solidFill>
                  <a:srgbClr val="FFFFFF"/>
                </a:solidFill>
              </a:defRPr>
            </a:lvl1pPr>
          </a:lstStyle>
          <a:p>
            <a:pPr/>
            <a:r>
              <a:t>dust</a:t>
            </a:r>
          </a:p>
        </p:txBody>
      </p:sp>
      <p:sp>
        <p:nvSpPr>
          <p:cNvPr id="372" name="dust"/>
          <p:cNvSpPr/>
          <p:nvPr/>
        </p:nvSpPr>
        <p:spPr>
          <a:xfrm rot="1567513">
            <a:off x="13373247" y="4268571"/>
            <a:ext cx="1292737" cy="724826"/>
          </a:xfrm>
          <a:prstGeom prst="roundRect">
            <a:avLst>
              <a:gd name="adj" fmla="val 26282"/>
            </a:avLst>
          </a:prstGeom>
          <a:solidFill>
            <a:schemeClr val="accent5"/>
          </a:solid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1800">
                <a:solidFill>
                  <a:srgbClr val="FFFFFF"/>
                </a:solidFill>
              </a:defRPr>
            </a:lvl1pPr>
          </a:lstStyle>
          <a:p>
            <a:pPr/>
            <a:r>
              <a:t>dust</a:t>
            </a:r>
          </a:p>
        </p:txBody>
      </p:sp>
      <p:pic>
        <p:nvPicPr>
          <p:cNvPr id="373" name="Screen Shot 2017-06-12 at 22.05.26.jpg" descr="Screen Shot 2017-06-12 at 22.05.26.jpg"/>
          <p:cNvPicPr>
            <a:picLocks noChangeAspect="1"/>
          </p:cNvPicPr>
          <p:nvPr/>
        </p:nvPicPr>
        <p:blipFill>
          <a:blip r:embed="rId2">
            <a:extLst/>
          </a:blip>
          <a:stretch>
            <a:fillRect/>
          </a:stretch>
        </p:blipFill>
        <p:spPr>
          <a:xfrm>
            <a:off x="8705889" y="8515962"/>
            <a:ext cx="5300224" cy="2147271"/>
          </a:xfrm>
          <a:prstGeom prst="rect">
            <a:avLst/>
          </a:prstGeom>
          <a:ln w="12700">
            <a:miter lim="400000"/>
          </a:ln>
        </p:spPr>
      </p:pic>
      <p:grpSp>
        <p:nvGrpSpPr>
          <p:cNvPr id="376" name="Group"/>
          <p:cNvGrpSpPr/>
          <p:nvPr/>
        </p:nvGrpSpPr>
        <p:grpSpPr>
          <a:xfrm>
            <a:off x="7492765" y="10994297"/>
            <a:ext cx="6389101" cy="2116709"/>
            <a:chOff x="0" y="781049"/>
            <a:chExt cx="6389099" cy="2116707"/>
          </a:xfrm>
        </p:grpSpPr>
        <p:sp>
          <p:nvSpPr>
            <p:cNvPr id="374"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375"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379" name="Group"/>
          <p:cNvGrpSpPr/>
          <p:nvPr/>
        </p:nvGrpSpPr>
        <p:grpSpPr>
          <a:xfrm>
            <a:off x="2500784" y="-2905702"/>
            <a:ext cx="5210772" cy="2269765"/>
            <a:chOff x="0" y="368299"/>
            <a:chExt cx="5210770" cy="2269763"/>
          </a:xfrm>
        </p:grpSpPr>
        <p:sp>
          <p:nvSpPr>
            <p:cNvPr id="377"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78"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2"/>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7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16" presetID="23" grpId="3" fill="hold">
                                  <p:stCondLst>
                                    <p:cond delay="0"/>
                                  </p:stCondLst>
                                  <p:iterate type="el" backwards="0">
                                    <p:tmAbs val="0"/>
                                  </p:iterate>
                                  <p:childTnLst>
                                    <p:set>
                                      <p:cBhvr>
                                        <p:cTn id="13" fill="hold"/>
                                        <p:tgtEl>
                                          <p:spTgt spid="373"/>
                                        </p:tgtEl>
                                        <p:attrNameLst>
                                          <p:attrName>style.visibility</p:attrName>
                                        </p:attrNameLst>
                                      </p:cBhvr>
                                      <p:to>
                                        <p:strVal val="visible"/>
                                      </p:to>
                                    </p:set>
                                    <p:anim calcmode="lin" valueType="num">
                                      <p:cBhvr>
                                        <p:cTn id="14" dur="1000" fill="hold"/>
                                        <p:tgtEl>
                                          <p:spTgt spid="373"/>
                                        </p:tgtEl>
                                        <p:attrNameLst>
                                          <p:attrName>ppt_w</p:attrName>
                                        </p:attrNameLst>
                                      </p:cBhvr>
                                      <p:tavLst>
                                        <p:tav tm="0">
                                          <p:val>
                                            <p:fltVal val="0"/>
                                          </p:val>
                                        </p:tav>
                                        <p:tav tm="100000">
                                          <p:val>
                                            <p:strVal val="#ppt_w"/>
                                          </p:val>
                                        </p:tav>
                                      </p:tavLst>
                                    </p:anim>
                                    <p:anim calcmode="lin" valueType="num">
                                      <p:cBhvr>
                                        <p:cTn id="15" dur="1000" fill="hold"/>
                                        <p:tgtEl>
                                          <p:spTgt spid="37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2" grpId="1"/>
      <p:bldP build="whole" bldLvl="1" animBg="1" rev="0" advAuto="0" spid="373" grpId="3"/>
      <p:bldP build="whole" bldLvl="1" animBg="1" rev="0" advAuto="0" spid="371" grpId="2"/>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grpSp>
        <p:nvGrpSpPr>
          <p:cNvPr id="383" name="Group"/>
          <p:cNvGrpSpPr/>
          <p:nvPr/>
        </p:nvGrpSpPr>
        <p:grpSpPr>
          <a:xfrm>
            <a:off x="2500784" y="179009"/>
            <a:ext cx="5210772" cy="2269765"/>
            <a:chOff x="0" y="368299"/>
            <a:chExt cx="5210770" cy="2269763"/>
          </a:xfrm>
        </p:grpSpPr>
        <p:sp>
          <p:nvSpPr>
            <p:cNvPr id="381"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82"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pic>
        <p:nvPicPr>
          <p:cNvPr id="384" name="pasted-image.pdf" descr="pasted-image.pdf"/>
          <p:cNvPicPr>
            <a:picLocks noChangeAspect="1"/>
          </p:cNvPicPr>
          <p:nvPr/>
        </p:nvPicPr>
        <p:blipFill>
          <a:blip r:embed="rId2">
            <a:extLst/>
          </a:blip>
          <a:stretch>
            <a:fillRect/>
          </a:stretch>
        </p:blipFill>
        <p:spPr>
          <a:xfrm>
            <a:off x="4329067" y="3555437"/>
            <a:ext cx="15725866" cy="830150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86"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387" name="首先是个协议"/>
          <p:cNvSpPr txBox="1"/>
          <p:nvPr/>
        </p:nvSpPr>
        <p:spPr>
          <a:xfrm>
            <a:off x="8308950" y="3824287"/>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sp>
        <p:nvSpPr>
          <p:cNvPr id="388" name="其使命是通过去中心化技术，创造零风险，高流动性的资产交易模式。"/>
          <p:cNvSpPr txBox="1"/>
          <p:nvPr/>
        </p:nvSpPr>
        <p:spPr>
          <a:xfrm>
            <a:off x="8637925" y="6806789"/>
            <a:ext cx="12255378" cy="18446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800">
                <a:latin typeface="Roboto Light"/>
                <a:ea typeface="Roboto Light"/>
                <a:cs typeface="Roboto Light"/>
                <a:sym typeface="Roboto Light"/>
              </a:defRPr>
            </a:lvl1pPr>
          </a:lstStyle>
          <a:p>
            <a:pPr/>
            <a:r>
              <a:t>其使命是通过去中心化技术，创造零风险，高流动性的资产交易模式。</a:t>
            </a:r>
          </a:p>
        </p:txBody>
      </p:sp>
      <p:grpSp>
        <p:nvGrpSpPr>
          <p:cNvPr id="391" name="Group"/>
          <p:cNvGrpSpPr/>
          <p:nvPr/>
        </p:nvGrpSpPr>
        <p:grpSpPr>
          <a:xfrm>
            <a:off x="2500784" y="3824287"/>
            <a:ext cx="5210772" cy="2269765"/>
            <a:chOff x="0" y="368299"/>
            <a:chExt cx="5210770" cy="2269763"/>
          </a:xfrm>
        </p:grpSpPr>
        <p:sp>
          <p:nvSpPr>
            <p:cNvPr id="389"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90"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387"/>
                                        </p:tgtEl>
                                        <p:attrNameLst>
                                          <p:attrName>style.visibility</p:attrName>
                                        </p:attrNameLst>
                                      </p:cBhvr>
                                      <p:to>
                                        <p:strVal val="visible"/>
                                      </p:to>
                                    </p:set>
                                    <p:animEffect filter="dissolve" transition="in">
                                      <p:cBhvr>
                                        <p:cTn id="7" dur="500"/>
                                        <p:tgtEl>
                                          <p:spTgt spid="387"/>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388"/>
                                        </p:tgtEl>
                                        <p:attrNameLst>
                                          <p:attrName>style.visibility</p:attrName>
                                        </p:attrNameLst>
                                      </p:cBhvr>
                                      <p:to>
                                        <p:strVal val="visible"/>
                                      </p:to>
                                    </p:set>
                                    <p:animEffect filter="dissolve" transition="in">
                                      <p:cBhvr>
                                        <p:cTn id="11" dur="5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7" grpId="1"/>
      <p:bldP build="whole" bldLvl="1" animBg="1" rev="0" advAuto="0" spid="388" grpId="2"/>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93"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394" name="首先是个协议"/>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sp>
        <p:nvSpPr>
          <p:cNvPr id="395" name="HTTP"/>
          <p:cNvSpPr/>
          <p:nvPr/>
        </p:nvSpPr>
        <p:spPr>
          <a:xfrm>
            <a:off x="3865060" y="6013592"/>
            <a:ext cx="16653880" cy="1688817"/>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HTTP</a:t>
            </a:r>
          </a:p>
        </p:txBody>
      </p:sp>
      <p:sp>
        <p:nvSpPr>
          <p:cNvPr id="396" name="Linux"/>
          <p:cNvSpPr/>
          <p:nvPr/>
        </p:nvSpPr>
        <p:spPr>
          <a:xfrm>
            <a:off x="3865060"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Linux</a:t>
            </a:r>
          </a:p>
        </p:txBody>
      </p:sp>
      <p:sp>
        <p:nvSpPr>
          <p:cNvPr id="397" name="Windows"/>
          <p:cNvSpPr/>
          <p:nvPr/>
        </p:nvSpPr>
        <p:spPr>
          <a:xfrm>
            <a:off x="8093443" y="7870862"/>
            <a:ext cx="3957342"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Windows</a:t>
            </a:r>
          </a:p>
        </p:txBody>
      </p:sp>
      <p:sp>
        <p:nvSpPr>
          <p:cNvPr id="398" name="Android"/>
          <p:cNvSpPr/>
          <p:nvPr/>
        </p:nvSpPr>
        <p:spPr>
          <a:xfrm>
            <a:off x="12321825"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Android</a:t>
            </a:r>
          </a:p>
        </p:txBody>
      </p:sp>
      <p:sp>
        <p:nvSpPr>
          <p:cNvPr id="399" name="iOS"/>
          <p:cNvSpPr/>
          <p:nvPr/>
        </p:nvSpPr>
        <p:spPr>
          <a:xfrm>
            <a:off x="16550208"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iOS</a:t>
            </a:r>
          </a:p>
        </p:txBody>
      </p:sp>
      <p:sp>
        <p:nvSpPr>
          <p:cNvPr id="400" name="如同HTTP协议可以再多个操作系统中实现"/>
          <p:cNvSpPr txBox="1"/>
          <p:nvPr/>
        </p:nvSpPr>
        <p:spPr>
          <a:xfrm>
            <a:off x="3859343" y="9909343"/>
            <a:ext cx="5800330" cy="5703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2400">
                <a:latin typeface="Roboto Regular"/>
                <a:ea typeface="Roboto Regular"/>
                <a:cs typeface="Roboto Regular"/>
                <a:sym typeface="Roboto Regular"/>
              </a:defRPr>
            </a:lvl1pPr>
          </a:lstStyle>
          <a:p>
            <a:pPr/>
            <a:r>
              <a:t>如同HTTP协议可以再多个操作系统中实现</a:t>
            </a:r>
          </a:p>
        </p:txBody>
      </p:sp>
      <p:sp>
        <p:nvSpPr>
          <p:cNvPr id="401" name="Chrome"/>
          <p:cNvSpPr/>
          <p:nvPr/>
        </p:nvSpPr>
        <p:spPr>
          <a:xfrm>
            <a:off x="3870755"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Chrome</a:t>
            </a:r>
          </a:p>
        </p:txBody>
      </p:sp>
      <p:sp>
        <p:nvSpPr>
          <p:cNvPr id="402" name="Firefox"/>
          <p:cNvSpPr/>
          <p:nvPr/>
        </p:nvSpPr>
        <p:spPr>
          <a:xfrm>
            <a:off x="8099138" y="4156321"/>
            <a:ext cx="3957342"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Firefox</a:t>
            </a:r>
          </a:p>
        </p:txBody>
      </p:sp>
      <p:sp>
        <p:nvSpPr>
          <p:cNvPr id="403" name="Safari"/>
          <p:cNvSpPr/>
          <p:nvPr/>
        </p:nvSpPr>
        <p:spPr>
          <a:xfrm>
            <a:off x="12327520"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Safari</a:t>
            </a:r>
          </a:p>
        </p:txBody>
      </p:sp>
      <p:sp>
        <p:nvSpPr>
          <p:cNvPr id="404" name="IE"/>
          <p:cNvSpPr/>
          <p:nvPr/>
        </p:nvSpPr>
        <p:spPr>
          <a:xfrm>
            <a:off x="16555902"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IE</a:t>
            </a:r>
          </a:p>
        </p:txBody>
      </p:sp>
      <p:grpSp>
        <p:nvGrpSpPr>
          <p:cNvPr id="407" name="Group"/>
          <p:cNvGrpSpPr/>
          <p:nvPr/>
        </p:nvGrpSpPr>
        <p:grpSpPr>
          <a:xfrm>
            <a:off x="2500784" y="828355"/>
            <a:ext cx="5210772" cy="2269765"/>
            <a:chOff x="0" y="368299"/>
            <a:chExt cx="5210770" cy="2269763"/>
          </a:xfrm>
        </p:grpSpPr>
        <p:sp>
          <p:nvSpPr>
            <p:cNvPr id="405"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06"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09"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410" name="Loopring Protocol"/>
          <p:cNvSpPr/>
          <p:nvPr/>
        </p:nvSpPr>
        <p:spPr>
          <a:xfrm>
            <a:off x="3865060" y="6013592"/>
            <a:ext cx="16653880" cy="1688817"/>
          </a:xfrm>
          <a:prstGeom prst="rect">
            <a:avLst/>
          </a:prstGeom>
          <a:solidFill>
            <a:schemeClr val="accent6">
              <a:satOff val="24555"/>
              <a:lumOff val="22232"/>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Loopring Protocol</a:t>
            </a:r>
          </a:p>
        </p:txBody>
      </p:sp>
      <p:sp>
        <p:nvSpPr>
          <p:cNvPr id="411" name="Ethereum"/>
          <p:cNvSpPr/>
          <p:nvPr/>
        </p:nvSpPr>
        <p:spPr>
          <a:xfrm>
            <a:off x="3865060" y="7870862"/>
            <a:ext cx="3957343" cy="1688817"/>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Ethereum</a:t>
            </a:r>
          </a:p>
        </p:txBody>
      </p:sp>
      <p:sp>
        <p:nvSpPr>
          <p:cNvPr id="412" name="量子链QTUM"/>
          <p:cNvSpPr/>
          <p:nvPr/>
        </p:nvSpPr>
        <p:spPr>
          <a:xfrm>
            <a:off x="8093443" y="7870862"/>
            <a:ext cx="3957342" cy="1688817"/>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量子链QTUM</a:t>
            </a:r>
          </a:p>
        </p:txBody>
      </p:sp>
      <p:sp>
        <p:nvSpPr>
          <p:cNvPr id="413" name="EOS"/>
          <p:cNvSpPr/>
          <p:nvPr/>
        </p:nvSpPr>
        <p:spPr>
          <a:xfrm>
            <a:off x="12321825" y="7870862"/>
            <a:ext cx="3957343" cy="1688817"/>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EOS</a:t>
            </a:r>
          </a:p>
        </p:txBody>
      </p:sp>
      <p:sp>
        <p:nvSpPr>
          <p:cNvPr id="414" name="…"/>
          <p:cNvSpPr/>
          <p:nvPr/>
        </p:nvSpPr>
        <p:spPr>
          <a:xfrm>
            <a:off x="16550208" y="7870862"/>
            <a:ext cx="3957343" cy="1688817"/>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a:t>
            </a:r>
          </a:p>
        </p:txBody>
      </p:sp>
      <p:sp>
        <p:nvSpPr>
          <p:cNvPr id="415" name="Loopring也可以再多个支持智能合约的类ERC20代币的公有链上实现。"/>
          <p:cNvSpPr txBox="1"/>
          <p:nvPr/>
        </p:nvSpPr>
        <p:spPr>
          <a:xfrm>
            <a:off x="3785898" y="10020737"/>
            <a:ext cx="9599316" cy="5703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2400">
                <a:latin typeface="Roboto Regular"/>
                <a:ea typeface="Roboto Regular"/>
                <a:cs typeface="Roboto Regular"/>
                <a:sym typeface="Roboto Regular"/>
              </a:defRPr>
            </a:lvl1pPr>
          </a:lstStyle>
          <a:p>
            <a:pPr/>
            <a:r>
              <a:t>Loopring也可以再多个支持智能合约的类ERC20代币的公有链上实现。</a:t>
            </a:r>
          </a:p>
        </p:txBody>
      </p:sp>
      <p:sp>
        <p:nvSpPr>
          <p:cNvPr id="416" name="Loopring交易所"/>
          <p:cNvSpPr/>
          <p:nvPr/>
        </p:nvSpPr>
        <p:spPr>
          <a:xfrm>
            <a:off x="3870755" y="4156321"/>
            <a:ext cx="8468976" cy="1688817"/>
          </a:xfrm>
          <a:prstGeom prst="rect">
            <a:avLst/>
          </a:prstGeom>
          <a:solidFill>
            <a:schemeClr val="accent5">
              <a:hueOff val="-444211"/>
              <a:satOff val="-14915"/>
              <a:lumOff val="22857"/>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Loopring交易所</a:t>
            </a:r>
          </a:p>
        </p:txBody>
      </p:sp>
      <p:sp>
        <p:nvSpPr>
          <p:cNvPr id="417" name="其他交易所"/>
          <p:cNvSpPr/>
          <p:nvPr/>
        </p:nvSpPr>
        <p:spPr>
          <a:xfrm>
            <a:off x="12469145" y="4156321"/>
            <a:ext cx="3957343" cy="1688817"/>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其他交易所</a:t>
            </a:r>
          </a:p>
        </p:txBody>
      </p:sp>
      <p:sp>
        <p:nvSpPr>
          <p:cNvPr id="418" name="dApp2"/>
          <p:cNvSpPr/>
          <p:nvPr/>
        </p:nvSpPr>
        <p:spPr>
          <a:xfrm>
            <a:off x="16555902" y="4156321"/>
            <a:ext cx="3957343" cy="1688817"/>
          </a:xfrm>
          <a:prstGeom prst="rect">
            <a:avLst/>
          </a:prstGeom>
          <a:solidFill>
            <a:schemeClr val="accent2">
              <a:hueOff val="-2473793"/>
              <a:satOff val="-50209"/>
              <a:lumOff val="23543"/>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dApp2</a:t>
            </a:r>
          </a:p>
        </p:txBody>
      </p:sp>
      <p:sp>
        <p:nvSpPr>
          <p:cNvPr id="419" name="首先是个协议"/>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grpSp>
        <p:nvGrpSpPr>
          <p:cNvPr id="422" name="Group"/>
          <p:cNvGrpSpPr/>
          <p:nvPr/>
        </p:nvGrpSpPr>
        <p:grpSpPr>
          <a:xfrm>
            <a:off x="2500784" y="828355"/>
            <a:ext cx="5210772" cy="2269765"/>
            <a:chOff x="0" y="368299"/>
            <a:chExt cx="5210770" cy="2269763"/>
          </a:xfrm>
        </p:grpSpPr>
        <p:sp>
          <p:nvSpPr>
            <p:cNvPr id="420"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21"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wipe dir="r"/>
      </p:transition>
    </mc:Choice>
    <mc:Fallback>
      <p:transition spd="fast">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24"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grpSp>
        <p:nvGrpSpPr>
          <p:cNvPr id="427" name="Group"/>
          <p:cNvGrpSpPr/>
          <p:nvPr/>
        </p:nvGrpSpPr>
        <p:grpSpPr>
          <a:xfrm>
            <a:off x="4601269" y="4184494"/>
            <a:ext cx="10020746" cy="2832412"/>
            <a:chOff x="0" y="1191105"/>
            <a:chExt cx="10020744" cy="2832411"/>
          </a:xfrm>
        </p:grpSpPr>
        <p:sp>
          <p:nvSpPr>
            <p:cNvPr id="425" name="目标1. 协议验证和落地示范"/>
            <p:cNvSpPr txBox="1"/>
            <p:nvPr/>
          </p:nvSpPr>
          <p:spPr>
            <a:xfrm>
              <a:off x="0" y="1191105"/>
              <a:ext cx="8496488"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目标1. 协议验证和落地示范</a:t>
              </a:r>
            </a:p>
          </p:txBody>
        </p:sp>
        <p:sp>
          <p:nvSpPr>
            <p:cNvPr id="426" name="我们的交易所将是协议的第一个应用。我们将向社区证明去中心化交易所在效率和安全性方面可以有兼而有之的解决方案。…"/>
            <p:cNvSpPr txBox="1"/>
            <p:nvPr/>
          </p:nvSpPr>
          <p:spPr>
            <a:xfrm>
              <a:off x="113199" y="2277843"/>
              <a:ext cx="9907546"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gn="l">
                <a:defRPr sz="2400">
                  <a:latin typeface="Roboto Regular"/>
                  <a:ea typeface="Roboto Regular"/>
                  <a:cs typeface="Roboto Regular"/>
                  <a:sym typeface="Roboto Regular"/>
                </a:defRPr>
              </a:pPr>
              <a:r>
                <a:t>我们的交易所将是协议的第一个应用。我们将向社区证明去中心化交易所在效率和安全性方面可以有兼而有之的解决方案。</a:t>
              </a:r>
            </a:p>
            <a:p>
              <a:pPr algn="l">
                <a:defRPr sz="2400">
                  <a:latin typeface="Roboto Regular"/>
                  <a:ea typeface="Roboto Regular"/>
                  <a:cs typeface="Roboto Regular"/>
                  <a:sym typeface="Roboto Regular"/>
                </a:defRPr>
              </a:pPr>
            </a:p>
            <a:p>
              <a:pPr algn="l">
                <a:defRPr sz="2400">
                  <a:solidFill>
                    <a:schemeClr val="accent5">
                      <a:hueOff val="-444211"/>
                      <a:satOff val="-14915"/>
                      <a:lumOff val="22857"/>
                    </a:schemeClr>
                  </a:solidFill>
                  <a:latin typeface="Roboto Regular"/>
                  <a:ea typeface="Roboto Regular"/>
                  <a:cs typeface="Roboto Regular"/>
                  <a:sym typeface="Roboto Regular"/>
                </a:defRPr>
              </a:pPr>
              <a:r>
                <a:t>交易所不会支持法币交易，定位是不与现有交易所竞争。</a:t>
              </a:r>
            </a:p>
          </p:txBody>
        </p:sp>
      </p:grpSp>
      <p:grpSp>
        <p:nvGrpSpPr>
          <p:cNvPr id="430" name="Group"/>
          <p:cNvGrpSpPr/>
          <p:nvPr/>
        </p:nvGrpSpPr>
        <p:grpSpPr>
          <a:xfrm>
            <a:off x="4610449" y="7506373"/>
            <a:ext cx="10002385" cy="2446824"/>
            <a:chOff x="0" y="1191105"/>
            <a:chExt cx="10002383" cy="2446823"/>
          </a:xfrm>
        </p:grpSpPr>
        <p:sp>
          <p:nvSpPr>
            <p:cNvPr id="428" name="目标2. 验证环路发现算法"/>
            <p:cNvSpPr txBox="1"/>
            <p:nvPr/>
          </p:nvSpPr>
          <p:spPr>
            <a:xfrm>
              <a:off x="0" y="1191105"/>
              <a:ext cx="9756610"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目标2. 验证环路发现算法</a:t>
              </a:r>
            </a:p>
          </p:txBody>
        </p:sp>
        <p:sp>
          <p:nvSpPr>
            <p:cNvPr id="429" name="线下撮合的效率对于交易所之间的竞争异常重要。我们预见未来交易所的主要竞争力不是用户数，而是撮合能力。"/>
            <p:cNvSpPr txBox="1"/>
            <p:nvPr/>
          </p:nvSpPr>
          <p:spPr>
            <a:xfrm>
              <a:off x="94838" y="1892255"/>
              <a:ext cx="9907546"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线下撮合的效率对于交易所之间的竞争异常重要。我们预见未来交易所的主要竞争力不是用户数，而是撮合能力。</a:t>
              </a:r>
            </a:p>
          </p:txBody>
        </p:sp>
      </p:grpSp>
      <p:grpSp>
        <p:nvGrpSpPr>
          <p:cNvPr id="433" name="Group"/>
          <p:cNvGrpSpPr/>
          <p:nvPr/>
        </p:nvGrpSpPr>
        <p:grpSpPr>
          <a:xfrm>
            <a:off x="4619630" y="10185605"/>
            <a:ext cx="12108850" cy="2501908"/>
            <a:chOff x="0" y="1191105"/>
            <a:chExt cx="12108848" cy="2501907"/>
          </a:xfrm>
        </p:grpSpPr>
        <p:sp>
          <p:nvSpPr>
            <p:cNvPr id="431" name="目标3. 为以太坊ICO生态提供流动性"/>
            <p:cNvSpPr txBox="1"/>
            <p:nvPr/>
          </p:nvSpPr>
          <p:spPr>
            <a:xfrm>
              <a:off x="0" y="1191105"/>
              <a:ext cx="11807551"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目标3. 为以太坊ICO生态提供流动性</a:t>
              </a:r>
            </a:p>
          </p:txBody>
        </p:sp>
        <p:sp>
          <p:nvSpPr>
            <p:cNvPr id="432" name="有了我们的交易所，任何基于ETH的ICO代币都可以第一时间与ETH及其他ERC20代币做交换。"/>
            <p:cNvSpPr txBox="1"/>
            <p:nvPr/>
          </p:nvSpPr>
          <p:spPr>
            <a:xfrm>
              <a:off x="118634" y="1947339"/>
              <a:ext cx="11990215"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有了我们的交易所，任何基于ETH的ICO代币都可以第一时间与ETH及其他ERC20代币做交换。</a:t>
              </a:r>
            </a:p>
          </p:txBody>
        </p:sp>
      </p:grpSp>
      <p:sp>
        <p:nvSpPr>
          <p:cNvPr id="434" name="也是个交易所"/>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也是个交易所</a:t>
            </a:r>
          </a:p>
        </p:txBody>
      </p:sp>
      <p:grpSp>
        <p:nvGrpSpPr>
          <p:cNvPr id="437" name="Group"/>
          <p:cNvGrpSpPr/>
          <p:nvPr/>
        </p:nvGrpSpPr>
        <p:grpSpPr>
          <a:xfrm>
            <a:off x="2500784" y="828355"/>
            <a:ext cx="5210772" cy="2269765"/>
            <a:chOff x="0" y="368299"/>
            <a:chExt cx="5210770" cy="2269763"/>
          </a:xfrm>
        </p:grpSpPr>
        <p:sp>
          <p:nvSpPr>
            <p:cNvPr id="435"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36"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27"/>
                                        </p:tgtEl>
                                        <p:attrNameLst>
                                          <p:attrName>style.visibility</p:attrName>
                                        </p:attrNameLst>
                                      </p:cBhvr>
                                      <p:to>
                                        <p:strVal val="visible"/>
                                      </p:to>
                                    </p:set>
                                    <p:animEffect filter="dissolve" transition="in">
                                      <p:cBhvr>
                                        <p:cTn id="7" dur="500"/>
                                        <p:tgtEl>
                                          <p:spTgt spid="42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430"/>
                                        </p:tgtEl>
                                        <p:attrNameLst>
                                          <p:attrName>style.visibility</p:attrName>
                                        </p:attrNameLst>
                                      </p:cBhvr>
                                      <p:to>
                                        <p:strVal val="visible"/>
                                      </p:to>
                                    </p:set>
                                    <p:animEffect filter="dissolve" transition="in">
                                      <p:cBhvr>
                                        <p:cTn id="12" dur="500"/>
                                        <p:tgtEl>
                                          <p:spTgt spid="430"/>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433"/>
                                        </p:tgtEl>
                                        <p:attrNameLst>
                                          <p:attrName>style.visibility</p:attrName>
                                        </p:attrNameLst>
                                      </p:cBhvr>
                                      <p:to>
                                        <p:strVal val="visible"/>
                                      </p:to>
                                    </p:set>
                                    <p:animEffect filter="dissolve" transition="in">
                                      <p:cBhvr>
                                        <p:cTn id="17" dur="5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3" grpId="3"/>
      <p:bldP build="whole" bldLvl="1" animBg="1" rev="0" advAuto="0" spid="427" grpId="1"/>
      <p:bldP build="whole" bldLvl="1" animBg="1" rev="0" advAuto="0" spid="430" grpId="2"/>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39"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grpSp>
        <p:nvGrpSpPr>
          <p:cNvPr id="443" name="Group"/>
          <p:cNvGrpSpPr/>
          <p:nvPr/>
        </p:nvGrpSpPr>
        <p:grpSpPr>
          <a:xfrm>
            <a:off x="5044067" y="5660324"/>
            <a:ext cx="5261176" cy="6718338"/>
            <a:chOff x="0" y="0"/>
            <a:chExt cx="5261175" cy="6718336"/>
          </a:xfrm>
        </p:grpSpPr>
        <p:sp>
          <p:nvSpPr>
            <p:cNvPr id="440" name="English Whitepaper"/>
            <p:cNvSpPr/>
            <p:nvPr/>
          </p:nvSpPr>
          <p:spPr>
            <a:xfrm>
              <a:off x="0" y="17960"/>
              <a:ext cx="5255356" cy="6700377"/>
            </a:xfrm>
            <a:prstGeom prst="rect">
              <a:avLst/>
            </a:prstGeom>
            <a:solidFill>
              <a:srgbClr val="FFFFFF"/>
            </a:solidFill>
            <a:ln w="25400" cap="flat">
              <a:solidFill>
                <a:srgbClr val="85888D"/>
              </a:solidFill>
              <a:prstDash val="solid"/>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3600" u="sng">
                  <a:solidFill>
                    <a:schemeClr val="accent1">
                      <a:satOff val="-3355"/>
                      <a:lumOff val="26614"/>
                    </a:schemeClr>
                  </a:solidFill>
                  <a:latin typeface="Roboto Bold"/>
                  <a:ea typeface="Roboto Bold"/>
                  <a:cs typeface="Roboto Bold"/>
                  <a:sym typeface="Roboto Bold"/>
                  <a:hlinkClick r:id="rId2" invalidUrl="" action="" tgtFrame="" tooltip="" history="1" highlightClick="0" endSnd="0"/>
                </a:defRPr>
              </a:lvl1pPr>
            </a:lstStyle>
            <a:p>
              <a:pPr>
                <a:defRPr u="none"/>
              </a:pPr>
              <a:r>
                <a:rPr u="sng">
                  <a:hlinkClick r:id="rId2" invalidUrl="" action="" tgtFrame="" tooltip="" history="1" highlightClick="0" endSnd="0"/>
                </a:rPr>
                <a:t>English Whitepaper </a:t>
              </a:r>
            </a:p>
          </p:txBody>
        </p:sp>
        <p:sp>
          <p:nvSpPr>
            <p:cNvPr id="441" name="Triangle"/>
            <p:cNvSpPr/>
            <p:nvPr/>
          </p:nvSpPr>
          <p:spPr>
            <a:xfrm>
              <a:off x="3973214" y="17960"/>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A6AAA9"/>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42" name="Triangle"/>
            <p:cNvSpPr/>
            <p:nvPr/>
          </p:nvSpPr>
          <p:spPr>
            <a:xfrm rot="10800000">
              <a:off x="3991174" y="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FFFFFF"/>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447" name="Group"/>
          <p:cNvGrpSpPr/>
          <p:nvPr/>
        </p:nvGrpSpPr>
        <p:grpSpPr>
          <a:xfrm>
            <a:off x="14078757" y="5660324"/>
            <a:ext cx="5261176" cy="6718338"/>
            <a:chOff x="0" y="0"/>
            <a:chExt cx="5261175" cy="6718336"/>
          </a:xfrm>
        </p:grpSpPr>
        <p:sp>
          <p:nvSpPr>
            <p:cNvPr id="444" name="中文白皮书"/>
            <p:cNvSpPr/>
            <p:nvPr/>
          </p:nvSpPr>
          <p:spPr>
            <a:xfrm>
              <a:off x="0" y="17960"/>
              <a:ext cx="5255356" cy="6700377"/>
            </a:xfrm>
            <a:prstGeom prst="rect">
              <a:avLst/>
            </a:prstGeom>
            <a:solidFill>
              <a:srgbClr val="FFFFFF"/>
            </a:solidFill>
            <a:ln w="25400" cap="flat">
              <a:solidFill>
                <a:srgbClr val="85888D"/>
              </a:solidFill>
              <a:prstDash val="solid"/>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3600" u="sng">
                  <a:solidFill>
                    <a:schemeClr val="accent1">
                      <a:satOff val="-3355"/>
                      <a:lumOff val="26614"/>
                    </a:schemeClr>
                  </a:solidFill>
                  <a:latin typeface="Roboto Bold"/>
                  <a:ea typeface="Roboto Bold"/>
                  <a:cs typeface="Roboto Bold"/>
                  <a:sym typeface="Roboto Bold"/>
                  <a:hlinkClick r:id="rId3" invalidUrl="" action="" tgtFrame="" tooltip="" history="1" highlightClick="0" endSnd="0"/>
                </a:defRPr>
              </a:lvl1pPr>
            </a:lstStyle>
            <a:p>
              <a:pPr>
                <a:defRPr u="none"/>
              </a:pPr>
              <a:r>
                <a:rPr u="sng">
                  <a:hlinkClick r:id="rId3" invalidUrl="" action="" tgtFrame="" tooltip="" history="1" highlightClick="0" endSnd="0"/>
                </a:rPr>
                <a:t>中文白皮书</a:t>
              </a:r>
            </a:p>
          </p:txBody>
        </p:sp>
        <p:sp>
          <p:nvSpPr>
            <p:cNvPr id="445" name="Triangle"/>
            <p:cNvSpPr/>
            <p:nvPr/>
          </p:nvSpPr>
          <p:spPr>
            <a:xfrm>
              <a:off x="3973214" y="17960"/>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A6AAA9"/>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46" name="Triangle"/>
            <p:cNvSpPr/>
            <p:nvPr/>
          </p:nvSpPr>
          <p:spPr>
            <a:xfrm rot="10800000">
              <a:off x="3991174" y="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FFFFFF"/>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450" name="Group"/>
          <p:cNvGrpSpPr/>
          <p:nvPr/>
        </p:nvGrpSpPr>
        <p:grpSpPr>
          <a:xfrm>
            <a:off x="2500784" y="828355"/>
            <a:ext cx="5210772" cy="2269765"/>
            <a:chOff x="0" y="368299"/>
            <a:chExt cx="5210770" cy="2269763"/>
          </a:xfrm>
        </p:grpSpPr>
        <p:sp>
          <p:nvSpPr>
            <p:cNvPr id="448"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49"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452" name="代币LRC的发行"/>
          <p:cNvSpPr txBox="1"/>
          <p:nvPr/>
        </p:nvSpPr>
        <p:spPr>
          <a:xfrm>
            <a:off x="10160843" y="7520885"/>
            <a:ext cx="4062314"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代币LRC的发行</a:t>
            </a:r>
          </a:p>
        </p:txBody>
      </p:sp>
      <p:sp>
        <p:nvSpPr>
          <p:cNvPr id="453" name="ICO"/>
          <p:cNvSpPr txBox="1"/>
          <p:nvPr/>
        </p:nvSpPr>
        <p:spPr>
          <a:xfrm>
            <a:off x="10508627" y="4902890"/>
            <a:ext cx="3110410"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454" name="2017/08/01 - 2017/08/30"/>
          <p:cNvSpPr txBox="1"/>
          <p:nvPr/>
        </p:nvSpPr>
        <p:spPr>
          <a:xfrm>
            <a:off x="8716522" y="8360727"/>
            <a:ext cx="6694619"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456"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457" name="第1阶段      封顶2万ETH"/>
          <p:cNvSpPr/>
          <p:nvPr/>
        </p:nvSpPr>
        <p:spPr>
          <a:xfrm>
            <a:off x="1566639" y="2920279"/>
            <a:ext cx="7345847" cy="112285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第1阶段  </a:t>
            </a:r>
            <a:r>
              <a:rPr>
                <a:latin typeface="Roboto Light"/>
                <a:ea typeface="Roboto Light"/>
                <a:cs typeface="Roboto Light"/>
                <a:sym typeface="Roboto Light"/>
              </a:rPr>
              <a:t>    封顶2万ETH</a:t>
            </a:r>
          </a:p>
        </p:txBody>
      </p:sp>
      <p:sp>
        <p:nvSpPr>
          <p:cNvPr id="458" name="第2阶段      封顶2万ETH"/>
          <p:cNvSpPr/>
          <p:nvPr/>
        </p:nvSpPr>
        <p:spPr>
          <a:xfrm>
            <a:off x="1566639" y="4406021"/>
            <a:ext cx="7345847"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第2阶段      </a:t>
            </a:r>
            <a:r>
              <a:rPr>
                <a:latin typeface="Roboto Light"/>
                <a:ea typeface="Roboto Light"/>
                <a:cs typeface="Roboto Light"/>
                <a:sym typeface="Roboto Light"/>
              </a:rPr>
              <a:t>封顶2万ETH</a:t>
            </a:r>
          </a:p>
        </p:txBody>
      </p:sp>
      <p:sp>
        <p:nvSpPr>
          <p:cNvPr id="459" name="第3阶段      封顶2万ETH"/>
          <p:cNvSpPr/>
          <p:nvPr/>
        </p:nvSpPr>
        <p:spPr>
          <a:xfrm>
            <a:off x="1566639" y="5891763"/>
            <a:ext cx="7345847"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第3阶段      </a:t>
            </a:r>
            <a:r>
              <a:rPr>
                <a:latin typeface="Roboto Light"/>
                <a:ea typeface="Roboto Light"/>
                <a:cs typeface="Roboto Light"/>
                <a:sym typeface="Roboto Light"/>
              </a:rPr>
              <a:t>封顶2万ETH</a:t>
            </a:r>
          </a:p>
        </p:txBody>
      </p:sp>
      <p:sp>
        <p:nvSpPr>
          <p:cNvPr id="460" name="第4阶段      封顶2万ETH"/>
          <p:cNvSpPr/>
          <p:nvPr/>
        </p:nvSpPr>
        <p:spPr>
          <a:xfrm>
            <a:off x="1566639" y="7377505"/>
            <a:ext cx="7345847"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第4阶段      </a:t>
            </a:r>
            <a:r>
              <a:rPr>
                <a:latin typeface="Roboto Light"/>
                <a:ea typeface="Roboto Light"/>
                <a:cs typeface="Roboto Light"/>
                <a:sym typeface="Roboto Light"/>
              </a:rPr>
              <a:t>封顶2万ETH</a:t>
            </a:r>
          </a:p>
        </p:txBody>
      </p:sp>
      <p:sp>
        <p:nvSpPr>
          <p:cNvPr id="461" name="第5阶段      封顶2万ETH"/>
          <p:cNvSpPr/>
          <p:nvPr/>
        </p:nvSpPr>
        <p:spPr>
          <a:xfrm>
            <a:off x="1566640" y="8863247"/>
            <a:ext cx="7345846"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第5阶段      </a:t>
            </a:r>
            <a:r>
              <a:rPr>
                <a:latin typeface="Roboto Light"/>
                <a:ea typeface="Roboto Light"/>
                <a:cs typeface="Roboto Light"/>
                <a:sym typeface="Roboto Light"/>
              </a:rPr>
              <a:t>封顶2万ETH</a:t>
            </a:r>
          </a:p>
        </p:txBody>
      </p:sp>
      <p:sp>
        <p:nvSpPr>
          <p:cNvPr id="462" name="ICO持续时间为30天，最多筹集10万个ETH，最少筹集5万个ETH；…"/>
          <p:cNvSpPr txBox="1"/>
          <p:nvPr/>
        </p:nvSpPr>
        <p:spPr>
          <a:xfrm>
            <a:off x="9475658" y="2426734"/>
            <a:ext cx="13913936" cy="9515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marL="228600" indent="-228600" algn="l" defTabSz="457200">
              <a:buSzPct val="100000"/>
              <a:buChar char="•"/>
              <a:defRPr sz="2900">
                <a:solidFill>
                  <a:srgbClr val="FFFFFF"/>
                </a:solidFill>
                <a:latin typeface="Roboto Regular"/>
                <a:ea typeface="Roboto Regular"/>
                <a:cs typeface="Roboto Regular"/>
                <a:sym typeface="Roboto Regular"/>
              </a:defRPr>
            </a:pPr>
            <a:r>
              <a:t>ICO持续时间为30天，最多筹集10万个ETH，最少筹集5万个ETH；</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众筹不到5万ETH，项目失败，一星期内返还投资；</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前2万ETH（含）每个ETH兑换6000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2万到4万（含）间每个ETH兑换5750LRC；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4万到6万（含）间每个ETH兑换5500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6万到8万（含）间每个ETH兑换5250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8万到10万（含）间每个ETH兑换5000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筹集到5万到6万ETH（含），ICO期间出售的LRC占比为40.0%；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筹集到6万到7万ETH（含），ICO期间出售的LRC占比为42.5%；</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筹集到7万到8万ETH（含），ICO期间出售的LRC占比为45.0%；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筹集到8万到9万ETH（含），ICO期间出售的LRC占比为47.5%；</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筹集到9万到10万ETH（含），ICO期间出售的LRC占比为50.0%；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未发售的LRC中，10%通过preICO商定价格出售给早期投资者和社区贡献者；</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未发售的LRC中，40%留给团队；</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未发售的LRC中，50%留给社区推广和对外合作；</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团队持有的LRC锁定期为3年，第一年后释放25%，第二年35%， 第三年40%；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ICO期间投资者的代币通过智能合约自动发行并转账给用户投资的ETH地址；</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ICO结束后，由团队触发智能合约一次性发行未发售的代币；</a:t>
            </a:r>
          </a:p>
        </p:txBody>
      </p:sp>
      <p:sp>
        <p:nvSpPr>
          <p:cNvPr id="463"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465"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466"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467"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468"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sp>
        <p:nvSpPr>
          <p:cNvPr id="469" name="Rectangle"/>
          <p:cNvSpPr/>
          <p:nvPr/>
        </p:nvSpPr>
        <p:spPr>
          <a:xfrm>
            <a:off x="-30800" y="2530735"/>
            <a:ext cx="24445600" cy="11205542"/>
          </a:xfrm>
          <a:prstGeom prst="rect">
            <a:avLst/>
          </a:prstGeom>
          <a:solidFill>
            <a:srgbClr val="FFFFFF"/>
          </a:solidFill>
          <a:ln w="12700">
            <a:miter lim="400000"/>
          </a:ln>
        </p:spPr>
        <p:txBody>
          <a:bodyPr lIns="71437" tIns="71437" rIns="71437" bIns="71437" anchor="ctr"/>
          <a:lstStyle/>
          <a:p>
            <a:pPr lvl="3" algn="l">
              <a:defRPr sz="4800">
                <a:solidFill>
                  <a:schemeClr val="accent6"/>
                </a:solidFill>
                <a:latin typeface="Roboto Black"/>
                <a:ea typeface="Roboto Black"/>
                <a:cs typeface="Roboto Black"/>
                <a:sym typeface="Roboto Black"/>
              </a:defRPr>
            </a:pPr>
          </a:p>
        </p:txBody>
      </p:sp>
      <p:graphicFrame>
        <p:nvGraphicFramePr>
          <p:cNvPr id="470" name="ICO数据"/>
          <p:cNvGraphicFramePr/>
          <p:nvPr/>
        </p:nvGraphicFramePr>
        <p:xfrm>
          <a:off x="809016" y="2495944"/>
          <a:ext cx="22769143" cy="9059218"/>
        </p:xfrm>
        <a:graphic xmlns:a="http://schemas.openxmlformats.org/drawingml/2006/main">
          <a:graphicData uri="http://schemas.openxmlformats.org/drawingml/2006/table">
            <a:tbl>
              <a:tblPr firstCol="0" firstRow="1" lastCol="0" lastRow="0" bandCol="0" bandRow="1" rtl="0">
                <a:tableStyleId>{33BA23B1-9221-436E-865A-0063620EA4FD}</a:tableStyleId>
              </a:tblPr>
              <a:tblGrid>
                <a:gridCol w="2092626"/>
                <a:gridCol w="2247647"/>
                <a:gridCol w="2026826"/>
                <a:gridCol w="2118954"/>
                <a:gridCol w="2118954"/>
                <a:gridCol w="2057535"/>
                <a:gridCol w="1811860"/>
                <a:gridCol w="2426049"/>
                <a:gridCol w="1811860"/>
                <a:gridCol w="1811860"/>
                <a:gridCol w="2241792"/>
              </a:tblGrid>
              <a:tr h="393700">
                <a:tc gridSpan="11">
                  <a:txBody>
                    <a:bodyPr/>
                    <a:lstStyle/>
                    <a:p>
                      <a:pPr defTabSz="457200">
                        <a:spcBef>
                          <a:spcPts val="600"/>
                        </a:spcBef>
                        <a:defRPr b="0" sz="1800">
                          <a:solidFill>
                            <a:srgbClr val="000000"/>
                          </a:solidFill>
                        </a:defRPr>
                      </a:pPr>
                      <a:r>
                        <a:rPr sz="1200">
                          <a:latin typeface="Helvetica Neue"/>
                          <a:ea typeface="Helvetica Neue"/>
                          <a:cs typeface="Helvetica Neue"/>
                          <a:sym typeface="Helvetica Neue"/>
                        </a:rPr>
                        <a:t>ICO数据</a:t>
                      </a:r>
                    </a:p>
                  </a:txBody>
                  <a:tcPr marL="50800" marR="50800" marT="50800" marB="50800" anchor="ctr" anchorCtr="0" horzOverflow="overflow">
                    <a:lnL/>
                    <a:lnR/>
                    <a:lnT/>
                    <a:lnB w="3175">
                      <a:solidFill>
                        <a:srgbClr val="000000"/>
                      </a:solidFill>
                      <a:miter lim="400000"/>
                    </a:lnB>
                    <a:solidFill>
                      <a:srgbClr val="000000">
                        <a:alpha val="0"/>
                      </a:srgbClr>
                    </a:solidFill>
                  </a:tcPr>
                </a:tc>
                <a:tc hMerge="1">
                  <a:tcPr/>
                </a:tc>
                <a:tc hMerge="1">
                  <a:tcPr/>
                </a:tc>
                <a:tc hMerge="1">
                  <a:tcPr/>
                </a:tc>
                <a:tc hMerge="1">
                  <a:tcPr/>
                </a:tc>
                <a:tc hMerge="1">
                  <a:tcPr/>
                </a:tc>
                <a:tc hMerge="1">
                  <a:tcPr/>
                </a:tc>
                <a:tc hMerge="1">
                  <a:tcPr/>
                </a:tc>
                <a:tc hMerge="1">
                  <a:tcPr/>
                </a:tc>
                <a:tc hMerge="1">
                  <a:tcPr/>
                </a:tc>
                <a:tc hMerge="1">
                  <a:tcPr/>
                </a:tc>
              </a:tr>
              <a:tr h="1214366">
                <a:tc gridSpan="2">
                  <a:txBody>
                    <a:bodyPr/>
                    <a:lstStyle/>
                    <a:p>
                      <a:pPr algn="l" defTabSz="457200">
                        <a:defRPr sz="1800"/>
                      </a:pPr>
                      <a:r>
                        <a:rPr b="1">
                          <a:solidFill>
                            <a:srgbClr val="FFFFFF"/>
                          </a:solidFill>
                          <a:latin typeface="Helvetica Neue"/>
                          <a:ea typeface="Helvetica Neue"/>
                          <a:cs typeface="Helvetica Neue"/>
                          <a:sym typeface="Helvetica Neue"/>
                        </a:rPr>
                        <a:t>阶段</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hMerge="1">
                  <a:tcPr/>
                </a:tc>
                <a:tc>
                  <a:txBody>
                    <a:bodyPr/>
                    <a:lstStyle/>
                    <a:p>
                      <a:pPr algn="l" defTabSz="457200">
                        <a:defRPr sz="1800"/>
                      </a:pPr>
                      <a:r>
                        <a:rPr b="1">
                          <a:solidFill>
                            <a:srgbClr val="FFFFFF"/>
                          </a:solidFill>
                          <a:latin typeface="Helvetica Neue"/>
                          <a:ea typeface="Helvetica Neue"/>
                          <a:cs typeface="Helvetica Neue"/>
                          <a:sym typeface="Helvetica Neue"/>
                        </a:rPr>
                        <a:t>价格
（代币/ETH)</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该阶段
代币销售数量</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该阶段后
售出代币总数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ICO出售占比</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阶段成功后 代币总数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阶段成功后 未售出代币总数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整体估值</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defTabSz="457200">
                        <a:defRPr sz="1800">
                          <a:solidFill>
                            <a:srgbClr val="FFFFFF"/>
                          </a:solidFill>
                          <a:latin typeface="Helvetica Neue"/>
                          <a:ea typeface="Helvetica Neue"/>
                          <a:cs typeface="Helvetica Neue"/>
                          <a:sym typeface="Helvetica Neue"/>
                        </a:defRPr>
                      </a:pPr>
                      <a:r>
                        <a:t>阶段成功后</a:t>
                      </a:r>
                    </a:p>
                    <a:p>
                      <a:pPr defTabSz="457200">
                        <a:defRPr b="1" sz="1800">
                          <a:solidFill>
                            <a:srgbClr val="FFFFFF"/>
                          </a:solidFill>
                          <a:latin typeface="Helvetica Neue"/>
                          <a:ea typeface="Helvetica Neue"/>
                          <a:cs typeface="Helvetica Neue"/>
                          <a:sym typeface="Helvetica Neue"/>
                        </a:defRPr>
                      </a:pPr>
                      <a:r>
                        <a:t>整体估值</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1代币估值</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0 到</a:t>
                      </a:r>
                    </a:p>
                  </a:txBody>
                  <a:tcPr marL="304800" marR="304800" marT="304800" marB="304800" anchor="t" anchorCtr="0" horzOverflow="overflow">
                    <a:lnL w="3175">
                      <a:solidFill>
                        <a:srgbClr val="000000"/>
                      </a:solidFill>
                      <a:miter lim="400000"/>
                    </a:lnL>
                    <a:lnR w="3175">
                      <a:solidFill>
                        <a:srgbClr val="000000"/>
                      </a:solidFill>
                      <a:miter lim="400000"/>
                    </a:lnR>
                    <a:lnT w="6350">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1万ETH</a:t>
                      </a:r>
                    </a:p>
                  </a:txBody>
                  <a:tcPr marL="304800" marR="304800" marT="304800" marB="304800" anchor="t" anchorCtr="0" horzOverflow="overflow">
                    <a:lnL w="3175">
                      <a:solidFill>
                        <a:srgbClr val="000000"/>
                      </a:solidFill>
                      <a:miter lim="400000"/>
                    </a:lnL>
                    <a:lnR w="6350">
                      <a:solidFill>
                        <a:srgbClr val="000000"/>
                      </a:solidFill>
                      <a:miter lim="400000"/>
                    </a:lnR>
                    <a:lnT w="6350">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6000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6,000万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6,000万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1万ETH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2万ETH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6000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6,000万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12,000万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2万ETH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3万ETH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5750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17,750万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3万ETH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4万ETH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5750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23,500万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4万ETH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5万ETH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5500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29,000万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5万ETH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6万ETH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5500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34,500万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40.0%</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86,250万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51,750万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15万ETH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0.43元RMB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6万ETH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7万ETH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5250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5,250万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39,750万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42.5%</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93,529万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53,779万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16万ETH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4亿RMB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0.44元RMB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7万ETH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8万ETH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5250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5,250万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45.0%</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100,000万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18万ETH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0.44元RMB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8万ETH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9万ETH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50,000万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47.5%</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105,263万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55,263万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19万ETH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0.45元RMB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1071">
                <a:tc>
                  <a:txBody>
                    <a:bodyPr/>
                    <a:lstStyle/>
                    <a:p>
                      <a:pPr algn="l" defTabSz="457200">
                        <a:defRPr sz="1800"/>
                      </a:pPr>
                      <a:r>
                        <a:rPr b="1">
                          <a:solidFill>
                            <a:srgbClr val="FFFFFF"/>
                          </a:solidFill>
                          <a:latin typeface="Helvetica Neue"/>
                          <a:ea typeface="Helvetica Neue"/>
                          <a:cs typeface="Helvetica Neue"/>
                          <a:sym typeface="Helvetica Neue"/>
                        </a:rPr>
                        <a:t>9万ETH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10万ETH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50.0%</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110,000万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20万ETH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0.45元RMB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3175">
                      <a:solidFill>
                        <a:srgbClr val="000000"/>
                      </a:solidFill>
                      <a:miter lim="400000"/>
                    </a:lnB>
                    <a:solidFill>
                      <a:srgbClr val="E8E8E8"/>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12121"/>
        </a:solidFill>
      </p:bgPr>
    </p:bg>
    <p:spTree>
      <p:nvGrpSpPr>
        <p:cNvPr id="1" name=""/>
        <p:cNvGrpSpPr/>
        <p:nvPr/>
      </p:nvGrpSpPr>
      <p:grpSpPr>
        <a:xfrm>
          <a:off x="0" y="0"/>
          <a:ext cx="0" cy="0"/>
          <a:chOff x="0" y="0"/>
          <a:chExt cx="0" cy="0"/>
        </a:xfrm>
      </p:grpSpPr>
      <p:pic>
        <p:nvPicPr>
          <p:cNvPr id="127" name="屏幕快照 2017-06-29 15.15.51.jpg" descr="屏幕快照 2017-06-29 15.15.51.jpg"/>
          <p:cNvPicPr>
            <a:picLocks noChangeAspect="1"/>
          </p:cNvPicPr>
          <p:nvPr/>
        </p:nvPicPr>
        <p:blipFill>
          <a:blip r:embed="rId2">
            <a:extLst/>
          </a:blip>
          <a:stretch>
            <a:fillRect/>
          </a:stretch>
        </p:blipFill>
        <p:spPr>
          <a:xfrm>
            <a:off x="9047040" y="565150"/>
            <a:ext cx="13970001" cy="12585700"/>
          </a:xfrm>
          <a:prstGeom prst="rect">
            <a:avLst/>
          </a:prstGeom>
          <a:ln w="12700">
            <a:miter lim="400000"/>
          </a:ln>
        </p:spPr>
      </p:pic>
      <p:sp>
        <p:nvSpPr>
          <p:cNvPr id="128" name="团队"/>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solidFill>
                  <a:srgbClr val="DCDEE0"/>
                </a:solidFill>
                <a:latin typeface="Roboto Bold"/>
                <a:ea typeface="Roboto Bold"/>
                <a:cs typeface="Roboto Bold"/>
                <a:sym typeface="Roboto Bold"/>
              </a:defRPr>
            </a:lvl1pPr>
          </a:lstStyle>
          <a:p>
            <a:pPr/>
            <a:r>
              <a:t>团队</a:t>
            </a:r>
          </a:p>
        </p:txBody>
      </p:sp>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472"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473"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grpSp>
        <p:nvGrpSpPr>
          <p:cNvPr id="476" name="Group"/>
          <p:cNvGrpSpPr/>
          <p:nvPr/>
        </p:nvGrpSpPr>
        <p:grpSpPr>
          <a:xfrm>
            <a:off x="3307863" y="3010384"/>
            <a:ext cx="10973601" cy="2446824"/>
            <a:chOff x="0" y="1191105"/>
            <a:chExt cx="10973599" cy="2446823"/>
          </a:xfrm>
        </p:grpSpPr>
        <p:sp>
          <p:nvSpPr>
            <p:cNvPr id="474" name="1. 众筹基于以太坊智能合约"/>
            <p:cNvSpPr txBox="1"/>
            <p:nvPr/>
          </p:nvSpPr>
          <p:spPr>
            <a:xfrm>
              <a:off x="0" y="1191105"/>
              <a:ext cx="9335541"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1. 众筹基于以太坊智能合约</a:t>
              </a:r>
            </a:p>
          </p:txBody>
        </p:sp>
        <p:sp>
          <p:nvSpPr>
            <p:cNvPr id="475" name="所有参与众筹的ETH都需要通过普通以太坊转账，转到智能合约地址。未能成功参与ICO的ETH会被立即返还到原来的账号。"/>
            <p:cNvSpPr txBox="1"/>
            <p:nvPr/>
          </p:nvSpPr>
          <p:spPr>
            <a:xfrm>
              <a:off x="87655" y="1892255"/>
              <a:ext cx="10885945"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solidFill>
                    <a:srgbClr val="FFFFFF"/>
                  </a:solidFill>
                  <a:latin typeface="Roboto Regular"/>
                  <a:ea typeface="Roboto Regular"/>
                  <a:cs typeface="Roboto Regular"/>
                  <a:sym typeface="Roboto Regular"/>
                </a:defRPr>
              </a:lvl1pPr>
            </a:lstStyle>
            <a:p>
              <a:pPr/>
              <a:r>
                <a:t>所有参与众筹的ETH都需要通过普通以太坊转账，转到智能合约地址。未能成功参与ICO的ETH会被立即返还到原来的账号。</a:t>
              </a:r>
            </a:p>
          </p:txBody>
        </p:sp>
      </p:grpSp>
      <p:grpSp>
        <p:nvGrpSpPr>
          <p:cNvPr id="479" name="Group"/>
          <p:cNvGrpSpPr/>
          <p:nvPr/>
        </p:nvGrpSpPr>
        <p:grpSpPr>
          <a:xfrm>
            <a:off x="3307863" y="6102997"/>
            <a:ext cx="11026541" cy="2748437"/>
            <a:chOff x="0" y="781049"/>
            <a:chExt cx="11026539" cy="2748436"/>
          </a:xfrm>
        </p:grpSpPr>
        <p:sp>
          <p:nvSpPr>
            <p:cNvPr id="477" name="2. LRC使用ERC20标准"/>
            <p:cNvSpPr txBox="1"/>
            <p:nvPr/>
          </p:nvSpPr>
          <p:spPr>
            <a:xfrm>
              <a:off x="0" y="781049"/>
              <a:ext cx="8854477"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2. LRC使用ERC20标准</a:t>
              </a:r>
            </a:p>
          </p:txBody>
        </p:sp>
        <p:sp>
          <p:nvSpPr>
            <p:cNvPr id="478" name="我们的代币LRC符合ERC20标准，并且所有出售的代币在ETH入账时实时发行并转账给用户的ETH地址。切记不要通过交易所直接提现ETH到我们ICO的众筹地址。"/>
            <p:cNvSpPr txBox="1"/>
            <p:nvPr/>
          </p:nvSpPr>
          <p:spPr>
            <a:xfrm>
              <a:off x="28073" y="1773019"/>
              <a:ext cx="10998467" cy="17564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gn="l">
                <a:defRPr sz="2400">
                  <a:solidFill>
                    <a:srgbClr val="FFFFFF"/>
                  </a:solidFill>
                  <a:latin typeface="Roboto Regular"/>
                  <a:ea typeface="Roboto Regular"/>
                  <a:cs typeface="Roboto Regular"/>
                  <a:sym typeface="Roboto Regular"/>
                </a:defRPr>
              </a:pPr>
              <a:r>
                <a:t>我们的代币LRC符合ERC20标准，并且所有出售的代币在ETH入账时实时发行并转账给用户的ETH地址。</a:t>
              </a:r>
              <a:r>
                <a:rPr>
                  <a:solidFill>
                    <a:schemeClr val="accent3">
                      <a:satOff val="18648"/>
                      <a:lumOff val="5971"/>
                    </a:schemeClr>
                  </a:solidFill>
                  <a:latin typeface="Roboto Bold"/>
                  <a:ea typeface="Roboto Bold"/>
                  <a:cs typeface="Roboto Bold"/>
                  <a:sym typeface="Roboto Bold"/>
                </a:rPr>
                <a:t>切记不要通过交易所直接提现ETH到我们ICO的众筹地址</a:t>
              </a:r>
              <a:r>
                <a:t>。</a:t>
              </a:r>
            </a:p>
          </p:txBody>
        </p:sp>
      </p:grpSp>
      <p:grpSp>
        <p:nvGrpSpPr>
          <p:cNvPr id="482" name="Group"/>
          <p:cNvGrpSpPr/>
          <p:nvPr/>
        </p:nvGrpSpPr>
        <p:grpSpPr>
          <a:xfrm>
            <a:off x="3307863" y="9165929"/>
            <a:ext cx="11010324" cy="2888748"/>
            <a:chOff x="0" y="1202547"/>
            <a:chExt cx="11010322" cy="2888747"/>
          </a:xfrm>
        </p:grpSpPr>
        <p:sp>
          <p:nvSpPr>
            <p:cNvPr id="480" name="3. LRC具有原生流动性"/>
            <p:cNvSpPr txBox="1"/>
            <p:nvPr/>
          </p:nvSpPr>
          <p:spPr>
            <a:xfrm>
              <a:off x="0" y="1202547"/>
              <a:ext cx="9084561" cy="15300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3. LRC具有原生流动性</a:t>
              </a:r>
            </a:p>
          </p:txBody>
        </p:sp>
        <p:sp>
          <p:nvSpPr>
            <p:cNvPr id="481" name="Loopring上线后，可以支持所有ERC20代币间的交易，包括LRC。Loopring为以太坊ICO生态提供0成本的上市交易。"/>
            <p:cNvSpPr txBox="1"/>
            <p:nvPr/>
          </p:nvSpPr>
          <p:spPr>
            <a:xfrm>
              <a:off x="28032" y="1813017"/>
              <a:ext cx="10982291" cy="2278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solidFill>
                    <a:srgbClr val="FFFFFF"/>
                  </a:solidFill>
                  <a:latin typeface="Roboto Regular"/>
                  <a:ea typeface="Roboto Regular"/>
                  <a:cs typeface="Roboto Regular"/>
                  <a:sym typeface="Roboto Regular"/>
                </a:defRPr>
              </a:lvl1pPr>
            </a:lstStyle>
            <a:p>
              <a:pPr/>
              <a:r>
                <a:t>Loopring上线后，可以支持所有ERC20代币间的交易，包括LRC。Loopring为以太坊ICO生态提供0成本的上市交易。</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79"/>
                                        </p:tgtEl>
                                        <p:attrNameLst>
                                          <p:attrName>style.visibility</p:attrName>
                                        </p:attrNameLst>
                                      </p:cBhvr>
                                      <p:to>
                                        <p:strVal val="visible"/>
                                      </p:to>
                                    </p:set>
                                    <p:animEffect filter="dissolve" transition="in">
                                      <p:cBhvr>
                                        <p:cTn id="7" dur="1000"/>
                                        <p:tgtEl>
                                          <p:spTgt spid="47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482"/>
                                        </p:tgtEl>
                                        <p:attrNameLst>
                                          <p:attrName>style.visibility</p:attrName>
                                        </p:attrNameLst>
                                      </p:cBhvr>
                                      <p:to>
                                        <p:strVal val="visible"/>
                                      </p:to>
                                    </p:set>
                                    <p:animEffect filter="dissolve" transition="in">
                                      <p:cBhvr>
                                        <p:cTn id="12" dur="1000"/>
                                        <p:tgtEl>
                                          <p:spTgt spid="4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9" grpId="1"/>
      <p:bldP build="whole" bldLvl="1" animBg="1" rev="0" advAuto="0" spid="482" grpId="2"/>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84" name="计划"/>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solidFill>
                  <a:srgbClr val="53585F"/>
                </a:solidFill>
                <a:latin typeface="Roboto Bold"/>
                <a:ea typeface="Roboto Bold"/>
                <a:cs typeface="Roboto Bold"/>
                <a:sym typeface="Roboto Bold"/>
              </a:defRPr>
            </a:lvl1pPr>
          </a:lstStyle>
          <a:p>
            <a:pPr/>
            <a:r>
              <a:t>计划</a:t>
            </a:r>
          </a:p>
        </p:txBody>
      </p:sp>
      <p:pic>
        <p:nvPicPr>
          <p:cNvPr id="485" name="屏幕快照 2017-06-29 15.30.47.jpg" descr="屏幕快照 2017-06-29 15.30.47.jpg"/>
          <p:cNvPicPr>
            <a:picLocks noChangeAspect="1"/>
          </p:cNvPicPr>
          <p:nvPr/>
        </p:nvPicPr>
        <p:blipFill>
          <a:blip r:embed="rId2">
            <a:extLst/>
          </a:blip>
          <a:stretch>
            <a:fillRect/>
          </a:stretch>
        </p:blipFill>
        <p:spPr>
          <a:xfrm>
            <a:off x="8983631" y="133350"/>
            <a:ext cx="12750801" cy="134493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487"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488"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489" name="微信/wechat…"/>
          <p:cNvSpPr txBox="1"/>
          <p:nvPr/>
        </p:nvSpPr>
        <p:spPr>
          <a:xfrm>
            <a:off x="10365779" y="6697031"/>
            <a:ext cx="3652442" cy="2618589"/>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2400">
                <a:solidFill>
                  <a:srgbClr val="FFFFFF"/>
                </a:solidFill>
                <a:latin typeface="Roboto Regular"/>
                <a:ea typeface="Roboto Regular"/>
                <a:cs typeface="Roboto Regular"/>
                <a:sym typeface="Roboto Regular"/>
              </a:defRPr>
            </a:pPr>
            <a:r>
              <a:rPr u="sng"/>
              <a:t>微信/wechat</a:t>
            </a:r>
            <a:endParaRPr u="sng"/>
          </a:p>
          <a:p>
            <a:pPr>
              <a:defRPr sz="2400">
                <a:solidFill>
                  <a:srgbClr val="FFFFFF"/>
                </a:solidFill>
                <a:latin typeface="Roboto Regular"/>
                <a:ea typeface="Roboto Regular"/>
                <a:cs typeface="Roboto Regular"/>
                <a:sym typeface="Roboto Regular"/>
              </a:defRPr>
            </a:pPr>
            <a:endParaRPr u="sng"/>
          </a:p>
          <a:p>
            <a:pPr>
              <a:defRPr sz="2400">
                <a:solidFill>
                  <a:srgbClr val="FFFFFF"/>
                </a:solidFill>
                <a:latin typeface="Roboto Regular"/>
                <a:ea typeface="Roboto Regular"/>
                <a:cs typeface="Roboto Regular"/>
                <a:sym typeface="Roboto Regular"/>
              </a:defRPr>
            </a:pPr>
            <a:endParaRPr u="sng"/>
          </a:p>
          <a:p>
            <a:pPr>
              <a:defRPr sz="2400">
                <a:solidFill>
                  <a:srgbClr val="FFFFFF"/>
                </a:solidFill>
                <a:latin typeface="Roboto Regular"/>
                <a:ea typeface="Roboto Regular"/>
                <a:cs typeface="Roboto Regular"/>
                <a:sym typeface="Roboto Regular"/>
              </a:defRPr>
            </a:pPr>
            <a:endParaRPr u="sng"/>
          </a:p>
          <a:p>
            <a:pPr>
              <a:defRPr sz="2400">
                <a:solidFill>
                  <a:srgbClr val="FFFFFF"/>
                </a:solidFill>
                <a:latin typeface="Roboto Regular"/>
                <a:ea typeface="Roboto Regular"/>
                <a:cs typeface="Roboto Regular"/>
                <a:sym typeface="Roboto Regular"/>
              </a:defRPr>
            </a:pPr>
            <a:r>
              <a:rPr u="sng">
                <a:hlinkClick r:id="rId2" invalidUrl="" action="" tgtFrame="" tooltip="" history="1" highlightClick="0" endSnd="0"/>
              </a:rPr>
              <a:t>foundation@loopring.org</a:t>
            </a:r>
          </a:p>
          <a:p>
            <a:pPr>
              <a:defRPr sz="2400">
                <a:solidFill>
                  <a:srgbClr val="FFFFFF"/>
                </a:solidFill>
                <a:latin typeface="Roboto Regular"/>
                <a:ea typeface="Roboto Regular"/>
                <a:cs typeface="Roboto Regular"/>
                <a:sym typeface="Roboto Regular"/>
              </a:defRPr>
            </a:pPr>
            <a:r>
              <a:rPr u="sng">
                <a:hlinkClick r:id="rId3" invalidUrl="" action="" tgtFrame="" tooltip="" history="1" highlightClick="0" endSnd="0"/>
              </a:rPr>
              <a:t>https://loopring.org</a:t>
            </a:r>
          </a:p>
        </p:txBody>
      </p:sp>
      <p:pic>
        <p:nvPicPr>
          <p:cNvPr id="490" name="屏幕快照 2017-06-29 12.45.29.jpg" descr="屏幕快照 2017-06-29 12.45.29.jpg"/>
          <p:cNvPicPr>
            <a:picLocks noChangeAspect="1"/>
          </p:cNvPicPr>
          <p:nvPr/>
        </p:nvPicPr>
        <p:blipFill>
          <a:blip r:embed="rId4">
            <a:extLst/>
          </a:blip>
          <a:stretch>
            <a:fillRect/>
          </a:stretch>
        </p:blipFill>
        <p:spPr>
          <a:xfrm>
            <a:off x="11118850" y="4400380"/>
            <a:ext cx="2146300" cy="21082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30"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131"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132" name="公有链代币总市值"/>
          <p:cNvSpPr txBox="1"/>
          <p:nvPr/>
        </p:nvSpPr>
        <p:spPr>
          <a:xfrm>
            <a:off x="8868612" y="8048981"/>
            <a:ext cx="472757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公有链代币总市值</a:t>
            </a:r>
          </a:p>
        </p:txBody>
      </p:sp>
      <p:sp>
        <p:nvSpPr>
          <p:cNvPr id="133" name="1090亿美金"/>
          <p:cNvSpPr txBox="1"/>
          <p:nvPr/>
        </p:nvSpPr>
        <p:spPr>
          <a:xfrm>
            <a:off x="6520995" y="5443687"/>
            <a:ext cx="9166474"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1090亿美金</a:t>
            </a:r>
          </a:p>
        </p:txBody>
      </p:sp>
      <p:sp>
        <p:nvSpPr>
          <p:cNvPr id="134" name="同比增长830%↑"/>
          <p:cNvSpPr txBox="1"/>
          <p:nvPr/>
        </p:nvSpPr>
        <p:spPr>
          <a:xfrm>
            <a:off x="13669257" y="4724043"/>
            <a:ext cx="4193748"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同比增长830%↑</a:t>
            </a:r>
          </a:p>
        </p:txBody>
      </p:sp>
      <p:pic>
        <p:nvPicPr>
          <p:cNvPr id="135" name="屏幕快照 2017-06-25 18.07.47.jpg" descr="屏幕快照 2017-06-25 18.07.47.jpg"/>
          <p:cNvPicPr>
            <a:picLocks noChangeAspect="1"/>
          </p:cNvPicPr>
          <p:nvPr/>
        </p:nvPicPr>
        <p:blipFill>
          <a:blip r:embed="rId2">
            <a:alphaModFix amt="50587"/>
            <a:extLst/>
          </a:blip>
          <a:stretch>
            <a:fillRect/>
          </a:stretch>
        </p:blipFill>
        <p:spPr>
          <a:xfrm>
            <a:off x="11331575" y="-2272005"/>
            <a:ext cx="1720683" cy="195145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34"/>
                                        </p:tgtEl>
                                        <p:attrNameLst>
                                          <p:attrName>style.visibility</p:attrName>
                                        </p:attrNameLst>
                                      </p:cBhvr>
                                      <p:to>
                                        <p:strVal val="visible"/>
                                      </p:to>
                                    </p:set>
                                    <p:anim calcmode="lin" valueType="num">
                                      <p:cBhvr>
                                        <p:cTn id="7" dur="750" fill="hold"/>
                                        <p:tgtEl>
                                          <p:spTgt spid="134"/>
                                        </p:tgtEl>
                                        <p:attrNameLst>
                                          <p:attrName>ppt_w</p:attrName>
                                        </p:attrNameLst>
                                      </p:cBhvr>
                                      <p:tavLst>
                                        <p:tav tm="0">
                                          <p:val>
                                            <p:fltVal val="0"/>
                                          </p:val>
                                        </p:tav>
                                        <p:tav tm="100000">
                                          <p:val>
                                            <p:strVal val="#ppt_w"/>
                                          </p:val>
                                        </p:tav>
                                      </p:tavLst>
                                    </p:anim>
                                    <p:anim calcmode="lin" valueType="num">
                                      <p:cBhvr>
                                        <p:cTn id="8" dur="750" fill="hold"/>
                                        <p:tgtEl>
                                          <p:spTgt spid="1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37" name="公有链代币总市值"/>
          <p:cNvSpPr txBox="1"/>
          <p:nvPr/>
        </p:nvSpPr>
        <p:spPr>
          <a:xfrm>
            <a:off x="3096913" y="8048981"/>
            <a:ext cx="472757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公有链代币总市值</a:t>
            </a:r>
          </a:p>
        </p:txBody>
      </p:sp>
      <p:sp>
        <p:nvSpPr>
          <p:cNvPr id="138" name="1090亿美金"/>
          <p:cNvSpPr txBox="1"/>
          <p:nvPr/>
        </p:nvSpPr>
        <p:spPr>
          <a:xfrm>
            <a:off x="749296" y="5443687"/>
            <a:ext cx="9166474"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1090亿美金</a:t>
            </a:r>
          </a:p>
        </p:txBody>
      </p:sp>
      <p:sp>
        <p:nvSpPr>
          <p:cNvPr id="139" name="同比增长830%↑"/>
          <p:cNvSpPr txBox="1"/>
          <p:nvPr/>
        </p:nvSpPr>
        <p:spPr>
          <a:xfrm>
            <a:off x="7897558" y="4724043"/>
            <a:ext cx="4193748"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同比增长830%↑</a:t>
            </a:r>
          </a:p>
        </p:txBody>
      </p:sp>
      <p:sp>
        <p:nvSpPr>
          <p:cNvPr id="140" name="24小时全球交易额"/>
          <p:cNvSpPr txBox="1"/>
          <p:nvPr/>
        </p:nvSpPr>
        <p:spPr>
          <a:xfrm>
            <a:off x="14443439" y="8048981"/>
            <a:ext cx="4799571"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24小时全球交易额</a:t>
            </a:r>
          </a:p>
        </p:txBody>
      </p:sp>
      <p:sp>
        <p:nvSpPr>
          <p:cNvPr id="141" name="50亿美金"/>
          <p:cNvSpPr txBox="1"/>
          <p:nvPr/>
        </p:nvSpPr>
        <p:spPr>
          <a:xfrm>
            <a:off x="13108193" y="5443687"/>
            <a:ext cx="7213725"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50亿美金</a:t>
            </a:r>
          </a:p>
        </p:txBody>
      </p:sp>
      <p:sp>
        <p:nvSpPr>
          <p:cNvPr id="142" name="同比增长1250%↑"/>
          <p:cNvSpPr txBox="1"/>
          <p:nvPr/>
        </p:nvSpPr>
        <p:spPr>
          <a:xfrm>
            <a:off x="19119208" y="4724043"/>
            <a:ext cx="451549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同比增长1250%↑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42"/>
                                        </p:tgtEl>
                                        <p:attrNameLst>
                                          <p:attrName>style.visibility</p:attrName>
                                        </p:attrNameLst>
                                      </p:cBhvr>
                                      <p:to>
                                        <p:strVal val="visible"/>
                                      </p:to>
                                    </p:set>
                                    <p:anim calcmode="lin" valueType="num">
                                      <p:cBhvr>
                                        <p:cTn id="7" dur="750" fill="hold"/>
                                        <p:tgtEl>
                                          <p:spTgt spid="142"/>
                                        </p:tgtEl>
                                        <p:attrNameLst>
                                          <p:attrName>ppt_w</p:attrName>
                                        </p:attrNameLst>
                                      </p:cBhvr>
                                      <p:tavLst>
                                        <p:tav tm="0">
                                          <p:val>
                                            <p:fltVal val="0"/>
                                          </p:val>
                                        </p:tav>
                                        <p:tav tm="100000">
                                          <p:val>
                                            <p:strVal val="#ppt_w"/>
                                          </p:val>
                                        </p:tav>
                                      </p:tavLst>
                                    </p:anim>
                                    <p:anim calcmode="lin" valueType="num">
                                      <p:cBhvr>
                                        <p:cTn id="8" dur="750" fill="hold"/>
                                        <p:tgtEl>
                                          <p:spTgt spid="14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2"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44" name="Cryptocurrency Market Cap…"/>
          <p:cNvSpPr txBox="1"/>
          <p:nvPr/>
        </p:nvSpPr>
        <p:spPr>
          <a:xfrm>
            <a:off x="-7456378" y="7171635"/>
            <a:ext cx="7311883"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Cryptocurrency Market Cap</a:t>
            </a:r>
          </a:p>
          <a:p>
            <a:pPr>
              <a:defRPr sz="4500">
                <a:latin typeface="Roboto Regular"/>
                <a:ea typeface="Roboto Regular"/>
                <a:cs typeface="Roboto Regular"/>
                <a:sym typeface="Roboto Regular"/>
              </a:defRPr>
            </a:pPr>
            <a:r>
              <a:t>on Public Blockchain</a:t>
            </a:r>
          </a:p>
        </p:txBody>
      </p:sp>
      <p:sp>
        <p:nvSpPr>
          <p:cNvPr id="145" name="$109B"/>
          <p:cNvSpPr txBox="1"/>
          <p:nvPr/>
        </p:nvSpPr>
        <p:spPr>
          <a:xfrm>
            <a:off x="-6691550" y="4902890"/>
            <a:ext cx="5525890"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$109B</a:t>
            </a:r>
          </a:p>
        </p:txBody>
      </p:sp>
      <p:sp>
        <p:nvSpPr>
          <p:cNvPr id="146"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solidFill>
                <a:latin typeface="Roboto Bold"/>
                <a:ea typeface="Roboto Bold"/>
                <a:cs typeface="Roboto Bold"/>
                <a:sym typeface="Roboto Bold"/>
              </a:defRPr>
            </a:pPr>
            <a:r>
              <a:t>Bter</a:t>
            </a:r>
          </a:p>
        </p:txBody>
      </p:sp>
      <p:sp>
        <p:nvSpPr>
          <p:cNvPr id="147"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
        <p:nvSpPr>
          <p:cNvPr id="148" name="问题#1: 用户资产需要托管…"/>
          <p:cNvSpPr/>
          <p:nvPr/>
        </p:nvSpPr>
        <p:spPr>
          <a:xfrm>
            <a:off x="-13723896" y="519833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49" name="24小时全球交易额"/>
          <p:cNvSpPr txBox="1"/>
          <p:nvPr/>
        </p:nvSpPr>
        <p:spPr>
          <a:xfrm>
            <a:off x="1380527" y="7920452"/>
            <a:ext cx="4799571"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24小时全球交易额</a:t>
            </a:r>
          </a:p>
        </p:txBody>
      </p:sp>
      <p:sp>
        <p:nvSpPr>
          <p:cNvPr id="150" name="50亿美金"/>
          <p:cNvSpPr txBox="1"/>
          <p:nvPr/>
        </p:nvSpPr>
        <p:spPr>
          <a:xfrm>
            <a:off x="45281" y="5315157"/>
            <a:ext cx="7213725"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50亿美金</a:t>
            </a:r>
          </a:p>
        </p:txBody>
      </p:sp>
      <p:sp>
        <p:nvSpPr>
          <p:cNvPr id="151" name="同比增长1250%↑"/>
          <p:cNvSpPr txBox="1"/>
          <p:nvPr/>
        </p:nvSpPr>
        <p:spPr>
          <a:xfrm>
            <a:off x="6056295" y="4595513"/>
            <a:ext cx="451549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同比增长1250%↑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47"/>
                                        </p:tgtEl>
                                        <p:attrNameLst>
                                          <p:attrName>style.visibility</p:attrName>
                                        </p:attrNameLst>
                                      </p:cBhvr>
                                      <p:to>
                                        <p:strVal val="visible"/>
                                      </p:to>
                                    </p:set>
                                    <p:animEffect filter="dissolve" transition="in">
                                      <p:cBhvr>
                                        <p:cTn id="7"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7"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53"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54"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55"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56" name="问题#1: 用户资产需要托管…"/>
          <p:cNvSpPr/>
          <p:nvPr/>
        </p:nvSpPr>
        <p:spPr>
          <a:xfrm>
            <a:off x="1272857" y="519833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57" name="问题#2: 交易所内幕交易…"/>
          <p:cNvSpPr/>
          <p:nvPr/>
        </p:nvSpPr>
        <p:spPr>
          <a:xfrm>
            <a:off x="1272857" y="14046096"/>
            <a:ext cx="13369382" cy="331933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58"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
        <p:nvSpPr>
          <p:cNvPr id="159" name="2013年10月，香港GBL突然关闭，用户2000万美金无法提现。…"/>
          <p:cNvSpPr txBox="1"/>
          <p:nvPr/>
        </p:nvSpPr>
        <p:spPr>
          <a:xfrm>
            <a:off x="1291147" y="9118283"/>
            <a:ext cx="11260329" cy="3268295"/>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457200">
              <a:lnSpc>
                <a:spcPct val="117999"/>
              </a:lnSpc>
              <a:defRPr sz="2200">
                <a:solidFill>
                  <a:schemeClr val="accent2"/>
                </a:solidFill>
                <a:latin typeface="Helvetica Neue"/>
                <a:ea typeface="Helvetica Neue"/>
                <a:cs typeface="Helvetica Neue"/>
                <a:sym typeface="Helvetica Neue"/>
              </a:defRPr>
            </a:pPr>
            <a:r>
              <a:t>2013年10月，香港GBL突然关闭，用户2000万美金无法提现。</a:t>
            </a:r>
          </a:p>
          <a:p>
            <a:pPr algn="l" defTabSz="457200">
              <a:lnSpc>
                <a:spcPct val="117999"/>
              </a:lnSpc>
              <a:defRPr sz="2200">
                <a:solidFill>
                  <a:schemeClr val="accent2"/>
                </a:solidFill>
                <a:latin typeface="Helvetica Neue"/>
                <a:ea typeface="Helvetica Neue"/>
                <a:cs typeface="Helvetica Neue"/>
                <a:sym typeface="Helvetica Neue"/>
              </a:defRPr>
            </a:pPr>
            <a:r>
              <a:t>2014年2月，Mt.Gox声称85万比特币被盗；</a:t>
            </a:r>
          </a:p>
          <a:p>
            <a:pPr algn="l" defTabSz="457200">
              <a:lnSpc>
                <a:spcPct val="117999"/>
              </a:lnSpc>
              <a:defRPr sz="2200">
                <a:solidFill>
                  <a:schemeClr val="accent2"/>
                </a:solidFill>
                <a:latin typeface="Helvetica Neue"/>
                <a:ea typeface="Helvetica Neue"/>
                <a:cs typeface="Helvetica Neue"/>
                <a:sym typeface="Helvetica Neue"/>
              </a:defRPr>
            </a:pPr>
            <a:r>
              <a:t>2014年5月，FXBTC长期亏损，停止运营；</a:t>
            </a:r>
          </a:p>
          <a:p>
            <a:pPr algn="l" defTabSz="457200">
              <a:lnSpc>
                <a:spcPct val="117999"/>
              </a:lnSpc>
              <a:defRPr sz="2200">
                <a:solidFill>
                  <a:schemeClr val="accent2"/>
                </a:solidFill>
                <a:latin typeface="Helvetica Neue"/>
                <a:ea typeface="Helvetica Neue"/>
                <a:cs typeface="Helvetica Neue"/>
                <a:sym typeface="Helvetica Neue"/>
              </a:defRPr>
            </a:pPr>
            <a:r>
              <a:t>2015年1月，Virtex停止提现，并将资金分批转走；</a:t>
            </a:r>
          </a:p>
          <a:p>
            <a:pPr algn="l" defTabSz="457200">
              <a:lnSpc>
                <a:spcPct val="117999"/>
              </a:lnSpc>
              <a:defRPr sz="2200">
                <a:solidFill>
                  <a:schemeClr val="accent2"/>
                </a:solidFill>
                <a:latin typeface="Helvetica Neue"/>
                <a:ea typeface="Helvetica Neue"/>
                <a:cs typeface="Helvetica Neue"/>
                <a:sym typeface="Helvetica Neue"/>
              </a:defRPr>
            </a:pPr>
            <a:r>
              <a:t>2016年5月，Gatecoin被盗18万以太，250比特币；</a:t>
            </a:r>
          </a:p>
          <a:p>
            <a:pPr algn="l" defTabSz="457200">
              <a:lnSpc>
                <a:spcPct val="117999"/>
              </a:lnSpc>
              <a:defRPr sz="2200">
                <a:solidFill>
                  <a:schemeClr val="accent2"/>
                </a:solidFill>
                <a:latin typeface="Helvetica Neue"/>
                <a:ea typeface="Helvetica Neue"/>
                <a:cs typeface="Helvetica Neue"/>
                <a:sym typeface="Helvetica Neue"/>
              </a:defRPr>
            </a:pPr>
            <a:r>
              <a:t>2016年8月，香港的Bitfinex由于网站出现安全漏洞，12万比特币被盗，价值6500万美元；</a:t>
            </a:r>
          </a:p>
          <a:p>
            <a:pPr algn="l" defTabSz="457200">
              <a:lnSpc>
                <a:spcPct val="117999"/>
              </a:lnSpc>
              <a:defRPr sz="2200">
                <a:solidFill>
                  <a:schemeClr val="accent2"/>
                </a:solidFill>
                <a:latin typeface="Helvetica Neue"/>
                <a:ea typeface="Helvetica Neue"/>
                <a:cs typeface="Helvetica Neue"/>
                <a:sym typeface="Helvetica Neue"/>
              </a:defRPr>
            </a:pPr>
            <a:r>
              <a:t>2017年1月，名为“比特币亚洲闪电交易中心”携上亿跑路。</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9"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63"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64"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65"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66" name="问题#1: 用户资产需要托管…"/>
          <p:cNvSpPr/>
          <p:nvPr/>
        </p:nvSpPr>
        <p:spPr>
          <a:xfrm>
            <a:off x="1272857" y="3518759"/>
            <a:ext cx="13369382" cy="331933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67" name="问题#2: 交易所内幕交易…"/>
          <p:cNvSpPr/>
          <p:nvPr/>
        </p:nvSpPr>
        <p:spPr>
          <a:xfrm>
            <a:off x="1272857" y="687790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68" name="问题#3: 订单散落到多交易所…"/>
          <p:cNvSpPr/>
          <p:nvPr/>
        </p:nvSpPr>
        <p:spPr>
          <a:xfrm>
            <a:off x="1272857" y="14263865"/>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69"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
        <p:nvSpPr>
          <p:cNvPr id="170" name="2013年10，香港GBL突然关闭，2000万美万。…"/>
          <p:cNvSpPr txBox="1"/>
          <p:nvPr/>
        </p:nvSpPr>
        <p:spPr>
          <a:xfrm>
            <a:off x="1962702" y="14027519"/>
            <a:ext cx="11260329" cy="281089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457200">
              <a:lnSpc>
                <a:spcPct val="117999"/>
              </a:lnSpc>
              <a:defRPr sz="2200">
                <a:solidFill>
                  <a:schemeClr val="accent2"/>
                </a:solidFill>
                <a:latin typeface="Helvetica Neue"/>
                <a:ea typeface="Helvetica Neue"/>
                <a:cs typeface="Helvetica Neue"/>
                <a:sym typeface="Helvetica Neue"/>
              </a:defRPr>
            </a:pPr>
            <a:r>
              <a:t>2013年10，香港GBL突然关闭，2000万美万。</a:t>
            </a:r>
          </a:p>
          <a:p>
            <a:pPr algn="l" defTabSz="457200">
              <a:lnSpc>
                <a:spcPct val="117999"/>
              </a:lnSpc>
              <a:defRPr sz="2200">
                <a:solidFill>
                  <a:schemeClr val="accent2"/>
                </a:solidFill>
                <a:latin typeface="Helvetica Neue"/>
                <a:ea typeface="Helvetica Neue"/>
                <a:cs typeface="Helvetica Neue"/>
                <a:sym typeface="Helvetica Neue"/>
              </a:defRPr>
            </a:pPr>
            <a:r>
              <a:t>2014年2月，当时世界最大的比特币交易所Mt.Gox的85万比特币，7000被盗；</a:t>
            </a:r>
          </a:p>
          <a:p>
            <a:pPr algn="l" defTabSz="457200">
              <a:lnSpc>
                <a:spcPct val="117999"/>
              </a:lnSpc>
              <a:defRPr sz="2200">
                <a:solidFill>
                  <a:schemeClr val="accent2"/>
                </a:solidFill>
                <a:latin typeface="Helvetica Neue"/>
                <a:ea typeface="Helvetica Neue"/>
                <a:cs typeface="Helvetica Neue"/>
                <a:sym typeface="Helvetica Neue"/>
              </a:defRPr>
            </a:pPr>
            <a:r>
              <a:t>2014年5月，比特币交易平台FXBTC长期亏损，停止运营；</a:t>
            </a:r>
          </a:p>
          <a:p>
            <a:pPr algn="l" defTabSz="457200">
              <a:lnSpc>
                <a:spcPct val="117999"/>
              </a:lnSpc>
              <a:defRPr sz="2200">
                <a:solidFill>
                  <a:schemeClr val="accent2"/>
                </a:solidFill>
                <a:latin typeface="Helvetica Neue"/>
                <a:ea typeface="Helvetica Neue"/>
                <a:cs typeface="Helvetica Neue"/>
                <a:sym typeface="Helvetica Neue"/>
              </a:defRPr>
            </a:pPr>
            <a:r>
              <a:t>2015年1月，交易平台virtex停止提现，并将资金分批转走。</a:t>
            </a:r>
          </a:p>
          <a:p>
            <a:pPr algn="l" defTabSz="457200">
              <a:lnSpc>
                <a:spcPct val="117999"/>
              </a:lnSpc>
              <a:defRPr sz="2200">
                <a:solidFill>
                  <a:schemeClr val="accent2"/>
                </a:solidFill>
                <a:latin typeface="Helvetica Neue"/>
                <a:ea typeface="Helvetica Neue"/>
                <a:cs typeface="Helvetica Neue"/>
                <a:sym typeface="Helvetica Neue"/>
              </a:defRPr>
            </a:pPr>
            <a:r>
              <a:t>2016年8月，香港的Bitfinex由于网站出现安全漏洞，余额12万比特币被盗，6500万美元。</a:t>
            </a:r>
          </a:p>
          <a:p>
            <a:pPr algn="l" defTabSz="457200">
              <a:lnSpc>
                <a:spcPct val="117999"/>
              </a:lnSpc>
              <a:defRPr sz="2200">
                <a:solidFill>
                  <a:schemeClr val="accent2"/>
                </a:solidFill>
                <a:latin typeface="Helvetica Neue"/>
                <a:ea typeface="Helvetica Neue"/>
                <a:cs typeface="Helvetica Neue"/>
                <a:sym typeface="Helvetica Neue"/>
              </a:defRPr>
            </a:pPr>
            <a:r>
              <a:t>2016年5月，比特币平台Gatecoin18万以太，250比特币。</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72"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73"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74"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75" name="问题#1: 用户资产需要托管…"/>
          <p:cNvSpPr/>
          <p:nvPr/>
        </p:nvSpPr>
        <p:spPr>
          <a:xfrm>
            <a:off x="1272857" y="183918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76" name="问题#2: 交易所内幕交易…"/>
          <p:cNvSpPr/>
          <p:nvPr/>
        </p:nvSpPr>
        <p:spPr>
          <a:xfrm>
            <a:off x="1272857" y="5198334"/>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77" name="问题#3: 订单散落到多交易所…"/>
          <p:cNvSpPr/>
          <p:nvPr/>
        </p:nvSpPr>
        <p:spPr>
          <a:xfrm>
            <a:off x="1272857" y="8557484"/>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78" name="问题#4: 缺少或没有监管…"/>
          <p:cNvSpPr/>
          <p:nvPr/>
        </p:nvSpPr>
        <p:spPr>
          <a:xfrm>
            <a:off x="1272857" y="13969958"/>
            <a:ext cx="13369382" cy="3319331"/>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79"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