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标题文本"/>
          <p:cNvSpPr txBox="1"/>
          <p:nvPr>
            <p:ph type="title"/>
          </p:nvPr>
        </p:nvSpPr>
        <p:spPr>
          <a:xfrm>
            <a:off x="4833937" y="2303859"/>
            <a:ext cx="14716126" cy="4643438"/>
          </a:xfrm>
          <a:prstGeom prst="rect">
            <a:avLst/>
          </a:prstGeom>
        </p:spPr>
        <p:txBody>
          <a:bodyPr anchor="b"/>
          <a:lstStyle/>
          <a:p>
            <a:pPr/>
            <a:r>
              <a:t>标题文本</a:t>
            </a:r>
          </a:p>
        </p:txBody>
      </p:sp>
      <p:sp>
        <p:nvSpPr>
          <p:cNvPr id="12" name="正文级别 1…"/>
          <p:cNvSpPr txBox="1"/>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pPr/>
            <a:r>
              <a:t>“Type a quote here.” </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图像"/>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图像"/>
          <p:cNvSpPr/>
          <p:nvPr>
            <p:ph type="pic" sz="half" idx="13"/>
          </p:nvPr>
        </p:nvSpPr>
        <p:spPr>
          <a:xfrm>
            <a:off x="5307210" y="892968"/>
            <a:ext cx="13751720" cy="8322470"/>
          </a:xfrm>
          <a:prstGeom prst="rect">
            <a:avLst/>
          </a:prstGeom>
        </p:spPr>
        <p:txBody>
          <a:bodyPr lIns="91439" tIns="45719" rIns="91439" bIns="45719" anchor="t">
            <a:noAutofit/>
          </a:bodyPr>
          <a:lstStyle/>
          <a:p>
            <a:pPr/>
          </a:p>
        </p:txBody>
      </p:sp>
      <p:sp>
        <p:nvSpPr>
          <p:cNvPr id="21" name="标题文本"/>
          <p:cNvSpPr txBox="1"/>
          <p:nvPr>
            <p:ph type="title"/>
          </p:nvPr>
        </p:nvSpPr>
        <p:spPr>
          <a:xfrm>
            <a:off x="4833937" y="9447609"/>
            <a:ext cx="14716126" cy="2000251"/>
          </a:xfrm>
          <a:prstGeom prst="rect">
            <a:avLst/>
          </a:prstGeom>
        </p:spPr>
        <p:txBody>
          <a:bodyPr anchor="b"/>
          <a:lstStyle/>
          <a:p>
            <a:pPr/>
            <a:r>
              <a:t>标题文本</a:t>
            </a:r>
          </a:p>
        </p:txBody>
      </p:sp>
      <p:sp>
        <p:nvSpPr>
          <p:cNvPr id="22" name="正文级别 1…"/>
          <p:cNvSpPr txBox="1"/>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标题文本"/>
          <p:cNvSpPr txBox="1"/>
          <p:nvPr>
            <p:ph type="title"/>
          </p:nvPr>
        </p:nvSpPr>
        <p:spPr>
          <a:xfrm>
            <a:off x="4833937" y="4536281"/>
            <a:ext cx="14716126" cy="4643438"/>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图像"/>
          <p:cNvSpPr/>
          <p:nvPr>
            <p:ph type="pic" sz="half" idx="13"/>
          </p:nvPr>
        </p:nvSpPr>
        <p:spPr>
          <a:xfrm>
            <a:off x="12495609" y="892968"/>
            <a:ext cx="7500938" cy="11572876"/>
          </a:xfrm>
          <a:prstGeom prst="rect">
            <a:avLst/>
          </a:prstGeom>
        </p:spPr>
        <p:txBody>
          <a:bodyPr lIns="91439" tIns="45719" rIns="91439" bIns="45719" anchor="t">
            <a:noAutofit/>
          </a:bodyPr>
          <a:lstStyle/>
          <a:p>
            <a:pPr/>
          </a:p>
        </p:txBody>
      </p:sp>
      <p:sp>
        <p:nvSpPr>
          <p:cNvPr id="39" name="标题文本"/>
          <p:cNvSpPr txBox="1"/>
          <p:nvPr>
            <p:ph type="title"/>
          </p:nvPr>
        </p:nvSpPr>
        <p:spPr>
          <a:xfrm>
            <a:off x="4387453" y="892968"/>
            <a:ext cx="7500938" cy="5607845"/>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图像"/>
          <p:cNvSpPr/>
          <p:nvPr>
            <p:ph type="pic" sz="quarter" idx="13"/>
          </p:nvPr>
        </p:nvSpPr>
        <p:spPr>
          <a:xfrm>
            <a:off x="12495609" y="3661171"/>
            <a:ext cx="7500938" cy="8840392"/>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正文级别 1…"/>
          <p:cNvSpPr txBox="1"/>
          <p:nvPr>
            <p:ph type="body" idx="1"/>
          </p:nvPr>
        </p:nvSpPr>
        <p:spPr>
          <a:xfrm>
            <a:off x="4387453" y="1785937"/>
            <a:ext cx="15609094" cy="10144126"/>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图像"/>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4" name="图像"/>
          <p:cNvSpPr/>
          <p:nvPr>
            <p:ph type="pic" sz="quarter" idx="14"/>
          </p:nvPr>
        </p:nvSpPr>
        <p:spPr>
          <a:xfrm>
            <a:off x="12504353" y="1250156"/>
            <a:ext cx="7500939" cy="5304235"/>
          </a:xfrm>
          <a:prstGeom prst="rect">
            <a:avLst/>
          </a:prstGeom>
        </p:spPr>
        <p:txBody>
          <a:bodyPr lIns="91439" tIns="45719" rIns="91439" bIns="45719" anchor="t">
            <a:noAutofit/>
          </a:bodyPr>
          <a:lstStyle/>
          <a:p>
            <a:pPr/>
          </a:p>
        </p:txBody>
      </p:sp>
      <p:sp>
        <p:nvSpPr>
          <p:cNvPr id="85" name="图像"/>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atOff val="24555"/>
            <a:lumOff val="22232"/>
          </a:schemeClr>
        </a:solidFill>
      </p:bgPr>
    </p:bg>
    <p:spTree>
      <p:nvGrpSpPr>
        <p:cNvPr id="1" name=""/>
        <p:cNvGrpSpPr/>
        <p:nvPr/>
      </p:nvGrpSpPr>
      <p:grpSpPr>
        <a:xfrm>
          <a:off x="0" y="0"/>
          <a:ext cx="0" cy="0"/>
          <a:chOff x="0" y="0"/>
          <a:chExt cx="0" cy="0"/>
        </a:xfrm>
      </p:grpSpPr>
      <p:sp>
        <p:nvSpPr>
          <p:cNvPr id="2" name="标题文本"/>
          <p:cNvSpPr txBox="1"/>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标题文本</a:t>
            </a:r>
          </a:p>
        </p:txBody>
      </p:sp>
      <p:sp>
        <p:nvSpPr>
          <p:cNvPr id="3" name="正文级别 1…"/>
          <p:cNvSpPr txBox="1"/>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loopring/whitepaper/raw/master/en_whitepaper.pdf" TargetMode="External"/><Relationship Id="rId3" Type="http://schemas.openxmlformats.org/officeDocument/2006/relationships/hyperlink" Target="https://github.com/loopring/whitepaper/raw/master/zh_whitepaper.pdf"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oopring.org"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19" name="Loopring项目介绍"/>
          <p:cNvSpPr txBox="1"/>
          <p:nvPr>
            <p:ph type="ctrTitle"/>
          </p:nvPr>
        </p:nvSpPr>
        <p:spPr>
          <a:xfrm>
            <a:off x="6729863" y="4610503"/>
            <a:ext cx="10924275" cy="1579167"/>
          </a:xfrm>
          <a:prstGeom prst="rect">
            <a:avLst/>
          </a:prstGeom>
        </p:spPr>
        <p:txBody>
          <a:bodyPr/>
          <a:lstStyle>
            <a:lvl1pPr defTabSz="607933">
              <a:defRPr sz="7992">
                <a:solidFill>
                  <a:schemeClr val="accent1">
                    <a:satOff val="-3355"/>
                    <a:lumOff val="26614"/>
                  </a:schemeClr>
                </a:solidFill>
                <a:latin typeface="Roboto Black"/>
                <a:ea typeface="Roboto Black"/>
                <a:cs typeface="Roboto Black"/>
                <a:sym typeface="Roboto Black"/>
              </a:defRPr>
            </a:lvl1pPr>
          </a:lstStyle>
          <a:p>
            <a:pPr/>
            <a:r>
              <a:t>Loopring项目介绍</a:t>
            </a:r>
          </a:p>
        </p:txBody>
      </p:sp>
      <p:sp>
        <p:nvSpPr>
          <p:cNvPr id="120" name="[ 去中心化代币交易所和协议 ]"/>
          <p:cNvSpPr txBox="1"/>
          <p:nvPr/>
        </p:nvSpPr>
        <p:spPr>
          <a:xfrm>
            <a:off x="8226513" y="6380826"/>
            <a:ext cx="7930975" cy="95434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defTabSz="402550">
              <a:defRPr sz="4508">
                <a:solidFill>
                  <a:schemeClr val="accent1">
                    <a:satOff val="-3355"/>
                    <a:lumOff val="26614"/>
                  </a:schemeClr>
                </a:solidFill>
                <a:latin typeface="Roboto Regular"/>
                <a:ea typeface="Roboto Regular"/>
                <a:cs typeface="Roboto Regular"/>
                <a:sym typeface="Roboto Regular"/>
              </a:defRPr>
            </a:lvl1pPr>
          </a:lstStyle>
          <a:p>
            <a:pPr/>
            <a:r>
              <a:t>[ 去中心化代币交易所和协议 ]</a:t>
            </a:r>
          </a:p>
        </p:txBody>
      </p:sp>
      <p:sp>
        <p:nvSpPr>
          <p:cNvPr id="121" name="Loopring Foundation…"/>
          <p:cNvSpPr txBox="1"/>
          <p:nvPr/>
        </p:nvSpPr>
        <p:spPr>
          <a:xfrm>
            <a:off x="6729863" y="7051037"/>
            <a:ext cx="10924275" cy="15791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p>
            <a:pPr>
              <a:defRPr sz="2800">
                <a:solidFill>
                  <a:schemeClr val="accent1">
                    <a:satOff val="-3355"/>
                    <a:lumOff val="26614"/>
                  </a:schemeClr>
                </a:solidFill>
                <a:latin typeface="Roboto Regular"/>
                <a:ea typeface="Roboto Regular"/>
                <a:cs typeface="Roboto Regular"/>
                <a:sym typeface="Roboto Regular"/>
              </a:defRPr>
            </a:pPr>
            <a:r>
              <a:t>Loopring Foundation</a:t>
            </a:r>
          </a:p>
          <a:p>
            <a:pPr>
              <a:defRPr sz="2800">
                <a:solidFill>
                  <a:schemeClr val="accent1">
                    <a:satOff val="-3355"/>
                    <a:lumOff val="26614"/>
                  </a:schemeClr>
                </a:solidFill>
                <a:latin typeface="Roboto Regular"/>
                <a:ea typeface="Roboto Regular"/>
                <a:cs typeface="Roboto Regular"/>
                <a:sym typeface="Roboto Regular"/>
              </a:defRPr>
            </a:pPr>
            <a:r>
              <a:t>foundation@loopring.org</a:t>
            </a:r>
          </a:p>
        </p:txBody>
      </p:sp>
      <p:pic>
        <p:nvPicPr>
          <p:cNvPr id="122" name="屏幕快照 2017-06-25 18.07.47.jpg" descr="屏幕快照 2017-06-25 18.07.47.jpg"/>
          <p:cNvPicPr>
            <a:picLocks noChangeAspect="1"/>
          </p:cNvPicPr>
          <p:nvPr/>
        </p:nvPicPr>
        <p:blipFill>
          <a:blip r:embed="rId2">
            <a:extLst/>
          </a:blip>
          <a:stretch>
            <a:fillRect/>
          </a:stretch>
        </p:blipFill>
        <p:spPr>
          <a:xfrm>
            <a:off x="11331575" y="2313582"/>
            <a:ext cx="1720683" cy="195145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9"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190"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91"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92"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93"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196" name="成组"/>
          <p:cNvGrpSpPr/>
          <p:nvPr/>
        </p:nvGrpSpPr>
        <p:grpSpPr>
          <a:xfrm>
            <a:off x="7502366" y="403068"/>
            <a:ext cx="6416322" cy="2832413"/>
            <a:chOff x="0" y="1191105"/>
            <a:chExt cx="6416320" cy="2832411"/>
          </a:xfrm>
        </p:grpSpPr>
        <p:sp>
          <p:nvSpPr>
            <p:cNvPr id="194"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195"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199" name="成组"/>
          <p:cNvGrpSpPr/>
          <p:nvPr/>
        </p:nvGrpSpPr>
        <p:grpSpPr>
          <a:xfrm>
            <a:off x="7494258" y="4338356"/>
            <a:ext cx="6369899" cy="2257754"/>
            <a:chOff x="0" y="781049"/>
            <a:chExt cx="6369898" cy="2257752"/>
          </a:xfrm>
        </p:grpSpPr>
        <p:sp>
          <p:nvSpPr>
            <p:cNvPr id="197"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198"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202" name="成组"/>
          <p:cNvGrpSpPr/>
          <p:nvPr/>
        </p:nvGrpSpPr>
        <p:grpSpPr>
          <a:xfrm>
            <a:off x="7502366" y="7487922"/>
            <a:ext cx="6369900" cy="2411364"/>
            <a:chOff x="0" y="781049"/>
            <a:chExt cx="6369898" cy="2411362"/>
          </a:xfrm>
        </p:grpSpPr>
        <p:sp>
          <p:nvSpPr>
            <p:cNvPr id="200"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201"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205" name="成组"/>
          <p:cNvGrpSpPr/>
          <p:nvPr/>
        </p:nvGrpSpPr>
        <p:grpSpPr>
          <a:xfrm>
            <a:off x="7492765" y="10994297"/>
            <a:ext cx="6389101" cy="2116709"/>
            <a:chOff x="0" y="781049"/>
            <a:chExt cx="6389099" cy="2116707"/>
          </a:xfrm>
        </p:grpSpPr>
        <p:sp>
          <p:nvSpPr>
            <p:cNvPr id="203"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04"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208" name="成组"/>
          <p:cNvGrpSpPr/>
          <p:nvPr/>
        </p:nvGrpSpPr>
        <p:grpSpPr>
          <a:xfrm>
            <a:off x="40360" y="4163428"/>
            <a:ext cx="5210771" cy="2269765"/>
            <a:chOff x="0" y="368299"/>
            <a:chExt cx="5210770" cy="2269763"/>
          </a:xfrm>
        </p:grpSpPr>
        <p:sp>
          <p:nvSpPr>
            <p:cNvPr id="20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0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99"/>
                                        </p:tgtEl>
                                        <p:attrNameLst>
                                          <p:attrName>style.visibility</p:attrName>
                                        </p:attrNameLst>
                                      </p:cBhvr>
                                      <p:to>
                                        <p:strVal val="visible"/>
                                      </p:to>
                                    </p:set>
                                    <p:animEffect filter="dissolve" transition="in">
                                      <p:cBhvr>
                                        <p:cTn id="7" dur="10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02"/>
                                        </p:tgtEl>
                                        <p:attrNameLst>
                                          <p:attrName>style.visibility</p:attrName>
                                        </p:attrNameLst>
                                      </p:cBhvr>
                                      <p:to>
                                        <p:strVal val="visible"/>
                                      </p:to>
                                    </p:set>
                                    <p:animEffect filter="dissolve" transition="in">
                                      <p:cBhvr>
                                        <p:cTn id="12" dur="1000"/>
                                        <p:tgtEl>
                                          <p:spTgt spid="20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05"/>
                                        </p:tgtEl>
                                        <p:attrNameLst>
                                          <p:attrName>style.visibility</p:attrName>
                                        </p:attrNameLst>
                                      </p:cBhvr>
                                      <p:to>
                                        <p:strVal val="visible"/>
                                      </p:to>
                                    </p:set>
                                    <p:animEffect filter="dissolve" transition="in">
                                      <p:cBhvr>
                                        <p:cTn id="17"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P build="whole" bldLvl="1" animBg="1" rev="0" advAuto="0" spid="202" grpId="2"/>
      <p:bldP build="whole" bldLvl="1" animBg="1" rev="0" advAuto="0" spid="205" grpId="3"/>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10"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11"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12"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9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110 </a:t>
            </a:r>
            <a:r>
              <a:rPr>
                <a:solidFill>
                  <a:schemeClr val="accent3">
                    <a:satOff val="18648"/>
                    <a:lumOff val="5971"/>
                  </a:schemeClr>
                </a:solidFill>
              </a:rPr>
              <a:t>token_C</a:t>
            </a:r>
          </a:p>
        </p:txBody>
      </p:sp>
      <p:sp>
        <p:nvSpPr>
          <p:cNvPr id="213"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100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8000 </a:t>
            </a:r>
            <a:r>
              <a:rPr>
                <a:solidFill>
                  <a:schemeClr val="accent5">
                    <a:hueOff val="-444211"/>
                    <a:satOff val="-14915"/>
                    <a:lumOff val="22857"/>
                  </a:schemeClr>
                </a:solidFill>
              </a:rPr>
              <a:t>token_A</a:t>
            </a:r>
          </a:p>
        </p:txBody>
      </p:sp>
      <p:grpSp>
        <p:nvGrpSpPr>
          <p:cNvPr id="216" name="成组"/>
          <p:cNvGrpSpPr/>
          <p:nvPr/>
        </p:nvGrpSpPr>
        <p:grpSpPr>
          <a:xfrm>
            <a:off x="7492765" y="10994297"/>
            <a:ext cx="6389101" cy="2116709"/>
            <a:chOff x="0" y="781049"/>
            <a:chExt cx="6389099" cy="2116707"/>
          </a:xfrm>
        </p:grpSpPr>
        <p:sp>
          <p:nvSpPr>
            <p:cNvPr id="214"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15"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211"/>
                                        </p:tgtEl>
                                        <p:attrNameLst>
                                          <p:attrName>style.visibility</p:attrName>
                                        </p:attrNameLst>
                                      </p:cBhvr>
                                      <p:to>
                                        <p:strVal val="visible"/>
                                      </p:to>
                                    </p:set>
                                    <p:anim calcmode="lin" valueType="num">
                                      <p:cBhvr>
                                        <p:cTn id="7" dur="1000" fill="hold"/>
                                        <p:tgtEl>
                                          <p:spTgt spid="211"/>
                                        </p:tgtEl>
                                        <p:attrNameLst>
                                          <p:attrName>ppt_x</p:attrName>
                                        </p:attrNameLst>
                                      </p:cBhvr>
                                      <p:tavLst>
                                        <p:tav tm="0">
                                          <p:val>
                                            <p:strVal val="#ppt_x"/>
                                          </p:val>
                                        </p:tav>
                                        <p:tav tm="100000">
                                          <p:val>
                                            <p:strVal val="#ppt_x"/>
                                          </p:val>
                                        </p:tav>
                                      </p:tavLst>
                                    </p:anim>
                                    <p:anim calcmode="lin" valueType="num">
                                      <p:cBhvr>
                                        <p:cTn id="8" dur="1000" fill="hold"/>
                                        <p:tgtEl>
                                          <p:spTgt spid="211"/>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Class="entr" nodeType="afterEffect" presetSubtype="1" presetID="2" grpId="2" fill="hold">
                                  <p:stCondLst>
                                    <p:cond delay="0"/>
                                  </p:stCondLst>
                                  <p:iterate type="el" backwards="0">
                                    <p:tmAbs val="0"/>
                                  </p:iterate>
                                  <p:childTnLst>
                                    <p:set>
                                      <p:cBhvr>
                                        <p:cTn id="11" fill="hold"/>
                                        <p:tgtEl>
                                          <p:spTgt spid="212"/>
                                        </p:tgtEl>
                                        <p:attrNameLst>
                                          <p:attrName>style.visibility</p:attrName>
                                        </p:attrNameLst>
                                      </p:cBhvr>
                                      <p:to>
                                        <p:strVal val="visible"/>
                                      </p:to>
                                    </p:set>
                                    <p:anim calcmode="lin" valueType="num">
                                      <p:cBhvr>
                                        <p:cTn id="12" dur="500" fill="hold"/>
                                        <p:tgtEl>
                                          <p:spTgt spid="212"/>
                                        </p:tgtEl>
                                        <p:attrNameLst>
                                          <p:attrName>ppt_x</p:attrName>
                                        </p:attrNameLst>
                                      </p:cBhvr>
                                      <p:tavLst>
                                        <p:tav tm="0">
                                          <p:val>
                                            <p:strVal val="#ppt_x"/>
                                          </p:val>
                                        </p:tav>
                                        <p:tav tm="100000">
                                          <p:val>
                                            <p:strVal val="#ppt_x"/>
                                          </p:val>
                                        </p:tav>
                                      </p:tavLst>
                                    </p:anim>
                                    <p:anim calcmode="lin" valueType="num">
                                      <p:cBhvr>
                                        <p:cTn id="13" dur="500" fill="hold"/>
                                        <p:tgtEl>
                                          <p:spTgt spid="212"/>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Class="entr" nodeType="afterEffect" presetSubtype="1" presetID="2" grpId="3" fill="hold">
                                  <p:stCondLst>
                                    <p:cond delay="0"/>
                                  </p:stCondLst>
                                  <p:iterate type="el" backwards="0">
                                    <p:tmAbs val="0"/>
                                  </p:iterate>
                                  <p:childTnLst>
                                    <p:set>
                                      <p:cBhvr>
                                        <p:cTn id="16" fill="hold"/>
                                        <p:tgtEl>
                                          <p:spTgt spid="213"/>
                                        </p:tgtEl>
                                        <p:attrNameLst>
                                          <p:attrName>style.visibility</p:attrName>
                                        </p:attrNameLst>
                                      </p:cBhvr>
                                      <p:to>
                                        <p:strVal val="visible"/>
                                      </p:to>
                                    </p:set>
                                    <p:anim calcmode="lin" valueType="num">
                                      <p:cBhvr>
                                        <p:cTn id="17" dur="500" fill="hold"/>
                                        <p:tgtEl>
                                          <p:spTgt spid="213"/>
                                        </p:tgtEl>
                                        <p:attrNameLst>
                                          <p:attrName>ppt_x</p:attrName>
                                        </p:attrNameLst>
                                      </p:cBhvr>
                                      <p:tavLst>
                                        <p:tav tm="0">
                                          <p:val>
                                            <p:strVal val="#ppt_x"/>
                                          </p:val>
                                        </p:tav>
                                        <p:tav tm="100000">
                                          <p:val>
                                            <p:strVal val="#ppt_x"/>
                                          </p:val>
                                        </p:tav>
                                      </p:tavLst>
                                    </p:anim>
                                    <p:anim calcmode="lin" valueType="num">
                                      <p:cBhvr>
                                        <p:cTn id="18" dur="500" fill="hold"/>
                                        <p:tgtEl>
                                          <p:spTgt spid="2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2" grpId="2"/>
      <p:bldP build="whole" bldLvl="1" animBg="1" rev="0" advAuto="0" spid="213" grpId="3"/>
      <p:bldP build="whole" bldLvl="1" animBg="1" rev="0" advAuto="0" spid="211"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18"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19"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2102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2 </a:t>
            </a:r>
            <a:r>
              <a:rPr>
                <a:solidFill>
                  <a:schemeClr val="accent2">
                    <a:hueOff val="-2473793"/>
                    <a:satOff val="-50209"/>
                    <a:lumOff val="23543"/>
                  </a:schemeClr>
                </a:solidFill>
              </a:rPr>
              <a:t>token_B</a:t>
            </a:r>
          </a:p>
        </p:txBody>
      </p:sp>
      <p:sp>
        <p:nvSpPr>
          <p:cNvPr id="220"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1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12 </a:t>
            </a:r>
            <a:r>
              <a:rPr>
                <a:solidFill>
                  <a:schemeClr val="accent3">
                    <a:satOff val="18648"/>
                    <a:lumOff val="5971"/>
                  </a:schemeClr>
                </a:solidFill>
              </a:rPr>
              <a:t>token_C</a:t>
            </a:r>
          </a:p>
        </p:txBody>
      </p:sp>
      <p:sp>
        <p:nvSpPr>
          <p:cNvPr id="221"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2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160 </a:t>
            </a:r>
            <a:r>
              <a:rPr>
                <a:solidFill>
                  <a:schemeClr val="accent5">
                    <a:hueOff val="-444211"/>
                    <a:satOff val="-14915"/>
                    <a:lumOff val="22857"/>
                  </a:schemeClr>
                </a:solidFill>
              </a:rPr>
              <a:t>token_A</a:t>
            </a:r>
          </a:p>
        </p:txBody>
      </p:sp>
      <p:grpSp>
        <p:nvGrpSpPr>
          <p:cNvPr id="228" name="成组"/>
          <p:cNvGrpSpPr/>
          <p:nvPr/>
        </p:nvGrpSpPr>
        <p:grpSpPr>
          <a:xfrm>
            <a:off x="6097699" y="6659570"/>
            <a:ext cx="11825148" cy="1613485"/>
            <a:chOff x="0" y="0"/>
            <a:chExt cx="11825147" cy="1613484"/>
          </a:xfrm>
        </p:grpSpPr>
        <p:sp>
          <p:nvSpPr>
            <p:cNvPr id="222" name="线条"/>
            <p:cNvSpPr/>
            <p:nvPr/>
          </p:nvSpPr>
          <p:spPr>
            <a:xfrm flipV="1">
              <a:off x="-1" y="-1"/>
              <a:ext cx="2"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3" name="线条"/>
            <p:cNvSpPr/>
            <p:nvPr/>
          </p:nvSpPr>
          <p:spPr>
            <a:xfrm flipV="1">
              <a:off x="6718587" y="-1"/>
              <a:ext cx="1"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4" name="线条"/>
            <p:cNvSpPr/>
            <p:nvPr/>
          </p:nvSpPr>
          <p:spPr>
            <a:xfrm flipV="1">
              <a:off x="11813285" y="1961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5" name="线条"/>
            <p:cNvSpPr/>
            <p:nvPr/>
          </p:nvSpPr>
          <p:spPr>
            <a:xfrm flipV="1">
              <a:off x="5035030" y="1834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6" name="线条"/>
            <p:cNvSpPr/>
            <p:nvPr/>
          </p:nvSpPr>
          <p:spPr>
            <a:xfrm>
              <a:off x="6740955" y="1558588"/>
              <a:ext cx="5084193"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7" name="线条"/>
            <p:cNvSpPr/>
            <p:nvPr/>
          </p:nvSpPr>
          <p:spPr>
            <a:xfrm>
              <a:off x="2331" y="1558588"/>
              <a:ext cx="5084192"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232" name="成组"/>
          <p:cNvGrpSpPr/>
          <p:nvPr/>
        </p:nvGrpSpPr>
        <p:grpSpPr>
          <a:xfrm>
            <a:off x="6034199" y="2877545"/>
            <a:ext cx="11911425" cy="1657587"/>
            <a:chOff x="0" y="0"/>
            <a:chExt cx="11911424" cy="1657586"/>
          </a:xfrm>
        </p:grpSpPr>
        <p:sp>
          <p:nvSpPr>
            <p:cNvPr id="229" name="线条"/>
            <p:cNvSpPr/>
            <p:nvPr/>
          </p:nvSpPr>
          <p:spPr>
            <a:xfrm>
              <a:off x="11864085" y="44102"/>
              <a:ext cx="1" cy="1613485"/>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30" name="线条"/>
            <p:cNvSpPr/>
            <p:nvPr/>
          </p:nvSpPr>
          <p:spPr>
            <a:xfrm>
              <a:off x="2331" y="42195"/>
              <a:ext cx="11909094"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31" name="线条"/>
            <p:cNvSpPr/>
            <p:nvPr/>
          </p:nvSpPr>
          <p:spPr>
            <a:xfrm flipV="1">
              <a:off x="-1" y="-1"/>
              <a:ext cx="2"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
        <p:nvSpPr>
          <p:cNvPr id="233" name="8 token_B"/>
          <p:cNvSpPr txBox="1"/>
          <p:nvPr/>
        </p:nvSpPr>
        <p:spPr>
          <a:xfrm>
            <a:off x="7764036" y="7686422"/>
            <a:ext cx="151254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8 </a:t>
            </a:r>
            <a:r>
              <a:rPr>
                <a:solidFill>
                  <a:schemeClr val="accent2">
                    <a:hueOff val="-2473793"/>
                    <a:satOff val="-50209"/>
                    <a:lumOff val="23543"/>
                  </a:schemeClr>
                </a:solidFill>
              </a:rPr>
              <a:t>token_B</a:t>
            </a:r>
          </a:p>
        </p:txBody>
      </p:sp>
      <p:sp>
        <p:nvSpPr>
          <p:cNvPr id="234" name="98 token_C"/>
          <p:cNvSpPr txBox="1"/>
          <p:nvPr/>
        </p:nvSpPr>
        <p:spPr>
          <a:xfrm>
            <a:off x="14409325" y="7686422"/>
            <a:ext cx="1657648"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98</a:t>
            </a:r>
            <a:r>
              <a:t> </a:t>
            </a:r>
            <a:r>
              <a:rPr>
                <a:solidFill>
                  <a:schemeClr val="accent3">
                    <a:satOff val="18648"/>
                    <a:lumOff val="5971"/>
                  </a:schemeClr>
                </a:solidFill>
              </a:rPr>
              <a:t>token_C</a:t>
            </a:r>
          </a:p>
        </p:txBody>
      </p:sp>
      <p:sp>
        <p:nvSpPr>
          <p:cNvPr id="235" name="7898 token_A"/>
          <p:cNvSpPr txBox="1"/>
          <p:nvPr/>
        </p:nvSpPr>
        <p:spPr>
          <a:xfrm>
            <a:off x="11363052" y="2380400"/>
            <a:ext cx="194935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7898</a:t>
            </a:r>
            <a:r>
              <a:t> </a:t>
            </a:r>
            <a:r>
              <a:rPr>
                <a:solidFill>
                  <a:schemeClr val="accent5">
                    <a:hueOff val="-444211"/>
                    <a:satOff val="-14915"/>
                    <a:lumOff val="22857"/>
                  </a:schemeClr>
                </a:solidFill>
              </a:rPr>
              <a:t>token_A</a:t>
            </a:r>
          </a:p>
        </p:txBody>
      </p:sp>
      <p:sp>
        <p:nvSpPr>
          <p:cNvPr id="236" name="dust"/>
          <p:cNvSpPr/>
          <p:nvPr/>
        </p:nvSpPr>
        <p:spPr>
          <a:xfrm rot="1567513">
            <a:off x="19529758" y="4435353"/>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dust</a:t>
            </a:r>
          </a:p>
        </p:txBody>
      </p:sp>
      <p:sp>
        <p:nvSpPr>
          <p:cNvPr id="237" name="dust"/>
          <p:cNvSpPr/>
          <p:nvPr/>
        </p:nvSpPr>
        <p:spPr>
          <a:xfrm rot="1567513">
            <a:off x="13373247" y="4268571"/>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dust</a:t>
            </a:r>
          </a:p>
        </p:txBody>
      </p:sp>
      <p:pic>
        <p:nvPicPr>
          <p:cNvPr id="238" name="Screen Shot 2017-06-12 at 22.05.26.jpg" descr="Screen Shot 2017-06-12 at 22.05.26.jpg"/>
          <p:cNvPicPr>
            <a:picLocks noChangeAspect="1"/>
          </p:cNvPicPr>
          <p:nvPr/>
        </p:nvPicPr>
        <p:blipFill>
          <a:blip r:embed="rId2">
            <a:extLst/>
          </a:blip>
          <a:stretch>
            <a:fillRect/>
          </a:stretch>
        </p:blipFill>
        <p:spPr>
          <a:xfrm>
            <a:off x="8705889" y="8515962"/>
            <a:ext cx="5300224" cy="2147271"/>
          </a:xfrm>
          <a:prstGeom prst="rect">
            <a:avLst/>
          </a:prstGeom>
          <a:ln w="12700">
            <a:miter lim="400000"/>
          </a:ln>
        </p:spPr>
      </p:pic>
      <p:grpSp>
        <p:nvGrpSpPr>
          <p:cNvPr id="241" name="成组"/>
          <p:cNvGrpSpPr/>
          <p:nvPr/>
        </p:nvGrpSpPr>
        <p:grpSpPr>
          <a:xfrm>
            <a:off x="7492765" y="10994297"/>
            <a:ext cx="6389101" cy="2116709"/>
            <a:chOff x="0" y="781049"/>
            <a:chExt cx="6389099" cy="2116707"/>
          </a:xfrm>
        </p:grpSpPr>
        <p:sp>
          <p:nvSpPr>
            <p:cNvPr id="239"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40"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244" name="成组"/>
          <p:cNvGrpSpPr/>
          <p:nvPr/>
        </p:nvGrpSpPr>
        <p:grpSpPr>
          <a:xfrm>
            <a:off x="2500784" y="-2905702"/>
            <a:ext cx="5210772" cy="2269765"/>
            <a:chOff x="0" y="368299"/>
            <a:chExt cx="5210770" cy="2269763"/>
          </a:xfrm>
        </p:grpSpPr>
        <p:sp>
          <p:nvSpPr>
            <p:cNvPr id="242"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43"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3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16" presetID="23" grpId="3" fill="hold">
                                  <p:stCondLst>
                                    <p:cond delay="0"/>
                                  </p:stCondLst>
                                  <p:iterate type="el" backwards="0">
                                    <p:tmAbs val="0"/>
                                  </p:iterate>
                                  <p:childTnLst>
                                    <p:set>
                                      <p:cBhvr>
                                        <p:cTn id="13" fill="hold"/>
                                        <p:tgtEl>
                                          <p:spTgt spid="238"/>
                                        </p:tgtEl>
                                        <p:attrNameLst>
                                          <p:attrName>style.visibility</p:attrName>
                                        </p:attrNameLst>
                                      </p:cBhvr>
                                      <p:to>
                                        <p:strVal val="visible"/>
                                      </p:to>
                                    </p:set>
                                    <p:anim calcmode="lin" valueType="num">
                                      <p:cBhvr>
                                        <p:cTn id="14" dur="1000" fill="hold"/>
                                        <p:tgtEl>
                                          <p:spTgt spid="238"/>
                                        </p:tgtEl>
                                        <p:attrNameLst>
                                          <p:attrName>ppt_w</p:attrName>
                                        </p:attrNameLst>
                                      </p:cBhvr>
                                      <p:tavLst>
                                        <p:tav tm="0">
                                          <p:val>
                                            <p:fltVal val="0"/>
                                          </p:val>
                                        </p:tav>
                                        <p:tav tm="100000">
                                          <p:val>
                                            <p:strVal val="#ppt_w"/>
                                          </p:val>
                                        </p:tav>
                                      </p:tavLst>
                                    </p:anim>
                                    <p:anim calcmode="lin" valueType="num">
                                      <p:cBhvr>
                                        <p:cTn id="15" dur="1000" fill="hold"/>
                                        <p:tgtEl>
                                          <p:spTgt spid="2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6" grpId="2"/>
      <p:bldP build="whole" bldLvl="1" animBg="1" rev="0" advAuto="0" spid="238" grpId="3"/>
      <p:bldP build="whole" bldLvl="1" animBg="1" rev="0" advAuto="0" spid="237"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grpSp>
        <p:nvGrpSpPr>
          <p:cNvPr id="248" name="成组"/>
          <p:cNvGrpSpPr/>
          <p:nvPr/>
        </p:nvGrpSpPr>
        <p:grpSpPr>
          <a:xfrm>
            <a:off x="2500784" y="179009"/>
            <a:ext cx="5210772" cy="2269765"/>
            <a:chOff x="0" y="368299"/>
            <a:chExt cx="5210770" cy="2269763"/>
          </a:xfrm>
        </p:grpSpPr>
        <p:sp>
          <p:nvSpPr>
            <p:cNvPr id="24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4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pic>
        <p:nvPicPr>
          <p:cNvPr id="249" name="pasted-image.pdf" descr="pasted-image.pdf"/>
          <p:cNvPicPr>
            <a:picLocks noChangeAspect="1"/>
          </p:cNvPicPr>
          <p:nvPr/>
        </p:nvPicPr>
        <p:blipFill>
          <a:blip r:embed="rId2">
            <a:extLst/>
          </a:blip>
          <a:stretch>
            <a:fillRect/>
          </a:stretch>
        </p:blipFill>
        <p:spPr>
          <a:xfrm>
            <a:off x="4329067" y="3555437"/>
            <a:ext cx="15725866" cy="83015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51"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52" name="首先是个协议"/>
          <p:cNvSpPr txBox="1"/>
          <p:nvPr/>
        </p:nvSpPr>
        <p:spPr>
          <a:xfrm>
            <a:off x="8308950" y="3824287"/>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253" name="其使命是通过去中心化技术，创造零风险，高流动性的资产交易模式。"/>
          <p:cNvSpPr txBox="1"/>
          <p:nvPr/>
        </p:nvSpPr>
        <p:spPr>
          <a:xfrm>
            <a:off x="8637925" y="6806789"/>
            <a:ext cx="12255378" cy="1844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latin typeface="Roboto Light"/>
                <a:ea typeface="Roboto Light"/>
                <a:cs typeface="Roboto Light"/>
                <a:sym typeface="Roboto Light"/>
              </a:defRPr>
            </a:lvl1pPr>
          </a:lstStyle>
          <a:p>
            <a:pPr/>
            <a:r>
              <a:t>其使命是通过去中心化技术，创造零风险，高流动性的资产交易模式。</a:t>
            </a:r>
          </a:p>
        </p:txBody>
      </p:sp>
      <p:grpSp>
        <p:nvGrpSpPr>
          <p:cNvPr id="256" name="成组"/>
          <p:cNvGrpSpPr/>
          <p:nvPr/>
        </p:nvGrpSpPr>
        <p:grpSpPr>
          <a:xfrm>
            <a:off x="2500784" y="3824287"/>
            <a:ext cx="5210772" cy="2269765"/>
            <a:chOff x="0" y="368299"/>
            <a:chExt cx="5210770" cy="2269763"/>
          </a:xfrm>
        </p:grpSpPr>
        <p:sp>
          <p:nvSpPr>
            <p:cNvPr id="254"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55"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52"/>
                                        </p:tgtEl>
                                        <p:attrNameLst>
                                          <p:attrName>style.visibility</p:attrName>
                                        </p:attrNameLst>
                                      </p:cBhvr>
                                      <p:to>
                                        <p:strVal val="visible"/>
                                      </p:to>
                                    </p:set>
                                    <p:animEffect filter="dissolve" transition="in">
                                      <p:cBhvr>
                                        <p:cTn id="7" dur="500"/>
                                        <p:tgtEl>
                                          <p:spTgt spid="252"/>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253"/>
                                        </p:tgtEl>
                                        <p:attrNameLst>
                                          <p:attrName>style.visibility</p:attrName>
                                        </p:attrNameLst>
                                      </p:cBhvr>
                                      <p:to>
                                        <p:strVal val="visible"/>
                                      </p:to>
                                    </p:set>
                                    <p:animEffect filter="dissolve" transition="in">
                                      <p:cBhvr>
                                        <p:cTn id="11" dur="5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2" grpId="1"/>
      <p:bldP build="whole" bldLvl="1" animBg="1" rev="0" advAuto="0" spid="253" grpId="2"/>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58"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59"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260" name="HTTP"/>
          <p:cNvSpPr/>
          <p:nvPr/>
        </p:nvSpPr>
        <p:spPr>
          <a:xfrm>
            <a:off x="3865060" y="6013592"/>
            <a:ext cx="16653880" cy="168881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HTTP</a:t>
            </a:r>
          </a:p>
        </p:txBody>
      </p:sp>
      <p:sp>
        <p:nvSpPr>
          <p:cNvPr id="261" name="Linux"/>
          <p:cNvSpPr/>
          <p:nvPr/>
        </p:nvSpPr>
        <p:spPr>
          <a:xfrm>
            <a:off x="3865060"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Linux</a:t>
            </a:r>
          </a:p>
        </p:txBody>
      </p:sp>
      <p:sp>
        <p:nvSpPr>
          <p:cNvPr id="262" name="Windows"/>
          <p:cNvSpPr/>
          <p:nvPr/>
        </p:nvSpPr>
        <p:spPr>
          <a:xfrm>
            <a:off x="8093443" y="7870862"/>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Windows</a:t>
            </a:r>
          </a:p>
        </p:txBody>
      </p:sp>
      <p:sp>
        <p:nvSpPr>
          <p:cNvPr id="263" name="Android"/>
          <p:cNvSpPr/>
          <p:nvPr/>
        </p:nvSpPr>
        <p:spPr>
          <a:xfrm>
            <a:off x="12321825"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Android</a:t>
            </a:r>
          </a:p>
        </p:txBody>
      </p:sp>
      <p:sp>
        <p:nvSpPr>
          <p:cNvPr id="264" name="iOS"/>
          <p:cNvSpPr/>
          <p:nvPr/>
        </p:nvSpPr>
        <p:spPr>
          <a:xfrm>
            <a:off x="16550208"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iOS</a:t>
            </a:r>
          </a:p>
        </p:txBody>
      </p:sp>
      <p:sp>
        <p:nvSpPr>
          <p:cNvPr id="265" name="如同HTTP协议可以再多个操作系统中实现"/>
          <p:cNvSpPr txBox="1"/>
          <p:nvPr/>
        </p:nvSpPr>
        <p:spPr>
          <a:xfrm>
            <a:off x="3859343" y="9909343"/>
            <a:ext cx="5800330"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如同HTTP协议可以再多个操作系统中实现</a:t>
            </a:r>
          </a:p>
        </p:txBody>
      </p:sp>
      <p:sp>
        <p:nvSpPr>
          <p:cNvPr id="266" name="Chrome"/>
          <p:cNvSpPr/>
          <p:nvPr/>
        </p:nvSpPr>
        <p:spPr>
          <a:xfrm>
            <a:off x="3870755"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Chrome</a:t>
            </a:r>
          </a:p>
        </p:txBody>
      </p:sp>
      <p:sp>
        <p:nvSpPr>
          <p:cNvPr id="267" name="Firefox"/>
          <p:cNvSpPr/>
          <p:nvPr/>
        </p:nvSpPr>
        <p:spPr>
          <a:xfrm>
            <a:off x="8099138" y="4156321"/>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Firefox</a:t>
            </a:r>
          </a:p>
        </p:txBody>
      </p:sp>
      <p:sp>
        <p:nvSpPr>
          <p:cNvPr id="268" name="Safari"/>
          <p:cNvSpPr/>
          <p:nvPr/>
        </p:nvSpPr>
        <p:spPr>
          <a:xfrm>
            <a:off x="12327520"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Safari</a:t>
            </a:r>
          </a:p>
        </p:txBody>
      </p:sp>
      <p:sp>
        <p:nvSpPr>
          <p:cNvPr id="269" name="IE"/>
          <p:cNvSpPr/>
          <p:nvPr/>
        </p:nvSpPr>
        <p:spPr>
          <a:xfrm>
            <a:off x="16555902"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IE</a:t>
            </a:r>
          </a:p>
        </p:txBody>
      </p:sp>
      <p:grpSp>
        <p:nvGrpSpPr>
          <p:cNvPr id="272" name="成组"/>
          <p:cNvGrpSpPr/>
          <p:nvPr/>
        </p:nvGrpSpPr>
        <p:grpSpPr>
          <a:xfrm>
            <a:off x="2500784" y="828355"/>
            <a:ext cx="5210772" cy="2269765"/>
            <a:chOff x="0" y="368299"/>
            <a:chExt cx="5210770" cy="2269763"/>
          </a:xfrm>
        </p:grpSpPr>
        <p:sp>
          <p:nvSpPr>
            <p:cNvPr id="270"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71"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74"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75" name="Loopring Protocol"/>
          <p:cNvSpPr/>
          <p:nvPr/>
        </p:nvSpPr>
        <p:spPr>
          <a:xfrm>
            <a:off x="3865060" y="6013592"/>
            <a:ext cx="16653880" cy="1688817"/>
          </a:xfrm>
          <a:prstGeom prst="rect">
            <a:avLst/>
          </a:prstGeom>
          <a:solidFill>
            <a:schemeClr val="accent6">
              <a:satOff val="24555"/>
              <a:lumOff val="22232"/>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 Protocol</a:t>
            </a:r>
          </a:p>
        </p:txBody>
      </p:sp>
      <p:sp>
        <p:nvSpPr>
          <p:cNvPr id="276" name="Ethereum"/>
          <p:cNvSpPr/>
          <p:nvPr/>
        </p:nvSpPr>
        <p:spPr>
          <a:xfrm>
            <a:off x="3865060" y="7870862"/>
            <a:ext cx="3957343" cy="168881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sp>
        <p:nvSpPr>
          <p:cNvPr id="277" name="量子链QTUM"/>
          <p:cNvSpPr/>
          <p:nvPr/>
        </p:nvSpPr>
        <p:spPr>
          <a:xfrm>
            <a:off x="8093443" y="7870862"/>
            <a:ext cx="3957342" cy="168881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量子链QTUM</a:t>
            </a:r>
          </a:p>
        </p:txBody>
      </p:sp>
      <p:sp>
        <p:nvSpPr>
          <p:cNvPr id="278" name="星云链"/>
          <p:cNvSpPr/>
          <p:nvPr/>
        </p:nvSpPr>
        <p:spPr>
          <a:xfrm>
            <a:off x="12321825" y="7870862"/>
            <a:ext cx="3957343" cy="168881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星云链</a:t>
            </a:r>
          </a:p>
        </p:txBody>
      </p:sp>
      <p:sp>
        <p:nvSpPr>
          <p:cNvPr id="279" name="Hyperledger"/>
          <p:cNvSpPr/>
          <p:nvPr/>
        </p:nvSpPr>
        <p:spPr>
          <a:xfrm>
            <a:off x="16550208" y="7870862"/>
            <a:ext cx="3957343" cy="168881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Hyperledger</a:t>
            </a:r>
          </a:p>
        </p:txBody>
      </p:sp>
      <p:sp>
        <p:nvSpPr>
          <p:cNvPr id="280" name="Loopring也可以再多个支持智能合约的类ERC20代币的公有链上实现。"/>
          <p:cNvSpPr txBox="1"/>
          <p:nvPr/>
        </p:nvSpPr>
        <p:spPr>
          <a:xfrm>
            <a:off x="3785898" y="10020737"/>
            <a:ext cx="9599316"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Loopring也可以再多个支持智能合约的类ERC20代币的公有链上实现。</a:t>
            </a:r>
          </a:p>
        </p:txBody>
      </p:sp>
      <p:sp>
        <p:nvSpPr>
          <p:cNvPr id="281" name="Loopring交易所"/>
          <p:cNvSpPr/>
          <p:nvPr/>
        </p:nvSpPr>
        <p:spPr>
          <a:xfrm>
            <a:off x="3870755" y="4156321"/>
            <a:ext cx="8468976" cy="1688817"/>
          </a:xfrm>
          <a:prstGeom prst="rect">
            <a:avLst/>
          </a:prstGeom>
          <a:solidFill>
            <a:schemeClr val="accent5">
              <a:hueOff val="-444211"/>
              <a:satOff val="-14915"/>
              <a:lumOff val="22857"/>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Loopring交易所</a:t>
            </a:r>
          </a:p>
        </p:txBody>
      </p:sp>
      <p:sp>
        <p:nvSpPr>
          <p:cNvPr id="282" name="其他交易所"/>
          <p:cNvSpPr/>
          <p:nvPr/>
        </p:nvSpPr>
        <p:spPr>
          <a:xfrm>
            <a:off x="12469145" y="4156321"/>
            <a:ext cx="3957343" cy="1688817"/>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其他交易所</a:t>
            </a:r>
          </a:p>
        </p:txBody>
      </p:sp>
      <p:sp>
        <p:nvSpPr>
          <p:cNvPr id="283" name="dApp2"/>
          <p:cNvSpPr/>
          <p:nvPr/>
        </p:nvSpPr>
        <p:spPr>
          <a:xfrm>
            <a:off x="16555902" y="4156321"/>
            <a:ext cx="3957343" cy="1688817"/>
          </a:xfrm>
          <a:prstGeom prst="rect">
            <a:avLst/>
          </a:prstGeom>
          <a:solidFill>
            <a:schemeClr val="accent2">
              <a:hueOff val="-2473793"/>
              <a:satOff val="-50209"/>
              <a:lumOff val="23543"/>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dApp2</a:t>
            </a:r>
          </a:p>
        </p:txBody>
      </p:sp>
      <p:sp>
        <p:nvSpPr>
          <p:cNvPr id="284"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grpSp>
        <p:nvGrpSpPr>
          <p:cNvPr id="287" name="成组"/>
          <p:cNvGrpSpPr/>
          <p:nvPr/>
        </p:nvGrpSpPr>
        <p:grpSpPr>
          <a:xfrm>
            <a:off x="2500784" y="828355"/>
            <a:ext cx="5210772" cy="2269765"/>
            <a:chOff x="0" y="368299"/>
            <a:chExt cx="5210770" cy="2269763"/>
          </a:xfrm>
        </p:grpSpPr>
        <p:sp>
          <p:nvSpPr>
            <p:cNvPr id="28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8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89"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292" name="成组"/>
          <p:cNvGrpSpPr/>
          <p:nvPr/>
        </p:nvGrpSpPr>
        <p:grpSpPr>
          <a:xfrm>
            <a:off x="4601269" y="4184494"/>
            <a:ext cx="10020746" cy="2832412"/>
            <a:chOff x="0" y="1191105"/>
            <a:chExt cx="10020744" cy="2832411"/>
          </a:xfrm>
        </p:grpSpPr>
        <p:sp>
          <p:nvSpPr>
            <p:cNvPr id="290" name="目标1. 协议验证和落地示范"/>
            <p:cNvSpPr txBox="1"/>
            <p:nvPr/>
          </p:nvSpPr>
          <p:spPr>
            <a:xfrm>
              <a:off x="0" y="1191105"/>
              <a:ext cx="8496488"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目标1. 协议验证和落地示范</a:t>
              </a:r>
            </a:p>
          </p:txBody>
        </p:sp>
        <p:sp>
          <p:nvSpPr>
            <p:cNvPr id="291" name="我们的交易所将是协议的第一个应用。我们将向社区证明去中心化交易所在效率和安全性方面可以有兼而有之的解决方案。…"/>
            <p:cNvSpPr txBox="1"/>
            <p:nvPr/>
          </p:nvSpPr>
          <p:spPr>
            <a:xfrm>
              <a:off x="113199" y="2277843"/>
              <a:ext cx="9907546"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latin typeface="Roboto Regular"/>
                  <a:ea typeface="Roboto Regular"/>
                  <a:cs typeface="Roboto Regular"/>
                  <a:sym typeface="Roboto Regular"/>
                </a:defRPr>
              </a:pPr>
              <a:r>
                <a:t>我们的交易所将是协议的第一个应用。我们将向社区证明去中心化交易所在效率和安全性方面可以有兼而有之的解决方案。</a:t>
              </a:r>
            </a:p>
            <a:p>
              <a:pPr algn="l">
                <a:defRPr sz="2400">
                  <a:latin typeface="Roboto Regular"/>
                  <a:ea typeface="Roboto Regular"/>
                  <a:cs typeface="Roboto Regular"/>
                  <a:sym typeface="Roboto Regular"/>
                </a:defRPr>
              </a:pPr>
            </a:p>
            <a:p>
              <a:pPr algn="l">
                <a:defRPr sz="2400">
                  <a:solidFill>
                    <a:schemeClr val="accent5">
                      <a:hueOff val="-444211"/>
                      <a:satOff val="-14915"/>
                      <a:lumOff val="22857"/>
                    </a:schemeClr>
                  </a:solidFill>
                  <a:latin typeface="Roboto Regular"/>
                  <a:ea typeface="Roboto Regular"/>
                  <a:cs typeface="Roboto Regular"/>
                  <a:sym typeface="Roboto Regular"/>
                </a:defRPr>
              </a:pPr>
              <a:r>
                <a:t>交易所不会支持法币交易，定位是不与现有交易所竞争。</a:t>
              </a:r>
            </a:p>
          </p:txBody>
        </p:sp>
      </p:grpSp>
      <p:grpSp>
        <p:nvGrpSpPr>
          <p:cNvPr id="295" name="成组"/>
          <p:cNvGrpSpPr/>
          <p:nvPr/>
        </p:nvGrpSpPr>
        <p:grpSpPr>
          <a:xfrm>
            <a:off x="4610449" y="7506373"/>
            <a:ext cx="10002385" cy="2446824"/>
            <a:chOff x="0" y="1191105"/>
            <a:chExt cx="10002383" cy="2446823"/>
          </a:xfrm>
        </p:grpSpPr>
        <p:sp>
          <p:nvSpPr>
            <p:cNvPr id="293" name="目标2. 验证环路发现算法"/>
            <p:cNvSpPr txBox="1"/>
            <p:nvPr/>
          </p:nvSpPr>
          <p:spPr>
            <a:xfrm>
              <a:off x="0" y="1191105"/>
              <a:ext cx="9756610"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目标2. 验证环路发现算法</a:t>
              </a:r>
            </a:p>
          </p:txBody>
        </p:sp>
        <p:sp>
          <p:nvSpPr>
            <p:cNvPr id="294" name="线下撮合的效率对于交易所之间的竞争异常重要。我们预见未来交易所的主要竞争力不是用户数，而是撮合能力。"/>
            <p:cNvSpPr txBox="1"/>
            <p:nvPr/>
          </p:nvSpPr>
          <p:spPr>
            <a:xfrm>
              <a:off x="94838" y="1892255"/>
              <a:ext cx="9907546"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线下撮合的效率对于交易所之间的竞争异常重要。我们预见未来交易所的主要竞争力不是用户数，而是撮合能力。</a:t>
              </a:r>
            </a:p>
          </p:txBody>
        </p:sp>
      </p:grpSp>
      <p:grpSp>
        <p:nvGrpSpPr>
          <p:cNvPr id="298" name="成组"/>
          <p:cNvGrpSpPr/>
          <p:nvPr/>
        </p:nvGrpSpPr>
        <p:grpSpPr>
          <a:xfrm>
            <a:off x="4619630" y="10185605"/>
            <a:ext cx="12108850" cy="2501908"/>
            <a:chOff x="0" y="1191105"/>
            <a:chExt cx="12108848" cy="2501907"/>
          </a:xfrm>
        </p:grpSpPr>
        <p:sp>
          <p:nvSpPr>
            <p:cNvPr id="296" name="目标3. 为以太坊ICO生态提供流动性"/>
            <p:cNvSpPr txBox="1"/>
            <p:nvPr/>
          </p:nvSpPr>
          <p:spPr>
            <a:xfrm>
              <a:off x="0" y="1191105"/>
              <a:ext cx="1180755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目标3. 为以太坊ICO生态提供流动性</a:t>
              </a:r>
            </a:p>
          </p:txBody>
        </p:sp>
        <p:sp>
          <p:nvSpPr>
            <p:cNvPr id="297" name="有了我们的交易所，任何基于ETH的ICO代币都可以第一时间与ETH及其他ERC20代币做交换。"/>
            <p:cNvSpPr txBox="1"/>
            <p:nvPr/>
          </p:nvSpPr>
          <p:spPr>
            <a:xfrm>
              <a:off x="118634" y="1947339"/>
              <a:ext cx="1199021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有了我们的交易所，任何基于ETH的ICO代币都可以第一时间与ETH及其他ERC20代币做交换。</a:t>
              </a:r>
            </a:p>
          </p:txBody>
        </p:sp>
      </p:grpSp>
      <p:sp>
        <p:nvSpPr>
          <p:cNvPr id="299" name="也是个交易所"/>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也是个交易所</a:t>
            </a:r>
          </a:p>
        </p:txBody>
      </p:sp>
      <p:grpSp>
        <p:nvGrpSpPr>
          <p:cNvPr id="302" name="成组"/>
          <p:cNvGrpSpPr/>
          <p:nvPr/>
        </p:nvGrpSpPr>
        <p:grpSpPr>
          <a:xfrm>
            <a:off x="2500784" y="828355"/>
            <a:ext cx="5210772" cy="2269765"/>
            <a:chOff x="0" y="368299"/>
            <a:chExt cx="5210770" cy="2269763"/>
          </a:xfrm>
        </p:grpSpPr>
        <p:sp>
          <p:nvSpPr>
            <p:cNvPr id="300"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01"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92"/>
                                        </p:tgtEl>
                                        <p:attrNameLst>
                                          <p:attrName>style.visibility</p:attrName>
                                        </p:attrNameLst>
                                      </p:cBhvr>
                                      <p:to>
                                        <p:strVal val="visible"/>
                                      </p:to>
                                    </p:set>
                                    <p:animEffect filter="dissolve" transition="in">
                                      <p:cBhvr>
                                        <p:cTn id="7" dur="500"/>
                                        <p:tgtEl>
                                          <p:spTgt spid="29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95"/>
                                        </p:tgtEl>
                                        <p:attrNameLst>
                                          <p:attrName>style.visibility</p:attrName>
                                        </p:attrNameLst>
                                      </p:cBhvr>
                                      <p:to>
                                        <p:strVal val="visible"/>
                                      </p:to>
                                    </p:set>
                                    <p:animEffect filter="dissolve" transition="in">
                                      <p:cBhvr>
                                        <p:cTn id="12" dur="500"/>
                                        <p:tgtEl>
                                          <p:spTgt spid="29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98"/>
                                        </p:tgtEl>
                                        <p:attrNameLst>
                                          <p:attrName>style.visibility</p:attrName>
                                        </p:attrNameLst>
                                      </p:cBhvr>
                                      <p:to>
                                        <p:strVal val="visible"/>
                                      </p:to>
                                    </p:set>
                                    <p:animEffect filter="dissolve" transition="in">
                                      <p:cBhvr>
                                        <p:cTn id="17"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8" grpId="3"/>
      <p:bldP build="whole" bldLvl="1" animBg="1" rev="0" advAuto="0" spid="292" grpId="1"/>
      <p:bldP build="whole" bldLvl="1" animBg="1" rev="0" advAuto="0" spid="295" grpId="2"/>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04"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308" name="成组"/>
          <p:cNvGrpSpPr/>
          <p:nvPr/>
        </p:nvGrpSpPr>
        <p:grpSpPr>
          <a:xfrm>
            <a:off x="5044067" y="5660324"/>
            <a:ext cx="5261176" cy="6718338"/>
            <a:chOff x="0" y="0"/>
            <a:chExt cx="5261175" cy="6718336"/>
          </a:xfrm>
        </p:grpSpPr>
        <p:sp>
          <p:nvSpPr>
            <p:cNvPr id="305" name="English Whitepaper"/>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2" invalidUrl="" action="" tgtFrame="" tooltip="" history="1" highlightClick="0" endSnd="0"/>
                </a:defRPr>
              </a:lvl1pPr>
            </a:lstStyle>
            <a:p>
              <a:pPr>
                <a:defRPr u="none"/>
              </a:pPr>
              <a:r>
                <a:rPr u="sng">
                  <a:hlinkClick r:id="rId2" invalidUrl="" action="" tgtFrame="" tooltip="" history="1" highlightClick="0" endSnd="0"/>
                </a:rPr>
                <a:t>English Whitepaper </a:t>
              </a:r>
            </a:p>
          </p:txBody>
        </p:sp>
        <p:sp>
          <p:nvSpPr>
            <p:cNvPr id="306" name="三角形"/>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07" name="三角形"/>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312" name="成组"/>
          <p:cNvGrpSpPr/>
          <p:nvPr/>
        </p:nvGrpSpPr>
        <p:grpSpPr>
          <a:xfrm>
            <a:off x="14078757" y="5660324"/>
            <a:ext cx="5261176" cy="6718338"/>
            <a:chOff x="0" y="0"/>
            <a:chExt cx="5261175" cy="6718336"/>
          </a:xfrm>
        </p:grpSpPr>
        <p:sp>
          <p:nvSpPr>
            <p:cNvPr id="309" name="中文白皮书"/>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3" invalidUrl="" action="" tgtFrame="" tooltip="" history="1" highlightClick="0" endSnd="0"/>
                </a:defRPr>
              </a:lvl1pPr>
            </a:lstStyle>
            <a:p>
              <a:pPr>
                <a:defRPr u="none"/>
              </a:pPr>
              <a:r>
                <a:rPr u="sng">
                  <a:hlinkClick r:id="rId3" invalidUrl="" action="" tgtFrame="" tooltip="" history="1" highlightClick="0" endSnd="0"/>
                </a:rPr>
                <a:t>中文白皮书</a:t>
              </a:r>
            </a:p>
          </p:txBody>
        </p:sp>
        <p:sp>
          <p:nvSpPr>
            <p:cNvPr id="310" name="三角形"/>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11" name="三角形"/>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315" name="成组"/>
          <p:cNvGrpSpPr/>
          <p:nvPr/>
        </p:nvGrpSpPr>
        <p:grpSpPr>
          <a:xfrm>
            <a:off x="2500784" y="828355"/>
            <a:ext cx="5210772" cy="2269765"/>
            <a:chOff x="0" y="368299"/>
            <a:chExt cx="5210770" cy="2269763"/>
          </a:xfrm>
        </p:grpSpPr>
        <p:sp>
          <p:nvSpPr>
            <p:cNvPr id="313"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14"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317" name="代币LRC的发行"/>
          <p:cNvSpPr txBox="1"/>
          <p:nvPr/>
        </p:nvSpPr>
        <p:spPr>
          <a:xfrm>
            <a:off x="10160843" y="7520885"/>
            <a:ext cx="4062314"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代币LRC的发行</a:t>
            </a:r>
          </a:p>
        </p:txBody>
      </p:sp>
      <p:sp>
        <p:nvSpPr>
          <p:cNvPr id="318" name="ICO"/>
          <p:cNvSpPr txBox="1"/>
          <p:nvPr/>
        </p:nvSpPr>
        <p:spPr>
          <a:xfrm>
            <a:off x="10508627" y="4902890"/>
            <a:ext cx="311041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319"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20"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21" name="2017/08/01 - 2017/08/30"/>
          <p:cNvSpPr txBox="1"/>
          <p:nvPr/>
        </p:nvSpPr>
        <p:spPr>
          <a:xfrm>
            <a:off x="8716522" y="8360727"/>
            <a:ext cx="6694619"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24"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125"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126" name="公有链代币总市值"/>
          <p:cNvSpPr txBox="1"/>
          <p:nvPr/>
        </p:nvSpPr>
        <p:spPr>
          <a:xfrm>
            <a:off x="8868612"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27" name="1090亿美金"/>
          <p:cNvSpPr txBox="1"/>
          <p:nvPr/>
        </p:nvSpPr>
        <p:spPr>
          <a:xfrm>
            <a:off x="6520995"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28" name="同比增长830%↑"/>
          <p:cNvSpPr txBox="1"/>
          <p:nvPr/>
        </p:nvSpPr>
        <p:spPr>
          <a:xfrm>
            <a:off x="13669257"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28"/>
                                        </p:tgtEl>
                                        <p:attrNameLst>
                                          <p:attrName>style.visibility</p:attrName>
                                        </p:attrNameLst>
                                      </p:cBhvr>
                                      <p:to>
                                        <p:strVal val="visible"/>
                                      </p:to>
                                    </p:set>
                                    <p:anim calcmode="lin" valueType="num">
                                      <p:cBhvr>
                                        <p:cTn id="7" dur="750" fill="hold"/>
                                        <p:tgtEl>
                                          <p:spTgt spid="128"/>
                                        </p:tgtEl>
                                        <p:attrNameLst>
                                          <p:attrName>ppt_w</p:attrName>
                                        </p:attrNameLst>
                                      </p:cBhvr>
                                      <p:tavLst>
                                        <p:tav tm="0">
                                          <p:val>
                                            <p:fltVal val="0"/>
                                          </p:val>
                                        </p:tav>
                                        <p:tav tm="100000">
                                          <p:val>
                                            <p:strVal val="#ppt_w"/>
                                          </p:val>
                                        </p:tav>
                                      </p:tavLst>
                                    </p:anim>
                                    <p:anim calcmode="lin" valueType="num">
                                      <p:cBhvr>
                                        <p:cTn id="8" dur="750" fill="hold"/>
                                        <p:tgtEl>
                                          <p:spTgt spid="1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323"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324"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25"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26" name="第1阶段      封顶2万ETH"/>
          <p:cNvSpPr/>
          <p:nvPr/>
        </p:nvSpPr>
        <p:spPr>
          <a:xfrm>
            <a:off x="1566639" y="2920279"/>
            <a:ext cx="7345847" cy="112285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第1阶段  </a:t>
            </a:r>
            <a:r>
              <a:rPr>
                <a:latin typeface="Roboto Light"/>
                <a:ea typeface="Roboto Light"/>
                <a:cs typeface="Roboto Light"/>
                <a:sym typeface="Roboto Light"/>
              </a:rPr>
              <a:t>    封顶2万ETH</a:t>
            </a:r>
          </a:p>
        </p:txBody>
      </p:sp>
      <p:sp>
        <p:nvSpPr>
          <p:cNvPr id="327" name="第2阶段      封顶2万ETH"/>
          <p:cNvSpPr/>
          <p:nvPr/>
        </p:nvSpPr>
        <p:spPr>
          <a:xfrm>
            <a:off x="1566639" y="4406021"/>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第2阶段      </a:t>
            </a:r>
            <a:r>
              <a:rPr>
                <a:latin typeface="Roboto Light"/>
                <a:ea typeface="Roboto Light"/>
                <a:cs typeface="Roboto Light"/>
                <a:sym typeface="Roboto Light"/>
              </a:rPr>
              <a:t>封顶2万ETH</a:t>
            </a:r>
          </a:p>
        </p:txBody>
      </p:sp>
      <p:sp>
        <p:nvSpPr>
          <p:cNvPr id="328" name="第3阶段      封顶2万ETH"/>
          <p:cNvSpPr/>
          <p:nvPr/>
        </p:nvSpPr>
        <p:spPr>
          <a:xfrm>
            <a:off x="1566639" y="5891763"/>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第3阶段      </a:t>
            </a:r>
            <a:r>
              <a:rPr>
                <a:latin typeface="Roboto Light"/>
                <a:ea typeface="Roboto Light"/>
                <a:cs typeface="Roboto Light"/>
                <a:sym typeface="Roboto Light"/>
              </a:rPr>
              <a:t>封顶2万ETH</a:t>
            </a:r>
          </a:p>
        </p:txBody>
      </p:sp>
      <p:sp>
        <p:nvSpPr>
          <p:cNvPr id="329" name="第4阶段      封顶2万ETH"/>
          <p:cNvSpPr/>
          <p:nvPr/>
        </p:nvSpPr>
        <p:spPr>
          <a:xfrm>
            <a:off x="1566639" y="7377505"/>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第4阶段      </a:t>
            </a:r>
            <a:r>
              <a:rPr>
                <a:latin typeface="Roboto Light"/>
                <a:ea typeface="Roboto Light"/>
                <a:cs typeface="Roboto Light"/>
                <a:sym typeface="Roboto Light"/>
              </a:rPr>
              <a:t>封顶2万ETH</a:t>
            </a:r>
          </a:p>
        </p:txBody>
      </p:sp>
      <p:sp>
        <p:nvSpPr>
          <p:cNvPr id="330" name="第5阶段      封顶2万ETH"/>
          <p:cNvSpPr/>
          <p:nvPr/>
        </p:nvSpPr>
        <p:spPr>
          <a:xfrm>
            <a:off x="1566640" y="8863247"/>
            <a:ext cx="7345846"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第5阶段      </a:t>
            </a:r>
            <a:r>
              <a:rPr>
                <a:latin typeface="Roboto Light"/>
                <a:ea typeface="Roboto Light"/>
                <a:cs typeface="Roboto Light"/>
                <a:sym typeface="Roboto Light"/>
              </a:rPr>
              <a:t>封顶2万ETH</a:t>
            </a:r>
          </a:p>
        </p:txBody>
      </p:sp>
      <p:sp>
        <p:nvSpPr>
          <p:cNvPr id="331" name="ICO持续时间为30天，最多筹集10万个ETH，最少筹集5万个ETH；…"/>
          <p:cNvSpPr txBox="1"/>
          <p:nvPr/>
        </p:nvSpPr>
        <p:spPr>
          <a:xfrm>
            <a:off x="9475657" y="2426734"/>
            <a:ext cx="13913936" cy="9515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228600" indent="-228600" algn="l" defTabSz="457200">
              <a:buSzPct val="100000"/>
              <a:buChar char="•"/>
              <a:defRPr sz="2900">
                <a:solidFill>
                  <a:srgbClr val="FFFFFF"/>
                </a:solidFill>
                <a:latin typeface="Roboto Regular"/>
                <a:ea typeface="Roboto Regular"/>
                <a:cs typeface="Roboto Regular"/>
                <a:sym typeface="Roboto Regular"/>
              </a:defRPr>
            </a:pPr>
            <a:r>
              <a:t>ICO持续时间为30天，最多筹集10万个ETH，最少筹集5万个ETH；</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众筹不到5万ETH，项目失败，一星期内返还投资；</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前2万ETH（含）每个ETH兑换6000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2万到4万（含）间每个ETH兑换5750LRC；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4万到6万（含）间每个ETH兑换5500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6万到8万（含）间每个ETH兑换5250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8万到10万（含）间每个ETH兑换5000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筹集到5万到6万ETH（含），ICO期间出售的LRC占比为40.0%；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筹集到6万到7万ETH（含），ICO期间出售的LRC占比为42.5%；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筹集到7万到8万ETH（含），ICO期间出售的LRC占比为45.0%；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筹集到8万到9万ETH（含），ICO期间出售的LRC占比为47.5%；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筹集到9万到10万ETH（含），ICO期间出售的LRC占比为50.0%；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未发售的LRC中，10%通过preICO商定价格出售给早期投资者和社区贡献者；</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未发售的LRC中，40%留给团队；</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未发售的LRC中，50%留给社区推广和对外合作；</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团队持有的LRC锁定期为3年，第一年后释放25%，第二年35%， 第三年40%；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ICO期间投资者的代币通过智能合约自动发行并转账给用户投资的ETH地址；</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ICO结束后，由团队触发智能合约一次性发行未发售的代币；</a:t>
            </a:r>
          </a:p>
        </p:txBody>
      </p:sp>
      <p:sp>
        <p:nvSpPr>
          <p:cNvPr id="332"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334"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335"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36"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37"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
        <p:nvSpPr>
          <p:cNvPr id="338" name="矩形"/>
          <p:cNvSpPr/>
          <p:nvPr/>
        </p:nvSpPr>
        <p:spPr>
          <a:xfrm>
            <a:off x="-30800" y="2530735"/>
            <a:ext cx="24445600" cy="11205542"/>
          </a:xfrm>
          <a:prstGeom prst="rect">
            <a:avLst/>
          </a:prstGeom>
          <a:solidFill>
            <a:srgbClr val="FFFFFF"/>
          </a:solidFill>
          <a:ln w="12700">
            <a:miter lim="400000"/>
          </a:ln>
        </p:spPr>
        <p:txBody>
          <a:bodyPr lIns="71437" tIns="71437" rIns="71437" bIns="71437" anchor="ctr"/>
          <a:lstStyle/>
          <a:p>
            <a:pPr lvl="3" algn="l">
              <a:defRPr sz="4800">
                <a:solidFill>
                  <a:schemeClr val="accent6"/>
                </a:solidFill>
                <a:latin typeface="Roboto Black"/>
                <a:ea typeface="Roboto Black"/>
                <a:cs typeface="Roboto Black"/>
                <a:sym typeface="Roboto Black"/>
              </a:defRPr>
            </a:pPr>
          </a:p>
        </p:txBody>
      </p:sp>
      <p:graphicFrame>
        <p:nvGraphicFramePr>
          <p:cNvPr id="339" name="ICO数据"/>
          <p:cNvGraphicFramePr/>
          <p:nvPr/>
        </p:nvGraphicFramePr>
        <p:xfrm>
          <a:off x="809016" y="2495944"/>
          <a:ext cx="22769143" cy="9059218"/>
        </p:xfrm>
        <a:graphic xmlns:a="http://schemas.openxmlformats.org/drawingml/2006/main">
          <a:graphicData uri="http://schemas.openxmlformats.org/drawingml/2006/table">
            <a:tbl>
              <a:tblPr firstCol="0" firstRow="1" lastCol="0" lastRow="0" bandCol="0" bandRow="1" rtl="0">
                <a:tableStyleId>{33BA23B1-9221-436E-865A-0063620EA4FD}</a:tableStyleId>
              </a:tblPr>
              <a:tblGrid>
                <a:gridCol w="2092626"/>
                <a:gridCol w="2247647"/>
                <a:gridCol w="2026826"/>
                <a:gridCol w="2118954"/>
                <a:gridCol w="2118954"/>
                <a:gridCol w="2057535"/>
                <a:gridCol w="1811860"/>
                <a:gridCol w="2426049"/>
                <a:gridCol w="1811860"/>
                <a:gridCol w="1811860"/>
                <a:gridCol w="2241792"/>
              </a:tblGrid>
              <a:tr h="393700">
                <a:tc gridSpan="11">
                  <a:txBody>
                    <a:bodyPr/>
                    <a:lstStyle/>
                    <a:p>
                      <a:pPr defTabSz="457200">
                        <a:spcBef>
                          <a:spcPts val="600"/>
                        </a:spcBef>
                        <a:defRPr b="0" sz="1800">
                          <a:solidFill>
                            <a:srgbClr val="000000"/>
                          </a:solidFill>
                        </a:defRPr>
                      </a:pPr>
                      <a:r>
                        <a:rPr sz="1200">
                          <a:latin typeface="Helvetica Neue"/>
                          <a:ea typeface="Helvetica Neue"/>
                          <a:cs typeface="Helvetica Neue"/>
                          <a:sym typeface="Helvetica Neue"/>
                        </a:rPr>
                        <a:t>ICO数据</a:t>
                      </a:r>
                    </a:p>
                  </a:txBody>
                  <a:tcPr marL="50800" marR="50800" marT="50800" marB="50800" anchor="ctr" anchorCtr="0" horzOverflow="overflow">
                    <a:lnL/>
                    <a:lnR/>
                    <a:lnT/>
                    <a:lnB w="3175">
                      <a:solidFill>
                        <a:srgbClr val="000000"/>
                      </a:solidFill>
                      <a:miter lim="400000"/>
                    </a:lnB>
                    <a:solidFill>
                      <a:srgbClr val="000000">
                        <a:alpha val="0"/>
                      </a:srgbClr>
                    </a:solidFill>
                  </a:tcPr>
                </a:tc>
                <a:tc hMerge="1">
                  <a:tcPr/>
                </a:tc>
                <a:tc hMerge="1">
                  <a:tcPr/>
                </a:tc>
                <a:tc hMerge="1">
                  <a:tcPr/>
                </a:tc>
                <a:tc hMerge="1">
                  <a:tcPr/>
                </a:tc>
                <a:tc hMerge="1">
                  <a:tcPr/>
                </a:tc>
                <a:tc hMerge="1">
                  <a:tcPr/>
                </a:tc>
                <a:tc hMerge="1">
                  <a:tcPr/>
                </a:tc>
                <a:tc hMerge="1">
                  <a:tcPr/>
                </a:tc>
                <a:tc hMerge="1">
                  <a:tcPr/>
                </a:tc>
                <a:tc hMerge="1">
                  <a:tcPr/>
                </a:tc>
              </a:tr>
              <a:tr h="1214366">
                <a:tc gridSpan="2">
                  <a:txBody>
                    <a:bodyPr/>
                    <a:lstStyle/>
                    <a:p>
                      <a:pPr algn="l" defTabSz="457200">
                        <a:defRPr sz="1800"/>
                      </a:pPr>
                      <a:r>
                        <a:rPr b="1">
                          <a:solidFill>
                            <a:srgbClr val="FFFFFF"/>
                          </a:solidFill>
                          <a:latin typeface="Helvetica Neue"/>
                          <a:ea typeface="Helvetica Neue"/>
                          <a:cs typeface="Helvetica Neue"/>
                          <a:sym typeface="Helvetica Neue"/>
                        </a:rPr>
                        <a:t>阶段</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hMerge="1">
                  <a:tcPr/>
                </a:tc>
                <a:tc>
                  <a:txBody>
                    <a:bodyPr/>
                    <a:lstStyle/>
                    <a:p>
                      <a:pPr algn="l" defTabSz="457200">
                        <a:defRPr sz="1800"/>
                      </a:pPr>
                      <a:r>
                        <a:rPr b="1">
                          <a:solidFill>
                            <a:srgbClr val="FFFFFF"/>
                          </a:solidFill>
                          <a:latin typeface="Helvetica Neue"/>
                          <a:ea typeface="Helvetica Neue"/>
                          <a:cs typeface="Helvetica Neue"/>
                          <a:sym typeface="Helvetica Neue"/>
                        </a:rPr>
                        <a:t>价格
（代币/ETH)</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
代币销售数量</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该阶段后
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ICO出售占比</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阶段成功后 未售出代币总数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defTabSz="457200">
                        <a:defRPr sz="1800">
                          <a:solidFill>
                            <a:srgbClr val="FFFFFF"/>
                          </a:solidFill>
                          <a:latin typeface="Helvetica Neue"/>
                          <a:ea typeface="Helvetica Neue"/>
                          <a:cs typeface="Helvetica Neue"/>
                          <a:sym typeface="Helvetica Neue"/>
                        </a:defRPr>
                      </a:pPr>
                      <a:r>
                        <a:t>阶段成功后</a:t>
                      </a:r>
                    </a:p>
                    <a:p>
                      <a:pPr defTabSz="457200">
                        <a:defRPr b="1" sz="1800">
                          <a:solidFill>
                            <a:srgbClr val="FFFFFF"/>
                          </a:solidFill>
                          <a:latin typeface="Helvetica Neue"/>
                          <a:ea typeface="Helvetica Neue"/>
                          <a:cs typeface="Helvetica Neue"/>
                          <a:sym typeface="Helvetica Neue"/>
                        </a:defRPr>
                      </a:pPr>
                      <a:r>
                        <a:t>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1代币估值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0 到</a:t>
                      </a:r>
                    </a:p>
                  </a:txBody>
                  <a:tcPr marL="304800" marR="304800" marT="304800" marB="304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1万ETH</a:t>
                      </a:r>
                    </a:p>
                  </a:txBody>
                  <a:tcPr marL="304800" marR="304800" marT="304800" marB="304800" anchor="t" anchorCtr="0" horzOverflow="overflow">
                    <a:lnL w="3175">
                      <a:solidFill>
                        <a:srgbClr val="000000"/>
                      </a:solidFill>
                      <a:miter lim="400000"/>
                    </a:lnL>
                    <a:lnR w="6350">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1万ETH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2万ETH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12,000万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2万ETH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3万ETH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17,750万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3万ETH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4万ETH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23,500万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4万ETH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5万ETH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29,000万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5万ETH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6万ETH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34,500万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86,250万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51,750万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15万ETH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0.43元RMB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6万ETH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7万ETH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39,750万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42.5%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93,529万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53,779万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16万ETH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7万ETH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8万ETH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100,000万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18万ETH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8万ETH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9万ETH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47.5%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105,263万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19万ETH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1071">
                <a:tc>
                  <a:txBody>
                    <a:bodyPr/>
                    <a:lstStyle/>
                    <a:p>
                      <a:pPr algn="l" defTabSz="457200">
                        <a:defRPr sz="1800"/>
                      </a:pPr>
                      <a:r>
                        <a:rPr b="1">
                          <a:solidFill>
                            <a:srgbClr val="FFFFFF"/>
                          </a:solidFill>
                          <a:latin typeface="Helvetica Neue"/>
                          <a:ea typeface="Helvetica Neue"/>
                          <a:cs typeface="Helvetica Neue"/>
                          <a:sym typeface="Helvetica Neue"/>
                        </a:rPr>
                        <a:t>9万ETH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10万ETH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110,000万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20万ETH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3175">
                      <a:solidFill>
                        <a:srgbClr val="000000"/>
                      </a:solidFill>
                      <a:miter lim="400000"/>
                    </a:lnB>
                    <a:solidFill>
                      <a:srgbClr val="E8E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341"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342"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43"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44"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grpSp>
        <p:nvGrpSpPr>
          <p:cNvPr id="347" name="成组"/>
          <p:cNvGrpSpPr/>
          <p:nvPr/>
        </p:nvGrpSpPr>
        <p:grpSpPr>
          <a:xfrm>
            <a:off x="3307863" y="3010384"/>
            <a:ext cx="10973601" cy="2446824"/>
            <a:chOff x="0" y="1191105"/>
            <a:chExt cx="10973599" cy="2446823"/>
          </a:xfrm>
        </p:grpSpPr>
        <p:sp>
          <p:nvSpPr>
            <p:cNvPr id="345" name="1. 众筹基于以太坊智能合约"/>
            <p:cNvSpPr txBox="1"/>
            <p:nvPr/>
          </p:nvSpPr>
          <p:spPr>
            <a:xfrm>
              <a:off x="0" y="1191105"/>
              <a:ext cx="933554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1. 众筹基于以太坊智能合约</a:t>
              </a:r>
            </a:p>
          </p:txBody>
        </p:sp>
        <p:sp>
          <p:nvSpPr>
            <p:cNvPr id="346" name="所有参与众筹的ETH都需要通过普通以太坊转账，转到智能合约地址。如果阶段凑满，未能成功参与ICO的ETH会被立即打回到原来的账号。"/>
            <p:cNvSpPr txBox="1"/>
            <p:nvPr/>
          </p:nvSpPr>
          <p:spPr>
            <a:xfrm>
              <a:off x="87655" y="1892255"/>
              <a:ext cx="1088594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所有参与众筹的ETH都需要通过普通以太坊转账，转到智能合约地址。如果阶段凑满，未能成功参与ICO的ETH会被立即打回到原来的账号。</a:t>
              </a:r>
            </a:p>
          </p:txBody>
        </p:sp>
      </p:grpSp>
      <p:grpSp>
        <p:nvGrpSpPr>
          <p:cNvPr id="350" name="成组"/>
          <p:cNvGrpSpPr/>
          <p:nvPr/>
        </p:nvGrpSpPr>
        <p:grpSpPr>
          <a:xfrm>
            <a:off x="3307863" y="6102997"/>
            <a:ext cx="11026541" cy="2748437"/>
            <a:chOff x="0" y="781049"/>
            <a:chExt cx="11026539" cy="2748436"/>
          </a:xfrm>
        </p:grpSpPr>
        <p:sp>
          <p:nvSpPr>
            <p:cNvPr id="348" name="2. LRC使用ERC20标准"/>
            <p:cNvSpPr txBox="1"/>
            <p:nvPr/>
          </p:nvSpPr>
          <p:spPr>
            <a:xfrm>
              <a:off x="0" y="781049"/>
              <a:ext cx="8854477"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2. LRC使用ERC20标准</a:t>
              </a:r>
            </a:p>
          </p:txBody>
        </p:sp>
        <p:sp>
          <p:nvSpPr>
            <p:cNvPr id="349" name="我们的代币LRC符合ERC20标准，并且所有出售的代币在ETH入账时实时发行并转账给用户的ETH地址。切记不要通过交易所直接体现ETH到我们ICO的众筹地址。你的代币有可能会丢失，我们不承担任何这方面的责任，也不会提供技术支持。"/>
            <p:cNvSpPr txBox="1"/>
            <p:nvPr/>
          </p:nvSpPr>
          <p:spPr>
            <a:xfrm>
              <a:off x="28073" y="1773019"/>
              <a:ext cx="10998467" cy="1756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solidFill>
                    <a:srgbClr val="FFFFFF"/>
                  </a:solidFill>
                  <a:latin typeface="Roboto Regular"/>
                  <a:ea typeface="Roboto Regular"/>
                  <a:cs typeface="Roboto Regular"/>
                  <a:sym typeface="Roboto Regular"/>
                </a:defRPr>
              </a:pPr>
              <a:r>
                <a:t>我们的代币LRC符合ERC20标准，并且所有出售的代币在ETH入账时实时发行并转账给用户的ETH地址。</a:t>
              </a:r>
              <a:r>
                <a:rPr>
                  <a:solidFill>
                    <a:schemeClr val="accent3">
                      <a:satOff val="18648"/>
                      <a:lumOff val="5971"/>
                    </a:schemeClr>
                  </a:solidFill>
                  <a:latin typeface="Roboto Bold"/>
                  <a:ea typeface="Roboto Bold"/>
                  <a:cs typeface="Roboto Bold"/>
                  <a:sym typeface="Roboto Bold"/>
                </a:rPr>
                <a:t>切记不要通过交易所直接体现ETH到我们ICO的众筹地址</a:t>
              </a:r>
              <a:r>
                <a:t>。你的代币有可能会丢失，我们不承担任何这方面的责任，也不会提供技术支持。</a:t>
              </a:r>
            </a:p>
          </p:txBody>
        </p:sp>
      </p:grpSp>
      <p:grpSp>
        <p:nvGrpSpPr>
          <p:cNvPr id="353" name="成组"/>
          <p:cNvGrpSpPr/>
          <p:nvPr/>
        </p:nvGrpSpPr>
        <p:grpSpPr>
          <a:xfrm>
            <a:off x="3307863" y="9165929"/>
            <a:ext cx="11010324" cy="3235215"/>
            <a:chOff x="0" y="1202547"/>
            <a:chExt cx="11010322" cy="3235213"/>
          </a:xfrm>
        </p:grpSpPr>
        <p:sp>
          <p:nvSpPr>
            <p:cNvPr id="351" name="3. 不鼓励，也不限制代币交易"/>
            <p:cNvSpPr txBox="1"/>
            <p:nvPr/>
          </p:nvSpPr>
          <p:spPr>
            <a:xfrm>
              <a:off x="0" y="1202547"/>
              <a:ext cx="9084561" cy="1530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3. 不鼓励，也不限制代币交易</a:t>
              </a:r>
            </a:p>
          </p:txBody>
        </p:sp>
        <p:sp>
          <p:nvSpPr>
            <p:cNvPr id="352" name="得到LRC后，如果有交易所支持，代币可以自由交易。我们对此不做限制，但也不鼓励。当我们的项目上线后，可以通过Loopring的去中心化交易机制，将代币卖成任何以太坊上面的其它代币（包括ETH）。"/>
            <p:cNvSpPr txBox="1"/>
            <p:nvPr/>
          </p:nvSpPr>
          <p:spPr>
            <a:xfrm>
              <a:off x="28032" y="2159484"/>
              <a:ext cx="10982291" cy="22782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得到LRC后，如果有交易所支持，代币可以自由交易。我们对此不做限制，但也不鼓励。当我们的项目上线后，可以通过Loopring的去中心化交易机制，将代币卖成任何以太坊上面的其它代币（包括ETH）。</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0"/>
                                        </p:tgtEl>
                                        <p:attrNameLst>
                                          <p:attrName>style.visibility</p:attrName>
                                        </p:attrNameLst>
                                      </p:cBhvr>
                                      <p:to>
                                        <p:strVal val="visible"/>
                                      </p:to>
                                    </p:set>
                                    <p:animEffect filter="dissolve" transition="in">
                                      <p:cBhvr>
                                        <p:cTn id="7" dur="1000"/>
                                        <p:tgtEl>
                                          <p:spTgt spid="35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53"/>
                                        </p:tgtEl>
                                        <p:attrNameLst>
                                          <p:attrName>style.visibility</p:attrName>
                                        </p:attrNameLst>
                                      </p:cBhvr>
                                      <p:to>
                                        <p:strVal val="visible"/>
                                      </p:to>
                                    </p:set>
                                    <p:animEffect filter="dissolve" transition="in">
                                      <p:cBhvr>
                                        <p:cTn id="12"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0" grpId="1"/>
      <p:bldP build="whole" bldLvl="1" animBg="1" rev="0" advAuto="0" spid="353" grpId="2"/>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355"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56"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57" name="详情请参考：https://loopring.org"/>
          <p:cNvSpPr txBox="1"/>
          <p:nvPr/>
        </p:nvSpPr>
        <p:spPr>
          <a:xfrm>
            <a:off x="7868006" y="6737577"/>
            <a:ext cx="864798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FFFFFF"/>
                </a:solidFill>
                <a:latin typeface="Roboto Regular"/>
                <a:ea typeface="Roboto Regular"/>
                <a:cs typeface="Roboto Regular"/>
                <a:sym typeface="Roboto Regular"/>
              </a:defRPr>
            </a:pPr>
            <a:r>
              <a:t>详情请参考：</a:t>
            </a:r>
            <a:r>
              <a:rPr u="sng">
                <a:hlinkClick r:id="rId2" invalidUrl="" action="" tgtFrame="" tooltip="" history="1" highlightClick="0" endSnd="0"/>
              </a:rPr>
              <a:t>https://loopring.org</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30" name="公有链代币总市值"/>
          <p:cNvSpPr txBox="1"/>
          <p:nvPr/>
        </p:nvSpPr>
        <p:spPr>
          <a:xfrm>
            <a:off x="3096913"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31" name="1090亿美金"/>
          <p:cNvSpPr txBox="1"/>
          <p:nvPr/>
        </p:nvSpPr>
        <p:spPr>
          <a:xfrm>
            <a:off x="749296"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32" name="同比增长830%↑"/>
          <p:cNvSpPr txBox="1"/>
          <p:nvPr/>
        </p:nvSpPr>
        <p:spPr>
          <a:xfrm>
            <a:off x="7897558"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sp>
        <p:nvSpPr>
          <p:cNvPr id="133" name="24小时全球交易额"/>
          <p:cNvSpPr txBox="1"/>
          <p:nvPr/>
        </p:nvSpPr>
        <p:spPr>
          <a:xfrm>
            <a:off x="14443439" y="8048981"/>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34" name="50亿美金"/>
          <p:cNvSpPr txBox="1"/>
          <p:nvPr/>
        </p:nvSpPr>
        <p:spPr>
          <a:xfrm>
            <a:off x="13108193" y="544368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35" name="同比增长1250%↑"/>
          <p:cNvSpPr txBox="1"/>
          <p:nvPr/>
        </p:nvSpPr>
        <p:spPr>
          <a:xfrm>
            <a:off x="19119208" y="472404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35"/>
                                        </p:tgtEl>
                                        <p:attrNameLst>
                                          <p:attrName>style.visibility</p:attrName>
                                        </p:attrNameLst>
                                      </p:cBhvr>
                                      <p:to>
                                        <p:strVal val="visible"/>
                                      </p:to>
                                    </p:set>
                                    <p:anim calcmode="lin" valueType="num">
                                      <p:cBhvr>
                                        <p:cTn id="7" dur="750" fill="hold"/>
                                        <p:tgtEl>
                                          <p:spTgt spid="135"/>
                                        </p:tgtEl>
                                        <p:attrNameLst>
                                          <p:attrName>ppt_w</p:attrName>
                                        </p:attrNameLst>
                                      </p:cBhvr>
                                      <p:tavLst>
                                        <p:tav tm="0">
                                          <p:val>
                                            <p:fltVal val="0"/>
                                          </p:val>
                                        </p:tav>
                                        <p:tav tm="100000">
                                          <p:val>
                                            <p:strVal val="#ppt_w"/>
                                          </p:val>
                                        </p:tav>
                                      </p:tavLst>
                                    </p:anim>
                                    <p:anim calcmode="lin" valueType="num">
                                      <p:cBhvr>
                                        <p:cTn id="8" dur="750" fill="hold"/>
                                        <p:tgtEl>
                                          <p:spTgt spid="1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5"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37" name="Cryptocurrency Market Cap…"/>
          <p:cNvSpPr txBox="1"/>
          <p:nvPr/>
        </p:nvSpPr>
        <p:spPr>
          <a:xfrm>
            <a:off x="-7456378" y="7171635"/>
            <a:ext cx="7311883"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Cryptocurrency Market Cap</a:t>
            </a:r>
          </a:p>
          <a:p>
            <a:pPr>
              <a:defRPr sz="4500">
                <a:latin typeface="Roboto Regular"/>
                <a:ea typeface="Roboto Regular"/>
                <a:cs typeface="Roboto Regular"/>
                <a:sym typeface="Roboto Regular"/>
              </a:defRPr>
            </a:pPr>
            <a:r>
              <a:t>on Public Blockchain</a:t>
            </a:r>
          </a:p>
        </p:txBody>
      </p:sp>
      <p:sp>
        <p:nvSpPr>
          <p:cNvPr id="138" name="$109B"/>
          <p:cNvSpPr txBox="1"/>
          <p:nvPr/>
        </p:nvSpPr>
        <p:spPr>
          <a:xfrm>
            <a:off x="-6691550" y="4902890"/>
            <a:ext cx="552589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$109B</a:t>
            </a:r>
          </a:p>
        </p:txBody>
      </p:sp>
      <p:sp>
        <p:nvSpPr>
          <p:cNvPr id="139"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solidFill>
                <a:latin typeface="Roboto Bold"/>
                <a:ea typeface="Roboto Bold"/>
                <a:cs typeface="Roboto Bold"/>
                <a:sym typeface="Roboto Bold"/>
              </a:defRPr>
            </a:pPr>
            <a:r>
              <a:t>Bter</a:t>
            </a:r>
          </a:p>
        </p:txBody>
      </p:sp>
      <p:sp>
        <p:nvSpPr>
          <p:cNvPr id="140"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41" name="问题#1: 用户资产需要托管…"/>
          <p:cNvSpPr/>
          <p:nvPr/>
        </p:nvSpPr>
        <p:spPr>
          <a:xfrm>
            <a:off x="-13723896"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42" name="24小时全球交易额"/>
          <p:cNvSpPr txBox="1"/>
          <p:nvPr/>
        </p:nvSpPr>
        <p:spPr>
          <a:xfrm>
            <a:off x="1380527" y="7920452"/>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43" name="50亿美金"/>
          <p:cNvSpPr txBox="1"/>
          <p:nvPr/>
        </p:nvSpPr>
        <p:spPr>
          <a:xfrm>
            <a:off x="45281" y="531515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44" name="同比增长1250%↑"/>
          <p:cNvSpPr txBox="1"/>
          <p:nvPr/>
        </p:nvSpPr>
        <p:spPr>
          <a:xfrm>
            <a:off x="6056295" y="459551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0"/>
                                        </p:tgtEl>
                                        <p:attrNameLst>
                                          <p:attrName>style.visibility</p:attrName>
                                        </p:attrNameLst>
                                      </p:cBhvr>
                                      <p:to>
                                        <p:strVal val="visible"/>
                                      </p:to>
                                    </p:set>
                                    <p:animEffect filter="dissolve" transition="in">
                                      <p:cBhvr>
                                        <p:cTn id="7"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46"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47"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48"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49" name="问题#1: 用户资产需要托管…"/>
          <p:cNvSpPr/>
          <p:nvPr/>
        </p:nvSpPr>
        <p:spPr>
          <a:xfrm>
            <a:off x="1272857"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50" name="问题#2: 交易所内幕交易…"/>
          <p:cNvSpPr/>
          <p:nvPr/>
        </p:nvSpPr>
        <p:spPr>
          <a:xfrm>
            <a:off x="1272857" y="14046096"/>
            <a:ext cx="13369382" cy="331933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51"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53"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54"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55"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56" name="问题#1: 用户资产需要托管…"/>
          <p:cNvSpPr/>
          <p:nvPr/>
        </p:nvSpPr>
        <p:spPr>
          <a:xfrm>
            <a:off x="1272857" y="3518759"/>
            <a:ext cx="13369382" cy="331933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57" name="问题#2: 交易所内幕交易…"/>
          <p:cNvSpPr/>
          <p:nvPr/>
        </p:nvSpPr>
        <p:spPr>
          <a:xfrm>
            <a:off x="1272857" y="687790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58" name="问题#3: 订单散落到多交易所…"/>
          <p:cNvSpPr/>
          <p:nvPr/>
        </p:nvSpPr>
        <p:spPr>
          <a:xfrm>
            <a:off x="1272857" y="14263865"/>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59"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61"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62"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63"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64" name="问题#1: 用户资产需要托管…"/>
          <p:cNvSpPr/>
          <p:nvPr/>
        </p:nvSpPr>
        <p:spPr>
          <a:xfrm>
            <a:off x="1272857" y="183918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65" name="问题#2: 交易所内幕交易…"/>
          <p:cNvSpPr/>
          <p:nvPr/>
        </p:nvSpPr>
        <p:spPr>
          <a:xfrm>
            <a:off x="1272857" y="5198334"/>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66" name="问题#3: 订单散落到多交易所…"/>
          <p:cNvSpPr/>
          <p:nvPr/>
        </p:nvSpPr>
        <p:spPr>
          <a:xfrm>
            <a:off x="1272857" y="8557484"/>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67" name="问题#4: 缺少或没有监管…"/>
          <p:cNvSpPr/>
          <p:nvPr/>
        </p:nvSpPr>
        <p:spPr>
          <a:xfrm>
            <a:off x="1272857" y="13969958"/>
            <a:ext cx="13369382" cy="3319331"/>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68"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70"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71"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72"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73" name="问题#1: 用户资产需要托管…"/>
          <p:cNvSpPr/>
          <p:nvPr/>
        </p:nvSpPr>
        <p:spPr>
          <a:xfrm>
            <a:off x="1272857"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74" name="问题#2: 交易所内幕交易…"/>
          <p:cNvSpPr/>
          <p:nvPr/>
        </p:nvSpPr>
        <p:spPr>
          <a:xfrm>
            <a:off x="1272857"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75" name="问题#3: 订单散落到多交易所…"/>
          <p:cNvSpPr/>
          <p:nvPr/>
        </p:nvSpPr>
        <p:spPr>
          <a:xfrm>
            <a:off x="1272857"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76" name="问题#4: 缺少或没有监管…"/>
          <p:cNvSpPr/>
          <p:nvPr/>
        </p:nvSpPr>
        <p:spPr>
          <a:xfrm>
            <a:off x="1272857" y="10237059"/>
            <a:ext cx="13369382" cy="331933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77"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79" name="问题#1: 用户资产需要托管…"/>
          <p:cNvSpPr/>
          <p:nvPr/>
        </p:nvSpPr>
        <p:spPr>
          <a:xfrm>
            <a:off x="10869331"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80" name="问题#2: 交易所内幕交易…"/>
          <p:cNvSpPr/>
          <p:nvPr/>
        </p:nvSpPr>
        <p:spPr>
          <a:xfrm>
            <a:off x="10869331"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81" name="问题#3: 订单散落到多交易所…"/>
          <p:cNvSpPr/>
          <p:nvPr/>
        </p:nvSpPr>
        <p:spPr>
          <a:xfrm>
            <a:off x="10869331"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82" name="问题#4: 缺少或没有监管…"/>
          <p:cNvSpPr/>
          <p:nvPr/>
        </p:nvSpPr>
        <p:spPr>
          <a:xfrm>
            <a:off x="10869331" y="10237059"/>
            <a:ext cx="13369382" cy="3319332"/>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83" name="{"/>
          <p:cNvSpPr txBox="1"/>
          <p:nvPr/>
        </p:nvSpPr>
        <p:spPr>
          <a:xfrm>
            <a:off x="7999441"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186" name="成组"/>
          <p:cNvGrpSpPr/>
          <p:nvPr/>
        </p:nvGrpSpPr>
        <p:grpSpPr>
          <a:xfrm>
            <a:off x="2996542" y="4163428"/>
            <a:ext cx="5210771" cy="2269765"/>
            <a:chOff x="0" y="368299"/>
            <a:chExt cx="5210770" cy="2269763"/>
          </a:xfrm>
        </p:grpSpPr>
        <p:sp>
          <p:nvSpPr>
            <p:cNvPr id="184"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185"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
        <p:nvSpPr>
          <p:cNvPr id="187" name="中心化交易所"/>
          <p:cNvSpPr txBox="1"/>
          <p:nvPr/>
        </p:nvSpPr>
        <p:spPr>
          <a:xfrm>
            <a:off x="26178138"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