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1.xml" ContentType="application/vnd.openxmlformats-officedocument.presentationml.notesSlide+xml"/>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2013年10，香港GBL突然关闭，用户损失2000万美万。</a:t>
            </a:r>
          </a:p>
          <a:p>
            <a:pPr/>
            <a:r>
              <a:t>2014年2月，当时世界最大的比特币交易所Mt.Gox的85万比特币，7000被盗；</a:t>
            </a:r>
          </a:p>
          <a:p>
            <a:pPr/>
            <a:r>
              <a:t>2014年5月，比特币交易平台FXBTC长期亏损，停止运营；</a:t>
            </a:r>
          </a:p>
          <a:p>
            <a:pPr/>
            <a:r>
              <a:t>2015年1月，交易平台virtex停止提现，并将资金分批转走。</a:t>
            </a:r>
          </a:p>
          <a:p>
            <a:pPr/>
            <a:r>
              <a:t>2016年8月，香港的Bitfinex由于网站出现安全漏洞，余额12万比特币被盗，6500万美元。</a:t>
            </a:r>
          </a:p>
          <a:p>
            <a:pPr/>
            <a:r>
              <a:t>2016年5月，比特币平台Gatecoin18万以太，250比特币。</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4833937" y="2303859"/>
            <a:ext cx="14716126" cy="4643438"/>
          </a:xfrm>
          <a:prstGeom prst="rect">
            <a:avLst/>
          </a:prstGeom>
        </p:spPr>
        <p:txBody>
          <a:bodyPr anchor="b"/>
          <a:lstStyle/>
          <a:p>
            <a:pPr/>
            <a:r>
              <a:t>标题文本</a:t>
            </a:r>
          </a:p>
        </p:txBody>
      </p:sp>
      <p:sp>
        <p:nvSpPr>
          <p:cNvPr id="12" name="正文级别 1…"/>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图像"/>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图像"/>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标题文本"/>
          <p:cNvSpPr txBox="1"/>
          <p:nvPr>
            <p:ph type="title"/>
          </p:nvPr>
        </p:nvSpPr>
        <p:spPr>
          <a:xfrm>
            <a:off x="4833937" y="9447609"/>
            <a:ext cx="14716126" cy="2000251"/>
          </a:xfrm>
          <a:prstGeom prst="rect">
            <a:avLst/>
          </a:prstGeom>
        </p:spPr>
        <p:txBody>
          <a:bodyPr anchor="b"/>
          <a:lstStyle/>
          <a:p>
            <a:pPr/>
            <a:r>
              <a:t>标题文本</a:t>
            </a:r>
          </a:p>
        </p:txBody>
      </p:sp>
      <p:sp>
        <p:nvSpPr>
          <p:cNvPr id="22" name="正文级别 1…"/>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标题文本"/>
          <p:cNvSpPr txBox="1"/>
          <p:nvPr>
            <p:ph type="title"/>
          </p:nvPr>
        </p:nvSpPr>
        <p:spPr>
          <a:xfrm>
            <a:off x="4833937" y="4536281"/>
            <a:ext cx="14716126" cy="4643438"/>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图像"/>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标题文本"/>
          <p:cNvSpPr txBox="1"/>
          <p:nvPr>
            <p:ph type="title"/>
          </p:nvPr>
        </p:nvSpPr>
        <p:spPr>
          <a:xfrm>
            <a:off x="4387453" y="892968"/>
            <a:ext cx="7500938" cy="5607845"/>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图像"/>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正文级别 1…"/>
          <p:cNvSpPr txBox="1"/>
          <p:nvPr>
            <p:ph type="body" idx="1"/>
          </p:nvPr>
        </p:nvSpPr>
        <p:spPr>
          <a:xfrm>
            <a:off x="4387453" y="1785937"/>
            <a:ext cx="15609094" cy="101441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图像"/>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图像"/>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图像"/>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标题文本"/>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标题文本</a:t>
            </a:r>
          </a:p>
        </p:txBody>
      </p:sp>
      <p:sp>
        <p:nvSpPr>
          <p:cNvPr id="3" name="正文级别 1…"/>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mailto:daniel@loopring.org" TargetMode="External"/><Relationship Id="rId4" Type="http://schemas.openxmlformats.org/officeDocument/2006/relationships/image" Target="../media/image1.jpeg"/><Relationship Id="rId5"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https://loopring.org" TargetMode="External"/><Relationship Id="rId4" Type="http://schemas.openxmlformats.org/officeDocument/2006/relationships/image" Target="../media/image8.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119" name="Loopring 基金会…"/>
          <p:cNvSpPr txBox="1"/>
          <p:nvPr/>
        </p:nvSpPr>
        <p:spPr>
          <a:xfrm>
            <a:off x="6729863" y="8049676"/>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defTabSz="698301">
              <a:defRPr sz="2040">
                <a:solidFill>
                  <a:schemeClr val="accent1">
                    <a:satOff val="-3355"/>
                    <a:lumOff val="26614"/>
                  </a:schemeClr>
                </a:solidFill>
                <a:latin typeface="Roboto Regular"/>
                <a:ea typeface="Roboto Regular"/>
                <a:cs typeface="Roboto Regular"/>
                <a:sym typeface="Roboto Regular"/>
              </a:defRPr>
            </a:pPr>
            <a:r>
              <a:t>Loopring 基金会</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3" invalidUrl="" action="" tgtFrame="" tooltip="" history="1" highlightClick="0" endSnd="0"/>
              </a:rPr>
              <a:t>daniel@loopring.org</a:t>
            </a:r>
          </a:p>
        </p:txBody>
      </p:sp>
      <p:pic>
        <p:nvPicPr>
          <p:cNvPr id="120" name="屏幕快照 2017-06-25 18.07.47.jpg" descr="屏幕快照 2017-06-25 18.07.47.jpg"/>
          <p:cNvPicPr>
            <a:picLocks noChangeAspect="1"/>
          </p:cNvPicPr>
          <p:nvPr/>
        </p:nvPicPr>
        <p:blipFill>
          <a:blip r:embed="rId4">
            <a:alphaModFix amt="50587"/>
            <a:extLst/>
          </a:blip>
          <a:srcRect l="10421" t="729" r="9695" b="654"/>
          <a:stretch>
            <a:fillRect/>
          </a:stretch>
        </p:blipFill>
        <p:spPr>
          <a:xfrm>
            <a:off x="9454258" y="4494933"/>
            <a:ext cx="722558" cy="1011635"/>
          </a:xfrm>
          <a:custGeom>
            <a:avLst/>
            <a:gdLst/>
            <a:ahLst/>
            <a:cxnLst>
              <a:cxn ang="0">
                <a:pos x="wd2" y="hd2"/>
              </a:cxn>
              <a:cxn ang="5400000">
                <a:pos x="wd2" y="hd2"/>
              </a:cxn>
              <a:cxn ang="10800000">
                <a:pos x="wd2" y="hd2"/>
              </a:cxn>
              <a:cxn ang="16200000">
                <a:pos x="wd2" y="hd2"/>
              </a:cxn>
            </a:cxnLst>
            <a:rect l="0" t="0" r="r" b="b"/>
            <a:pathLst>
              <a:path w="21480" h="21600" fill="norm" stroke="1" extrusionOk="0">
                <a:moveTo>
                  <a:pt x="10555" y="0"/>
                </a:moveTo>
                <a:lnTo>
                  <a:pt x="9741" y="1339"/>
                </a:lnTo>
                <a:cubicBezTo>
                  <a:pt x="9170" y="2284"/>
                  <a:pt x="8461" y="2979"/>
                  <a:pt x="7806" y="3246"/>
                </a:cubicBezTo>
                <a:cubicBezTo>
                  <a:pt x="6778" y="3664"/>
                  <a:pt x="6448" y="4411"/>
                  <a:pt x="7145" y="4720"/>
                </a:cubicBezTo>
                <a:cubicBezTo>
                  <a:pt x="7684" y="4958"/>
                  <a:pt x="6637" y="6274"/>
                  <a:pt x="5470" y="6821"/>
                </a:cubicBezTo>
                <a:cubicBezTo>
                  <a:pt x="4660" y="7202"/>
                  <a:pt x="4522" y="7411"/>
                  <a:pt x="4703" y="8059"/>
                </a:cubicBezTo>
                <a:cubicBezTo>
                  <a:pt x="4987" y="9075"/>
                  <a:pt x="3413" y="11356"/>
                  <a:pt x="2143" y="11770"/>
                </a:cubicBezTo>
                <a:cubicBezTo>
                  <a:pt x="1157" y="12092"/>
                  <a:pt x="677" y="12975"/>
                  <a:pt x="998" y="13855"/>
                </a:cubicBezTo>
                <a:cubicBezTo>
                  <a:pt x="1108" y="14155"/>
                  <a:pt x="877" y="14944"/>
                  <a:pt x="479" y="15609"/>
                </a:cubicBezTo>
                <a:cubicBezTo>
                  <a:pt x="9" y="16394"/>
                  <a:pt x="-120" y="16908"/>
                  <a:pt x="113" y="17075"/>
                </a:cubicBezTo>
                <a:cubicBezTo>
                  <a:pt x="311" y="17216"/>
                  <a:pt x="2755" y="18316"/>
                  <a:pt x="5552" y="19515"/>
                </a:cubicBezTo>
                <a:lnTo>
                  <a:pt x="10425" y="21600"/>
                </a:lnTo>
                <a:cubicBezTo>
                  <a:pt x="10745" y="21575"/>
                  <a:pt x="10955" y="21552"/>
                  <a:pt x="10980" y="21524"/>
                </a:cubicBezTo>
                <a:cubicBezTo>
                  <a:pt x="11085" y="21402"/>
                  <a:pt x="12620" y="20666"/>
                  <a:pt x="14401" y="19888"/>
                </a:cubicBezTo>
                <a:cubicBezTo>
                  <a:pt x="16182" y="19110"/>
                  <a:pt x="18501" y="18080"/>
                  <a:pt x="19557" y="17600"/>
                </a:cubicBezTo>
                <a:lnTo>
                  <a:pt x="21480" y="16728"/>
                </a:lnTo>
                <a:lnTo>
                  <a:pt x="20784" y="15550"/>
                </a:lnTo>
                <a:cubicBezTo>
                  <a:pt x="20329" y="14789"/>
                  <a:pt x="20144" y="14066"/>
                  <a:pt x="20277" y="13482"/>
                </a:cubicBezTo>
                <a:cubicBezTo>
                  <a:pt x="20458" y="12681"/>
                  <a:pt x="20341" y="12494"/>
                  <a:pt x="19156" y="11847"/>
                </a:cubicBezTo>
                <a:cubicBezTo>
                  <a:pt x="17537" y="10962"/>
                  <a:pt x="16292" y="9102"/>
                  <a:pt x="16596" y="8016"/>
                </a:cubicBezTo>
                <a:cubicBezTo>
                  <a:pt x="16778" y="7364"/>
                  <a:pt x="16654" y="7196"/>
                  <a:pt x="15817" y="6923"/>
                </a:cubicBezTo>
                <a:cubicBezTo>
                  <a:pt x="14673" y="6550"/>
                  <a:pt x="13538" y="4915"/>
                  <a:pt x="14130" y="4491"/>
                </a:cubicBezTo>
                <a:cubicBezTo>
                  <a:pt x="14787" y="4021"/>
                  <a:pt x="14540" y="3552"/>
                  <a:pt x="13540" y="3373"/>
                </a:cubicBezTo>
                <a:cubicBezTo>
                  <a:pt x="12796" y="3239"/>
                  <a:pt x="12327" y="2808"/>
                  <a:pt x="11511" y="1517"/>
                </a:cubicBezTo>
                <a:lnTo>
                  <a:pt x="10555" y="0"/>
                </a:lnTo>
                <a:close/>
                <a:moveTo>
                  <a:pt x="2037" y="12406"/>
                </a:moveTo>
                <a:cubicBezTo>
                  <a:pt x="2263" y="12380"/>
                  <a:pt x="2309" y="12685"/>
                  <a:pt x="2037" y="13152"/>
                </a:cubicBezTo>
                <a:cubicBezTo>
                  <a:pt x="1687" y="13752"/>
                  <a:pt x="1650" y="13780"/>
                  <a:pt x="1423" y="13618"/>
                </a:cubicBezTo>
                <a:cubicBezTo>
                  <a:pt x="1178" y="13442"/>
                  <a:pt x="1273" y="13031"/>
                  <a:pt x="1635" y="12660"/>
                </a:cubicBezTo>
                <a:cubicBezTo>
                  <a:pt x="1797" y="12494"/>
                  <a:pt x="1934" y="12417"/>
                  <a:pt x="2037" y="12406"/>
                </a:cubicBezTo>
                <a:close/>
                <a:moveTo>
                  <a:pt x="19510" y="12702"/>
                </a:moveTo>
                <a:cubicBezTo>
                  <a:pt x="19572" y="12707"/>
                  <a:pt x="19623" y="12735"/>
                  <a:pt x="19675" y="12796"/>
                </a:cubicBezTo>
                <a:cubicBezTo>
                  <a:pt x="19761" y="12895"/>
                  <a:pt x="19734" y="13050"/>
                  <a:pt x="19616" y="13135"/>
                </a:cubicBezTo>
                <a:cubicBezTo>
                  <a:pt x="19472" y="13237"/>
                  <a:pt x="19354" y="13230"/>
                  <a:pt x="19250" y="13109"/>
                </a:cubicBezTo>
                <a:cubicBezTo>
                  <a:pt x="19164" y="13010"/>
                  <a:pt x="19191" y="12855"/>
                  <a:pt x="19309" y="12770"/>
                </a:cubicBezTo>
                <a:cubicBezTo>
                  <a:pt x="19381" y="12719"/>
                  <a:pt x="19448" y="12698"/>
                  <a:pt x="19510" y="12702"/>
                </a:cubicBezTo>
                <a:close/>
              </a:path>
            </a:pathLst>
          </a:custGeom>
          <a:ln w="12700">
            <a:miter lim="400000"/>
          </a:ln>
        </p:spPr>
      </p:pic>
      <p:pic>
        <p:nvPicPr>
          <p:cNvPr id="121" name="屏幕快照 2017-06-29 14.19.01.jpg" descr="屏幕快照 2017-06-29 14.19.01.jpg"/>
          <p:cNvPicPr>
            <a:picLocks noChangeAspect="1"/>
          </p:cNvPicPr>
          <p:nvPr/>
        </p:nvPicPr>
        <p:blipFill>
          <a:blip r:embed="rId5">
            <a:extLst/>
          </a:blip>
          <a:stretch>
            <a:fillRect/>
          </a:stretch>
        </p:blipFill>
        <p:spPr>
          <a:xfrm>
            <a:off x="10268841" y="4585567"/>
            <a:ext cx="4660901" cy="2120901"/>
          </a:xfrm>
          <a:prstGeom prst="rect">
            <a:avLst/>
          </a:prstGeom>
          <a:ln w="12700">
            <a:miter lim="400000"/>
          </a:ln>
        </p:spPr>
      </p:pic>
      <p:sp>
        <p:nvSpPr>
          <p:cNvPr id="122" name="v1.1"/>
          <p:cNvSpPr txBox="1"/>
          <p:nvPr/>
        </p:nvSpPr>
        <p:spPr>
          <a:xfrm>
            <a:off x="22538266" y="12927012"/>
            <a:ext cx="491618" cy="358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spcBef>
                <a:spcPts val="5900"/>
              </a:spcBef>
              <a:defRPr sz="1400">
                <a:solidFill>
                  <a:srgbClr val="DCDEE0"/>
                </a:solidFill>
              </a:defRPr>
            </a:lvl1pPr>
          </a:lstStyle>
          <a:p>
            <a:pPr/>
            <a:r>
              <a:t>v1.1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8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8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84"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85"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6"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7"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8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0"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91"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92"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93"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4"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5"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6"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9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9"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00"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01"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02"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203"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06" name="成组"/>
          <p:cNvGrpSpPr/>
          <p:nvPr/>
        </p:nvGrpSpPr>
        <p:grpSpPr>
          <a:xfrm>
            <a:off x="2996542" y="4163428"/>
            <a:ext cx="5210771" cy="2269765"/>
            <a:chOff x="0" y="368299"/>
            <a:chExt cx="5210770" cy="2269763"/>
          </a:xfrm>
        </p:grpSpPr>
        <p:sp>
          <p:nvSpPr>
            <p:cNvPr id="20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0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207"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10"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11"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12"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13"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16" name="成组"/>
          <p:cNvGrpSpPr/>
          <p:nvPr/>
        </p:nvGrpSpPr>
        <p:grpSpPr>
          <a:xfrm>
            <a:off x="7502366" y="403068"/>
            <a:ext cx="6416322" cy="2832413"/>
            <a:chOff x="0" y="1191105"/>
            <a:chExt cx="6416320" cy="2832411"/>
          </a:xfrm>
        </p:grpSpPr>
        <p:sp>
          <p:nvSpPr>
            <p:cNvPr id="214"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215"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219" name="成组"/>
          <p:cNvGrpSpPr/>
          <p:nvPr/>
        </p:nvGrpSpPr>
        <p:grpSpPr>
          <a:xfrm>
            <a:off x="7494258" y="4338356"/>
            <a:ext cx="6369899" cy="2257754"/>
            <a:chOff x="0" y="781049"/>
            <a:chExt cx="6369898" cy="2257752"/>
          </a:xfrm>
        </p:grpSpPr>
        <p:sp>
          <p:nvSpPr>
            <p:cNvPr id="217"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218"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22" name="成组"/>
          <p:cNvGrpSpPr/>
          <p:nvPr/>
        </p:nvGrpSpPr>
        <p:grpSpPr>
          <a:xfrm>
            <a:off x="7502366" y="7487922"/>
            <a:ext cx="6369900" cy="2411364"/>
            <a:chOff x="0" y="781049"/>
            <a:chExt cx="6369898" cy="2411362"/>
          </a:xfrm>
        </p:grpSpPr>
        <p:sp>
          <p:nvSpPr>
            <p:cNvPr id="220"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21"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25" name="成组"/>
          <p:cNvGrpSpPr/>
          <p:nvPr/>
        </p:nvGrpSpPr>
        <p:grpSpPr>
          <a:xfrm>
            <a:off x="7492765" y="10994297"/>
            <a:ext cx="6389101" cy="2116709"/>
            <a:chOff x="0" y="781049"/>
            <a:chExt cx="6389099" cy="2116707"/>
          </a:xfrm>
        </p:grpSpPr>
        <p:sp>
          <p:nvSpPr>
            <p:cNvPr id="223"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24"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28" name="成组"/>
          <p:cNvGrpSpPr/>
          <p:nvPr/>
        </p:nvGrpSpPr>
        <p:grpSpPr>
          <a:xfrm>
            <a:off x="40360" y="4163428"/>
            <a:ext cx="5210771" cy="2269765"/>
            <a:chOff x="0" y="368299"/>
            <a:chExt cx="5210770" cy="2269763"/>
          </a:xfrm>
        </p:grpSpPr>
        <p:sp>
          <p:nvSpPr>
            <p:cNvPr id="22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2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9"/>
                                        </p:tgtEl>
                                        <p:attrNameLst>
                                          <p:attrName>style.visibility</p:attrName>
                                        </p:attrNameLst>
                                      </p:cBhvr>
                                      <p:to>
                                        <p:strVal val="visible"/>
                                      </p:to>
                                    </p:set>
                                    <p:animEffect filter="dissolve" transition="in">
                                      <p:cBhvr>
                                        <p:cTn id="7" dur="10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22"/>
                                        </p:tgtEl>
                                        <p:attrNameLst>
                                          <p:attrName>style.visibility</p:attrName>
                                        </p:attrNameLst>
                                      </p:cBhvr>
                                      <p:to>
                                        <p:strVal val="visible"/>
                                      </p:to>
                                    </p:set>
                                    <p:animEffect filter="dissolve" transition="in">
                                      <p:cBhvr>
                                        <p:cTn id="12" dur="1000"/>
                                        <p:tgtEl>
                                          <p:spTgt spid="22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25"/>
                                        </p:tgtEl>
                                        <p:attrNameLst>
                                          <p:attrName>style.visibility</p:attrName>
                                        </p:attrNameLst>
                                      </p:cBhvr>
                                      <p:to>
                                        <p:strVal val="visible"/>
                                      </p:to>
                                    </p:set>
                                    <p:animEffect filter="dissolve" transition="in">
                                      <p:cBhvr>
                                        <p:cTn id="17"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5" grpId="3"/>
      <p:bldP build="whole" bldLvl="1" animBg="1" rev="0" advAuto="0" spid="219" grpId="1"/>
      <p:bldP build="whole" bldLvl="1" animBg="1" rev="0" advAuto="0" spid="222"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30"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31"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32"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33" name="order#1…"/>
          <p:cNvSpPr/>
          <p:nvPr/>
        </p:nvSpPr>
        <p:spPr>
          <a:xfrm>
            <a:off x="5674199" y="2885117"/>
            <a:ext cx="1426886" cy="743677"/>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4" name="order#1…"/>
          <p:cNvSpPr/>
          <p:nvPr/>
        </p:nvSpPr>
        <p:spPr>
          <a:xfrm>
            <a:off x="5621377" y="287715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5" name="order#1…"/>
          <p:cNvSpPr/>
          <p:nvPr/>
        </p:nvSpPr>
        <p:spPr>
          <a:xfrm>
            <a:off x="5621377" y="2877156"/>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6" name="order#2…"/>
          <p:cNvSpPr/>
          <p:nvPr/>
        </p:nvSpPr>
        <p:spPr>
          <a:xfrm>
            <a:off x="5674199" y="862748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7" name="order#2…"/>
          <p:cNvSpPr/>
          <p:nvPr/>
        </p:nvSpPr>
        <p:spPr>
          <a:xfrm>
            <a:off x="5621378" y="8611560"/>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8" name="order#2…"/>
          <p:cNvSpPr/>
          <p:nvPr/>
        </p:nvSpPr>
        <p:spPr>
          <a:xfrm>
            <a:off x="5621378" y="8627481"/>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9"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0"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43" name="成组"/>
          <p:cNvGrpSpPr/>
          <p:nvPr/>
        </p:nvGrpSpPr>
        <p:grpSpPr>
          <a:xfrm>
            <a:off x="18810696" y="-197975"/>
            <a:ext cx="5210772" cy="2269765"/>
            <a:chOff x="0" y="368299"/>
            <a:chExt cx="5210770" cy="2269763"/>
          </a:xfrm>
        </p:grpSpPr>
        <p:sp>
          <p:nvSpPr>
            <p:cNvPr id="24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0"/>
                                        </p:tgtEl>
                                        <p:attrNameLst>
                                          <p:attrName>style.visibility</p:attrName>
                                        </p:attrNameLst>
                                      </p:cBhvr>
                                      <p:to>
                                        <p:strVal val="visible"/>
                                      </p:to>
                                    </p:set>
                                    <p:animEffect filter="dissolve" transition="in">
                                      <p:cBhvr>
                                        <p:cTn id="7" dur="1000"/>
                                        <p:tgtEl>
                                          <p:spTgt spid="230"/>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31"/>
                                        </p:tgtEl>
                                        <p:attrNameLst>
                                          <p:attrName>style.visibility</p:attrName>
                                        </p:attrNameLst>
                                      </p:cBhvr>
                                      <p:to>
                                        <p:strVal val="visible"/>
                                      </p:to>
                                    </p:set>
                                    <p:animEffect filter="dissolve" transition="in">
                                      <p:cBhvr>
                                        <p:cTn id="11" dur="1000"/>
                                        <p:tgtEl>
                                          <p:spTgt spid="231"/>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232"/>
                                        </p:tgtEl>
                                        <p:attrNameLst>
                                          <p:attrName>style.visibility</p:attrName>
                                        </p:attrNameLst>
                                      </p:cBhvr>
                                      <p:to>
                                        <p:strVal val="visible"/>
                                      </p:to>
                                    </p:set>
                                    <p:animEffect filter="dissolve" transition="in">
                                      <p:cBhvr>
                                        <p:cTn id="15"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3"/>
      <p:bldP build="whole" bldLvl="1" animBg="1" rev="0" advAuto="0" spid="230" grpId="1"/>
      <p:bldP build="whole" bldLvl="1" animBg="1" rev="0" advAuto="0" spid="231"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45"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46"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47"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48"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9" name="order#1…"/>
          <p:cNvSpPr/>
          <p:nvPr/>
        </p:nvSpPr>
        <p:spPr>
          <a:xfrm>
            <a:off x="12856415" y="183170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0"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1" name="order#2…"/>
          <p:cNvSpPr/>
          <p:nvPr/>
        </p:nvSpPr>
        <p:spPr>
          <a:xfrm>
            <a:off x="12856415" y="2701248"/>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2"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3"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4"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5"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58" name="成组"/>
          <p:cNvGrpSpPr/>
          <p:nvPr/>
        </p:nvGrpSpPr>
        <p:grpSpPr>
          <a:xfrm>
            <a:off x="18810696" y="-197975"/>
            <a:ext cx="5210772" cy="2269765"/>
            <a:chOff x="0" y="368299"/>
            <a:chExt cx="5210770" cy="2269763"/>
          </a:xfrm>
        </p:grpSpPr>
        <p:sp>
          <p:nvSpPr>
            <p:cNvPr id="25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5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60" name="pasted-image.pdf" descr="pasted-image.pdf"/>
          <p:cNvPicPr>
            <a:picLocks noChangeAspect="1"/>
          </p:cNvPicPr>
          <p:nvPr/>
        </p:nvPicPr>
        <p:blipFill>
          <a:blip r:embed="rId2">
            <a:extLst/>
          </a:blip>
          <a:stretch>
            <a:fillRect/>
          </a:stretch>
        </p:blipFill>
        <p:spPr>
          <a:xfrm>
            <a:off x="13933960" y="1712329"/>
            <a:ext cx="3698246" cy="2756874"/>
          </a:xfrm>
          <a:prstGeom prst="rect">
            <a:avLst/>
          </a:prstGeom>
          <a:ln w="12700">
            <a:miter lim="400000"/>
          </a:ln>
        </p:spPr>
      </p:pic>
      <p:pic>
        <p:nvPicPr>
          <p:cNvPr id="261" name="pasted-image.pdf" descr="pasted-image.pdf"/>
          <p:cNvPicPr>
            <a:picLocks noChangeAspect="1"/>
          </p:cNvPicPr>
          <p:nvPr/>
        </p:nvPicPr>
        <p:blipFill>
          <a:blip r:embed="rId3">
            <a:extLst/>
          </a:blip>
          <a:stretch>
            <a:fillRect/>
          </a:stretch>
        </p:blipFill>
        <p:spPr>
          <a:xfrm>
            <a:off x="10267950" y="1522811"/>
            <a:ext cx="3847971" cy="2378746"/>
          </a:xfrm>
          <a:prstGeom prst="rect">
            <a:avLst/>
          </a:prstGeom>
          <a:ln w="12700">
            <a:miter lim="400000"/>
          </a:ln>
        </p:spPr>
      </p:pic>
      <p:pic>
        <p:nvPicPr>
          <p:cNvPr id="262" name="pasted-image.pdf" descr="pasted-image.pdf"/>
          <p:cNvPicPr>
            <a:picLocks noChangeAspect="1"/>
          </p:cNvPicPr>
          <p:nvPr/>
        </p:nvPicPr>
        <p:blipFill>
          <a:blip r:embed="rId4">
            <a:extLst/>
          </a:blip>
          <a:stretch>
            <a:fillRect/>
          </a:stretch>
        </p:blipFill>
        <p:spPr>
          <a:xfrm>
            <a:off x="10268032" y="5170900"/>
            <a:ext cx="3847936" cy="2378724"/>
          </a:xfrm>
          <a:prstGeom prst="rect">
            <a:avLst/>
          </a:prstGeom>
          <a:ln w="12700">
            <a:miter lim="400000"/>
          </a:ln>
        </p:spPr>
      </p:pic>
      <p:pic>
        <p:nvPicPr>
          <p:cNvPr id="263" name="pasted-image.pdf" descr="pasted-image.pdf"/>
          <p:cNvPicPr>
            <a:picLocks noChangeAspect="1"/>
          </p:cNvPicPr>
          <p:nvPr/>
        </p:nvPicPr>
        <p:blipFill>
          <a:blip r:embed="rId5">
            <a:extLst/>
          </a:blip>
          <a:stretch>
            <a:fillRect/>
          </a:stretch>
        </p:blipFill>
        <p:spPr>
          <a:xfrm>
            <a:off x="10268032" y="9246977"/>
            <a:ext cx="3847936" cy="2378725"/>
          </a:xfrm>
          <a:prstGeom prst="rect">
            <a:avLst/>
          </a:prstGeom>
          <a:ln w="12700">
            <a:miter lim="400000"/>
          </a:ln>
        </p:spPr>
      </p:pic>
      <p:sp>
        <p:nvSpPr>
          <p:cNvPr id="264"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5" name="order#1…"/>
          <p:cNvSpPr/>
          <p:nvPr/>
        </p:nvSpPr>
        <p:spPr>
          <a:xfrm>
            <a:off x="15016736" y="189767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6"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7" name="order#2…"/>
          <p:cNvSpPr/>
          <p:nvPr/>
        </p:nvSpPr>
        <p:spPr>
          <a:xfrm>
            <a:off x="15016736" y="2767217"/>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8"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9"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0"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1"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2" name="Blockchain"/>
          <p:cNvSpPr/>
          <p:nvPr/>
        </p:nvSpPr>
        <p:spPr>
          <a:xfrm>
            <a:off x="24661587"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73" name="address_X"/>
          <p:cNvSpPr/>
          <p:nvPr/>
        </p:nvSpPr>
        <p:spPr>
          <a:xfrm>
            <a:off x="27249896"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74" name="address_Y"/>
          <p:cNvSpPr/>
          <p:nvPr/>
        </p:nvSpPr>
        <p:spPr>
          <a:xfrm>
            <a:off x="3236768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75" name="Loopring…"/>
          <p:cNvSpPr/>
          <p:nvPr/>
        </p:nvSpPr>
        <p:spPr>
          <a:xfrm>
            <a:off x="37485482" y="11155053"/>
            <a:ext cx="3234798"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grpSp>
        <p:nvGrpSpPr>
          <p:cNvPr id="278" name="成组"/>
          <p:cNvGrpSpPr/>
          <p:nvPr/>
        </p:nvGrpSpPr>
        <p:grpSpPr>
          <a:xfrm>
            <a:off x="18810696" y="-197975"/>
            <a:ext cx="5210772" cy="2269765"/>
            <a:chOff x="0" y="368299"/>
            <a:chExt cx="5210770" cy="2269763"/>
          </a:xfrm>
        </p:grpSpPr>
        <p:sp>
          <p:nvSpPr>
            <p:cNvPr id="27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7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60"/>
                                        </p:tgtEl>
                                        <p:attrNameLst>
                                          <p:attrName>style.visibility</p:attrName>
                                        </p:attrNameLst>
                                      </p:cBhvr>
                                      <p:to>
                                        <p:strVal val="visible"/>
                                      </p:to>
                                    </p:set>
                                    <p:animEffect filter="dissolve" transition="in">
                                      <p:cBhvr>
                                        <p:cTn id="7"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80"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281"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282"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283"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4"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5"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6"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7"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8"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9"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90"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91"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92"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293" name="pasted-image.pdf" descr="pasted-image.pdf"/>
          <p:cNvPicPr>
            <a:picLocks noChangeAspect="1"/>
          </p:cNvPicPr>
          <p:nvPr/>
        </p:nvPicPr>
        <p:blipFill>
          <a:blip r:embed="rId5">
            <a:extLst/>
          </a:blip>
          <a:stretch>
            <a:fillRect/>
          </a:stretch>
        </p:blipFill>
        <p:spPr>
          <a:xfrm>
            <a:off x="17184583" y="8216908"/>
            <a:ext cx="3698247" cy="2756875"/>
          </a:xfrm>
          <a:prstGeom prst="rect">
            <a:avLst/>
          </a:prstGeom>
          <a:ln w="12700">
            <a:miter lim="400000"/>
          </a:ln>
        </p:spPr>
      </p:pic>
      <p:sp>
        <p:nvSpPr>
          <p:cNvPr id="294" name="order#1…"/>
          <p:cNvSpPr/>
          <p:nvPr/>
        </p:nvSpPr>
        <p:spPr>
          <a:xfrm>
            <a:off x="18267359" y="840225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95" name="order#2…"/>
          <p:cNvSpPr/>
          <p:nvPr/>
        </p:nvSpPr>
        <p:spPr>
          <a:xfrm>
            <a:off x="18267359" y="9271796"/>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96" name="线条"/>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97" name="线条"/>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98" name="线条"/>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01" name="成组"/>
          <p:cNvGrpSpPr/>
          <p:nvPr/>
        </p:nvGrpSpPr>
        <p:grpSpPr>
          <a:xfrm>
            <a:off x="18810696" y="-197975"/>
            <a:ext cx="5210772" cy="2269765"/>
            <a:chOff x="0" y="368299"/>
            <a:chExt cx="5210770" cy="2269763"/>
          </a:xfrm>
        </p:grpSpPr>
        <p:sp>
          <p:nvSpPr>
            <p:cNvPr id="29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0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303"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304"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305"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306"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7"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8"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9"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0"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1"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2"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313"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314"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315"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316" name="pasted-image.pdf" descr="pasted-image.pdf"/>
          <p:cNvPicPr>
            <a:picLocks noChangeAspect="1"/>
          </p:cNvPicPr>
          <p:nvPr/>
        </p:nvPicPr>
        <p:blipFill>
          <a:blip r:embed="rId5">
            <a:extLst/>
          </a:blip>
          <a:stretch>
            <a:fillRect/>
          </a:stretch>
        </p:blipFill>
        <p:spPr>
          <a:xfrm>
            <a:off x="17184582" y="8216908"/>
            <a:ext cx="3698246" cy="2756875"/>
          </a:xfrm>
          <a:prstGeom prst="rect">
            <a:avLst/>
          </a:prstGeom>
          <a:ln w="12700">
            <a:miter lim="400000"/>
          </a:ln>
        </p:spPr>
      </p:pic>
      <p:sp>
        <p:nvSpPr>
          <p:cNvPr id="317" name="order#1…"/>
          <p:cNvSpPr/>
          <p:nvPr/>
        </p:nvSpPr>
        <p:spPr>
          <a:xfrm>
            <a:off x="18267357" y="8402255"/>
            <a:ext cx="1532530"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8" name="order#2…"/>
          <p:cNvSpPr/>
          <p:nvPr/>
        </p:nvSpPr>
        <p:spPr>
          <a:xfrm>
            <a:off x="18267357" y="9271796"/>
            <a:ext cx="1532530"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9" name="线条"/>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20" name="线条"/>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21" name="线条"/>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26" name="成组"/>
          <p:cNvGrpSpPr/>
          <p:nvPr/>
        </p:nvGrpSpPr>
        <p:grpSpPr>
          <a:xfrm>
            <a:off x="9566878" y="6836845"/>
            <a:ext cx="5278614" cy="4309536"/>
            <a:chOff x="0" y="0"/>
            <a:chExt cx="5278612" cy="4309535"/>
          </a:xfrm>
        </p:grpSpPr>
        <p:sp>
          <p:nvSpPr>
            <p:cNvPr id="330" name="连接线"/>
            <p:cNvSpPr/>
            <p:nvPr/>
          </p:nvSpPr>
          <p:spPr>
            <a:xfrm>
              <a:off x="18515" y="2725966"/>
              <a:ext cx="5260098" cy="1583570"/>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16203"/>
                  </a:moveTo>
                  <a:cubicBezTo>
                    <a:pt x="6958" y="-5125"/>
                    <a:pt x="14158" y="-5397"/>
                    <a:pt x="21600" y="15387"/>
                  </a:cubicBezTo>
                </a:path>
              </a:pathLst>
            </a:custGeom>
            <a:noFill/>
            <a:ln w="38100" cap="flat">
              <a:solidFill>
                <a:schemeClr val="accent5">
                  <a:hueOff val="-444211"/>
                  <a:satOff val="-14915"/>
                  <a:lumOff val="22857"/>
                </a:schemeClr>
              </a:solidFill>
              <a:prstDash val="solid"/>
              <a:miter lim="400000"/>
              <a:tailEnd type="triangle" w="med" len="med"/>
            </a:ln>
            <a:effectLst/>
          </p:spPr>
          <p:txBody>
            <a:bodyPr/>
            <a:lstStyle/>
            <a:p>
              <a:pPr/>
            </a:p>
          </p:txBody>
        </p:sp>
        <p:sp>
          <p:nvSpPr>
            <p:cNvPr id="323" name="4750 token_A"/>
            <p:cNvSpPr txBox="1"/>
            <p:nvPr/>
          </p:nvSpPr>
          <p:spPr>
            <a:xfrm>
              <a:off x="1583211" y="2333495"/>
              <a:ext cx="2120852"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5">
                      <a:hueOff val="-444211"/>
                      <a:satOff val="-14915"/>
                      <a:lumOff val="22857"/>
                    </a:schemeClr>
                  </a:solidFill>
                  <a:latin typeface="Helvetica"/>
                  <a:ea typeface="Helvetica"/>
                  <a:cs typeface="Helvetica"/>
                  <a:sym typeface="Helvetica"/>
                </a:defRPr>
              </a:lvl1pPr>
            </a:lstStyle>
            <a:p>
              <a:pPr/>
              <a:r>
                <a:t>4750 token_A</a:t>
              </a:r>
            </a:p>
          </p:txBody>
        </p:sp>
        <p:sp>
          <p:nvSpPr>
            <p:cNvPr id="331" name="连接线"/>
            <p:cNvSpPr/>
            <p:nvPr/>
          </p:nvSpPr>
          <p:spPr>
            <a:xfrm>
              <a:off x="0" y="464284"/>
              <a:ext cx="5260098" cy="36892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6990" y="-5283"/>
                    <a:pt x="14190" y="-5400"/>
                    <a:pt x="21600" y="15850"/>
                  </a:cubicBezTo>
                </a:path>
              </a:pathLst>
            </a:custGeom>
            <a:noFill/>
            <a:ln w="38100" cap="flat">
              <a:solidFill>
                <a:schemeClr val="accent2">
                  <a:hueOff val="-2473793"/>
                  <a:satOff val="-50209"/>
                  <a:lumOff val="23543"/>
                </a:schemeClr>
              </a:solidFill>
              <a:prstDash val="solid"/>
              <a:miter lim="400000"/>
              <a:headEnd type="triangle" w="med" len="med"/>
            </a:ln>
            <a:effectLst/>
          </p:spPr>
          <p:txBody>
            <a:bodyPr/>
            <a:lstStyle/>
            <a:p>
              <a:pPr/>
            </a:p>
          </p:txBody>
        </p:sp>
        <p:sp>
          <p:nvSpPr>
            <p:cNvPr id="325" name="5 token_B"/>
            <p:cNvSpPr txBox="1"/>
            <p:nvPr/>
          </p:nvSpPr>
          <p:spPr>
            <a:xfrm>
              <a:off x="1818968" y="-1"/>
              <a:ext cx="1612306"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2">
                      <a:hueOff val="-2473793"/>
                      <a:satOff val="-50209"/>
                      <a:lumOff val="23543"/>
                    </a:schemeClr>
                  </a:solidFill>
                  <a:latin typeface="Helvetica"/>
                  <a:ea typeface="Helvetica"/>
                  <a:cs typeface="Helvetica"/>
                  <a:sym typeface="Helvetica"/>
                </a:defRPr>
              </a:lvl1pPr>
            </a:lstStyle>
            <a:p>
              <a:pPr/>
              <a:r>
                <a:t>5 token_B</a:t>
              </a:r>
            </a:p>
          </p:txBody>
        </p:sp>
      </p:grpSp>
      <p:grpSp>
        <p:nvGrpSpPr>
          <p:cNvPr id="329" name="成组"/>
          <p:cNvGrpSpPr/>
          <p:nvPr/>
        </p:nvGrpSpPr>
        <p:grpSpPr>
          <a:xfrm>
            <a:off x="18810696" y="-197975"/>
            <a:ext cx="5210772" cy="2269765"/>
            <a:chOff x="0" y="368299"/>
            <a:chExt cx="5210770" cy="2269763"/>
          </a:xfrm>
        </p:grpSpPr>
        <p:sp>
          <p:nvSpPr>
            <p:cNvPr id="32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2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6"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3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34"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335"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336"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337"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340" name="成组"/>
          <p:cNvGrpSpPr/>
          <p:nvPr/>
        </p:nvGrpSpPr>
        <p:grpSpPr>
          <a:xfrm>
            <a:off x="7502366" y="403068"/>
            <a:ext cx="6416322" cy="2832413"/>
            <a:chOff x="0" y="1191105"/>
            <a:chExt cx="6416320" cy="2832411"/>
          </a:xfrm>
        </p:grpSpPr>
        <p:sp>
          <p:nvSpPr>
            <p:cNvPr id="338"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339"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343" name="成组"/>
          <p:cNvGrpSpPr/>
          <p:nvPr/>
        </p:nvGrpSpPr>
        <p:grpSpPr>
          <a:xfrm>
            <a:off x="7494258" y="4338356"/>
            <a:ext cx="6369899" cy="2257754"/>
            <a:chOff x="0" y="781049"/>
            <a:chExt cx="6369898" cy="2257752"/>
          </a:xfrm>
        </p:grpSpPr>
        <p:sp>
          <p:nvSpPr>
            <p:cNvPr id="341"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342"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346" name="成组"/>
          <p:cNvGrpSpPr/>
          <p:nvPr/>
        </p:nvGrpSpPr>
        <p:grpSpPr>
          <a:xfrm>
            <a:off x="7502366" y="7487922"/>
            <a:ext cx="6369900" cy="2411364"/>
            <a:chOff x="0" y="781049"/>
            <a:chExt cx="6369898" cy="2411362"/>
          </a:xfrm>
        </p:grpSpPr>
        <p:sp>
          <p:nvSpPr>
            <p:cNvPr id="344"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345"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349" name="成组"/>
          <p:cNvGrpSpPr/>
          <p:nvPr/>
        </p:nvGrpSpPr>
        <p:grpSpPr>
          <a:xfrm>
            <a:off x="7492765" y="10994297"/>
            <a:ext cx="6389101" cy="2116709"/>
            <a:chOff x="0" y="781049"/>
            <a:chExt cx="6389099" cy="2116707"/>
          </a:xfrm>
        </p:grpSpPr>
        <p:sp>
          <p:nvSpPr>
            <p:cNvPr id="347"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48"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52" name="成组"/>
          <p:cNvGrpSpPr/>
          <p:nvPr/>
        </p:nvGrpSpPr>
        <p:grpSpPr>
          <a:xfrm>
            <a:off x="40360" y="4163428"/>
            <a:ext cx="5210771" cy="2269765"/>
            <a:chOff x="0" y="368299"/>
            <a:chExt cx="5210770" cy="2269763"/>
          </a:xfrm>
        </p:grpSpPr>
        <p:sp>
          <p:nvSpPr>
            <p:cNvPr id="35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5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4" name="屏幕快照 2017-06-29 15.15.42.jpg" descr="屏幕快照 2017-06-29 15.15.42.jpg"/>
          <p:cNvPicPr>
            <a:picLocks noChangeAspect="1"/>
          </p:cNvPicPr>
          <p:nvPr/>
        </p:nvPicPr>
        <p:blipFill>
          <a:blip r:embed="rId2">
            <a:extLst/>
          </a:blip>
          <a:stretch>
            <a:fillRect/>
          </a:stretch>
        </p:blipFill>
        <p:spPr>
          <a:xfrm>
            <a:off x="9205559" y="254000"/>
            <a:ext cx="13893801" cy="13208000"/>
          </a:xfrm>
          <a:prstGeom prst="rect">
            <a:avLst/>
          </a:prstGeom>
          <a:ln w="12700">
            <a:miter lim="400000"/>
          </a:ln>
        </p:spPr>
      </p:pic>
      <p:sp>
        <p:nvSpPr>
          <p:cNvPr id="125"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26" name="屏幕快照 2017-06-29 15.19.02.jpg" descr="屏幕快照 2017-06-29 15.19.02.jpg"/>
          <p:cNvPicPr>
            <a:picLocks noChangeAspect="1"/>
          </p:cNvPicPr>
          <p:nvPr/>
        </p:nvPicPr>
        <p:blipFill>
          <a:blip r:embed="rId3">
            <a:extLst/>
          </a:blip>
          <a:stretch>
            <a:fillRect/>
          </a:stretch>
        </p:blipFill>
        <p:spPr>
          <a:xfrm>
            <a:off x="379924" y="8737816"/>
            <a:ext cx="8382001" cy="3581401"/>
          </a:xfrm>
          <a:prstGeom prst="rect">
            <a:avLst/>
          </a:prstGeom>
          <a:ln w="12700">
            <a:miter lim="400000"/>
          </a:ln>
        </p:spPr>
      </p:pic>
      <p:sp>
        <p:nvSpPr>
          <p:cNvPr id="127" name="4位 - Google工程师…"/>
          <p:cNvSpPr txBox="1"/>
          <p:nvPr/>
        </p:nvSpPr>
        <p:spPr>
          <a:xfrm>
            <a:off x="8855655" y="147048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5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55"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56"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357"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360" name="成组"/>
          <p:cNvGrpSpPr/>
          <p:nvPr/>
        </p:nvGrpSpPr>
        <p:grpSpPr>
          <a:xfrm>
            <a:off x="7492765" y="10994297"/>
            <a:ext cx="6389101" cy="2116709"/>
            <a:chOff x="0" y="781049"/>
            <a:chExt cx="6389099" cy="2116707"/>
          </a:xfrm>
        </p:grpSpPr>
        <p:sp>
          <p:nvSpPr>
            <p:cNvPr id="358"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59"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55"/>
                                        </p:tgtEl>
                                        <p:attrNameLst>
                                          <p:attrName>style.visibility</p:attrName>
                                        </p:attrNameLst>
                                      </p:cBhvr>
                                      <p:to>
                                        <p:strVal val="visible"/>
                                      </p:to>
                                    </p:set>
                                    <p:animEffect filter="dissolve" transition="in">
                                      <p:cBhvr>
                                        <p:cTn id="7" dur="1000"/>
                                        <p:tgtEl>
                                          <p:spTgt spid="355"/>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356"/>
                                        </p:tgtEl>
                                        <p:attrNameLst>
                                          <p:attrName>style.visibility</p:attrName>
                                        </p:attrNameLst>
                                      </p:cBhvr>
                                      <p:to>
                                        <p:strVal val="visible"/>
                                      </p:to>
                                    </p:set>
                                    <p:animEffect filter="dissolve" transition="in">
                                      <p:cBhvr>
                                        <p:cTn id="11" dur="500"/>
                                        <p:tgtEl>
                                          <p:spTgt spid="356"/>
                                        </p:tgtEl>
                                      </p:cBhvr>
                                    </p:animEffect>
                                  </p:childTnLst>
                                </p:cTn>
                              </p:par>
                            </p:childTnLst>
                          </p:cTn>
                        </p:par>
                        <p:par>
                          <p:cTn id="12" fill="hold">
                            <p:stCondLst>
                              <p:cond delay="1500"/>
                            </p:stCondLst>
                            <p:childTnLst>
                              <p:par>
                                <p:cTn id="13" presetClass="entr" nodeType="afterEffect" presetID="9" grpId="3" fill="hold">
                                  <p:stCondLst>
                                    <p:cond delay="0"/>
                                  </p:stCondLst>
                                  <p:iterate type="el" backwards="0">
                                    <p:tmAbs val="0"/>
                                  </p:iterate>
                                  <p:childTnLst>
                                    <p:set>
                                      <p:cBhvr>
                                        <p:cTn id="14" fill="hold"/>
                                        <p:tgtEl>
                                          <p:spTgt spid="357"/>
                                        </p:tgtEl>
                                        <p:attrNameLst>
                                          <p:attrName>style.visibility</p:attrName>
                                        </p:attrNameLst>
                                      </p:cBhvr>
                                      <p:to>
                                        <p:strVal val="visible"/>
                                      </p:to>
                                    </p:set>
                                    <p:animEffect filter="dissolve" transition="in">
                                      <p:cBhvr>
                                        <p:cTn id="15" dur="5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5" grpId="1"/>
      <p:bldP build="whole" bldLvl="1" animBg="1" rev="0" advAuto="0" spid="356" grpId="2"/>
      <p:bldP build="whole" bldLvl="1" animBg="1" rev="0" advAuto="0" spid="357" grpId="3"/>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62"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63"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364"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365"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372" name="成组"/>
          <p:cNvGrpSpPr/>
          <p:nvPr/>
        </p:nvGrpSpPr>
        <p:grpSpPr>
          <a:xfrm>
            <a:off x="6097699" y="6659570"/>
            <a:ext cx="11825148" cy="1613485"/>
            <a:chOff x="0" y="0"/>
            <a:chExt cx="11825147" cy="1613484"/>
          </a:xfrm>
        </p:grpSpPr>
        <p:sp>
          <p:nvSpPr>
            <p:cNvPr id="366" name="线条"/>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7" name="线条"/>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8" name="线条"/>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9" name="线条"/>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0" name="线条"/>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1" name="线条"/>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76" name="成组"/>
          <p:cNvGrpSpPr/>
          <p:nvPr/>
        </p:nvGrpSpPr>
        <p:grpSpPr>
          <a:xfrm>
            <a:off x="6034199" y="2877545"/>
            <a:ext cx="11911425" cy="1657587"/>
            <a:chOff x="0" y="0"/>
            <a:chExt cx="11911424" cy="1657586"/>
          </a:xfrm>
        </p:grpSpPr>
        <p:sp>
          <p:nvSpPr>
            <p:cNvPr id="373" name="线条"/>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4" name="线条"/>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5" name="线条"/>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377"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378"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379"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sp>
        <p:nvSpPr>
          <p:cNvPr id="380" name="dust"/>
          <p:cNvSpPr/>
          <p:nvPr/>
        </p:nvSpPr>
        <p:spPr>
          <a:xfrm rot="1567513">
            <a:off x="19529758" y="4435353"/>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sp>
        <p:nvSpPr>
          <p:cNvPr id="381" name="dust"/>
          <p:cNvSpPr/>
          <p:nvPr/>
        </p:nvSpPr>
        <p:spPr>
          <a:xfrm rot="1567513">
            <a:off x="13373247" y="4268571"/>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pic>
        <p:nvPicPr>
          <p:cNvPr id="382"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385" name="成组"/>
          <p:cNvGrpSpPr/>
          <p:nvPr/>
        </p:nvGrpSpPr>
        <p:grpSpPr>
          <a:xfrm>
            <a:off x="7492765" y="10994297"/>
            <a:ext cx="6389101" cy="2116709"/>
            <a:chOff x="0" y="781049"/>
            <a:chExt cx="6389099" cy="2116707"/>
          </a:xfrm>
        </p:grpSpPr>
        <p:sp>
          <p:nvSpPr>
            <p:cNvPr id="383"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84"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88" name="成组"/>
          <p:cNvGrpSpPr/>
          <p:nvPr/>
        </p:nvGrpSpPr>
        <p:grpSpPr>
          <a:xfrm>
            <a:off x="2500784" y="-2905702"/>
            <a:ext cx="5210772" cy="2269765"/>
            <a:chOff x="0" y="368299"/>
            <a:chExt cx="5210770" cy="2269763"/>
          </a:xfrm>
        </p:grpSpPr>
        <p:sp>
          <p:nvSpPr>
            <p:cNvPr id="38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8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8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6" presetID="23" grpId="3" fill="hold">
                                  <p:stCondLst>
                                    <p:cond delay="0"/>
                                  </p:stCondLst>
                                  <p:iterate type="el" backwards="0">
                                    <p:tmAbs val="0"/>
                                  </p:iterate>
                                  <p:childTnLst>
                                    <p:set>
                                      <p:cBhvr>
                                        <p:cTn id="13" fill="hold"/>
                                        <p:tgtEl>
                                          <p:spTgt spid="382"/>
                                        </p:tgtEl>
                                        <p:attrNameLst>
                                          <p:attrName>style.visibility</p:attrName>
                                        </p:attrNameLst>
                                      </p:cBhvr>
                                      <p:to>
                                        <p:strVal val="visible"/>
                                      </p:to>
                                    </p:set>
                                    <p:anim calcmode="lin" valueType="num">
                                      <p:cBhvr>
                                        <p:cTn id="14" dur="1000" fill="hold"/>
                                        <p:tgtEl>
                                          <p:spTgt spid="382"/>
                                        </p:tgtEl>
                                        <p:attrNameLst>
                                          <p:attrName>ppt_w</p:attrName>
                                        </p:attrNameLst>
                                      </p:cBhvr>
                                      <p:tavLst>
                                        <p:tav tm="0">
                                          <p:val>
                                            <p:fltVal val="0"/>
                                          </p:val>
                                        </p:tav>
                                        <p:tav tm="100000">
                                          <p:val>
                                            <p:strVal val="#ppt_w"/>
                                          </p:val>
                                        </p:tav>
                                      </p:tavLst>
                                    </p:anim>
                                    <p:anim calcmode="lin" valueType="num">
                                      <p:cBhvr>
                                        <p:cTn id="15" dur="1000" fill="hold"/>
                                        <p:tgtEl>
                                          <p:spTgt spid="3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1"/>
      <p:bldP build="whole" bldLvl="1" animBg="1" rev="0" advAuto="0" spid="382" grpId="3"/>
      <p:bldP build="whole" bldLvl="1" animBg="1" rev="0" advAuto="0" spid="380" grpId="2"/>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392" name="成组"/>
          <p:cNvGrpSpPr/>
          <p:nvPr/>
        </p:nvGrpSpPr>
        <p:grpSpPr>
          <a:xfrm>
            <a:off x="2500784" y="179009"/>
            <a:ext cx="5210772" cy="2269765"/>
            <a:chOff x="0" y="368299"/>
            <a:chExt cx="5210770" cy="2269763"/>
          </a:xfrm>
        </p:grpSpPr>
        <p:sp>
          <p:nvSpPr>
            <p:cNvPr id="39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393"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5"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96"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97"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400" name="成组"/>
          <p:cNvGrpSpPr/>
          <p:nvPr/>
        </p:nvGrpSpPr>
        <p:grpSpPr>
          <a:xfrm>
            <a:off x="2500784" y="3824287"/>
            <a:ext cx="5210772" cy="2269765"/>
            <a:chOff x="0" y="368299"/>
            <a:chExt cx="5210770" cy="2269763"/>
          </a:xfrm>
        </p:grpSpPr>
        <p:sp>
          <p:nvSpPr>
            <p:cNvPr id="39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96"/>
                                        </p:tgtEl>
                                        <p:attrNameLst>
                                          <p:attrName>style.visibility</p:attrName>
                                        </p:attrNameLst>
                                      </p:cBhvr>
                                      <p:to>
                                        <p:strVal val="visible"/>
                                      </p:to>
                                    </p:set>
                                    <p:animEffect filter="dissolve" transition="in">
                                      <p:cBhvr>
                                        <p:cTn id="7" dur="500"/>
                                        <p:tgtEl>
                                          <p:spTgt spid="396"/>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97"/>
                                        </p:tgtEl>
                                        <p:attrNameLst>
                                          <p:attrName>style.visibility</p:attrName>
                                        </p:attrNameLst>
                                      </p:cBhvr>
                                      <p:to>
                                        <p:strVal val="visible"/>
                                      </p:to>
                                    </p:set>
                                    <p:animEffect filter="dissolve" transition="in">
                                      <p:cBhvr>
                                        <p:cTn id="11" dur="5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7" grpId="2"/>
      <p:bldP build="whole" bldLvl="1" animBg="1" rev="0" advAuto="0" spid="396"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02"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403"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404"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405"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406"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407"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408"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409"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410"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411"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412"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413"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416" name="成组"/>
          <p:cNvGrpSpPr/>
          <p:nvPr/>
        </p:nvGrpSpPr>
        <p:grpSpPr>
          <a:xfrm>
            <a:off x="2500784" y="828355"/>
            <a:ext cx="5210772" cy="2269765"/>
            <a:chOff x="0" y="368299"/>
            <a:chExt cx="5210770" cy="2269763"/>
          </a:xfrm>
        </p:grpSpPr>
        <p:sp>
          <p:nvSpPr>
            <p:cNvPr id="41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1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1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419"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420"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421"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422" name="EOS"/>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EOS</a:t>
            </a:r>
          </a:p>
        </p:txBody>
      </p:sp>
      <p:sp>
        <p:nvSpPr>
          <p:cNvPr id="423" name="…"/>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t>
            </a:r>
          </a:p>
        </p:txBody>
      </p:sp>
      <p:sp>
        <p:nvSpPr>
          <p:cNvPr id="424" name="Loopring也可以在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Loopring也可以在多个支持智能合约的类ERC20代币的公有链上实现。</a:t>
            </a:r>
          </a:p>
        </p:txBody>
      </p:sp>
      <p:sp>
        <p:nvSpPr>
          <p:cNvPr id="425"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426"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427"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428"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431" name="成组"/>
          <p:cNvGrpSpPr/>
          <p:nvPr/>
        </p:nvGrpSpPr>
        <p:grpSpPr>
          <a:xfrm>
            <a:off x="2500784" y="828355"/>
            <a:ext cx="5210772" cy="2269765"/>
            <a:chOff x="0" y="368299"/>
            <a:chExt cx="5210770" cy="2269763"/>
          </a:xfrm>
        </p:grpSpPr>
        <p:sp>
          <p:nvSpPr>
            <p:cNvPr id="42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3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3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36" name="成组"/>
          <p:cNvGrpSpPr/>
          <p:nvPr/>
        </p:nvGrpSpPr>
        <p:grpSpPr>
          <a:xfrm>
            <a:off x="4601269" y="4184494"/>
            <a:ext cx="10020746" cy="2832412"/>
            <a:chOff x="0" y="1191105"/>
            <a:chExt cx="10020744" cy="2832411"/>
          </a:xfrm>
        </p:grpSpPr>
        <p:sp>
          <p:nvSpPr>
            <p:cNvPr id="434"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435"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439" name="成组"/>
          <p:cNvGrpSpPr/>
          <p:nvPr/>
        </p:nvGrpSpPr>
        <p:grpSpPr>
          <a:xfrm>
            <a:off x="4610449" y="7506373"/>
            <a:ext cx="10002385" cy="2446824"/>
            <a:chOff x="0" y="1191105"/>
            <a:chExt cx="10002383" cy="2446823"/>
          </a:xfrm>
        </p:grpSpPr>
        <p:sp>
          <p:nvSpPr>
            <p:cNvPr id="437"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438"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442" name="成组"/>
          <p:cNvGrpSpPr/>
          <p:nvPr/>
        </p:nvGrpSpPr>
        <p:grpSpPr>
          <a:xfrm>
            <a:off x="4619630" y="10185605"/>
            <a:ext cx="12108850" cy="2501908"/>
            <a:chOff x="0" y="1191105"/>
            <a:chExt cx="12108848" cy="2501907"/>
          </a:xfrm>
        </p:grpSpPr>
        <p:sp>
          <p:nvSpPr>
            <p:cNvPr id="440"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441"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443"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446" name="成组"/>
          <p:cNvGrpSpPr/>
          <p:nvPr/>
        </p:nvGrpSpPr>
        <p:grpSpPr>
          <a:xfrm>
            <a:off x="2500784" y="828355"/>
            <a:ext cx="5210772" cy="2269765"/>
            <a:chOff x="0" y="368299"/>
            <a:chExt cx="5210770" cy="2269763"/>
          </a:xfrm>
        </p:grpSpPr>
        <p:sp>
          <p:nvSpPr>
            <p:cNvPr id="44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4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36"/>
                                        </p:tgtEl>
                                        <p:attrNameLst>
                                          <p:attrName>style.visibility</p:attrName>
                                        </p:attrNameLst>
                                      </p:cBhvr>
                                      <p:to>
                                        <p:strVal val="visible"/>
                                      </p:to>
                                    </p:set>
                                    <p:animEffect filter="dissolve" transition="in">
                                      <p:cBhvr>
                                        <p:cTn id="7" dur="5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39"/>
                                        </p:tgtEl>
                                        <p:attrNameLst>
                                          <p:attrName>style.visibility</p:attrName>
                                        </p:attrNameLst>
                                      </p:cBhvr>
                                      <p:to>
                                        <p:strVal val="visible"/>
                                      </p:to>
                                    </p:set>
                                    <p:animEffect filter="dissolve" transition="in">
                                      <p:cBhvr>
                                        <p:cTn id="12" dur="500"/>
                                        <p:tgtEl>
                                          <p:spTgt spid="43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42"/>
                                        </p:tgtEl>
                                        <p:attrNameLst>
                                          <p:attrName>style.visibility</p:attrName>
                                        </p:attrNameLst>
                                      </p:cBhvr>
                                      <p:to>
                                        <p:strVal val="visible"/>
                                      </p:to>
                                    </p:set>
                                    <p:animEffect filter="dissolve" transition="in">
                                      <p:cBhvr>
                                        <p:cTn id="17" dur="5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2" grpId="3"/>
      <p:bldP build="whole" bldLvl="1" animBg="1" rev="0" advAuto="0" spid="436" grpId="1"/>
      <p:bldP build="whole" bldLvl="1" animBg="1" rev="0" advAuto="0" spid="439" grpId="2"/>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4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52" name="成组"/>
          <p:cNvGrpSpPr/>
          <p:nvPr/>
        </p:nvGrpSpPr>
        <p:grpSpPr>
          <a:xfrm>
            <a:off x="5044067" y="5660324"/>
            <a:ext cx="5261176" cy="6718338"/>
            <a:chOff x="0" y="0"/>
            <a:chExt cx="5261175" cy="6718336"/>
          </a:xfrm>
        </p:grpSpPr>
        <p:sp>
          <p:nvSpPr>
            <p:cNvPr id="449" name="English Whitepaper"/>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450"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1"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56" name="成组"/>
          <p:cNvGrpSpPr/>
          <p:nvPr/>
        </p:nvGrpSpPr>
        <p:grpSpPr>
          <a:xfrm>
            <a:off x="14078757" y="5660324"/>
            <a:ext cx="5261176" cy="6718338"/>
            <a:chOff x="0" y="0"/>
            <a:chExt cx="5261175" cy="6718336"/>
          </a:xfrm>
        </p:grpSpPr>
        <p:sp>
          <p:nvSpPr>
            <p:cNvPr id="453" name="中文白皮书"/>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454"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5"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59" name="成组"/>
          <p:cNvGrpSpPr/>
          <p:nvPr/>
        </p:nvGrpSpPr>
        <p:grpSpPr>
          <a:xfrm>
            <a:off x="2500784" y="828355"/>
            <a:ext cx="5210772" cy="2269765"/>
            <a:chOff x="0" y="368299"/>
            <a:chExt cx="5210770" cy="2269763"/>
          </a:xfrm>
        </p:grpSpPr>
        <p:sp>
          <p:nvSpPr>
            <p:cNvPr id="45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5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61"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462" name="ICO"/>
          <p:cNvSpPr txBox="1"/>
          <p:nvPr/>
        </p:nvSpPr>
        <p:spPr>
          <a:xfrm>
            <a:off x="10508627" y="4902890"/>
            <a:ext cx="311041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63" name="2017/08/01 - 2017/08/30"/>
          <p:cNvSpPr txBox="1"/>
          <p:nvPr/>
        </p:nvSpPr>
        <p:spPr>
          <a:xfrm>
            <a:off x="8716522" y="8360727"/>
            <a:ext cx="6694619"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65"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66" name="第1阶段      封顶2万ETH"/>
          <p:cNvSpPr/>
          <p:nvPr/>
        </p:nvSpPr>
        <p:spPr>
          <a:xfrm>
            <a:off x="1566639" y="2920279"/>
            <a:ext cx="7345847" cy="112285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第1阶段  </a:t>
            </a:r>
            <a:r>
              <a:rPr>
                <a:latin typeface="Roboto Light"/>
                <a:ea typeface="Roboto Light"/>
                <a:cs typeface="Roboto Light"/>
                <a:sym typeface="Roboto Light"/>
              </a:rPr>
              <a:t>    封顶2万ETH</a:t>
            </a:r>
          </a:p>
        </p:txBody>
      </p:sp>
      <p:sp>
        <p:nvSpPr>
          <p:cNvPr id="467" name="第2阶段      封顶2万ETH"/>
          <p:cNvSpPr/>
          <p:nvPr/>
        </p:nvSpPr>
        <p:spPr>
          <a:xfrm>
            <a:off x="1566639" y="4406021"/>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第2阶段      </a:t>
            </a:r>
            <a:r>
              <a:rPr>
                <a:latin typeface="Roboto Light"/>
                <a:ea typeface="Roboto Light"/>
                <a:cs typeface="Roboto Light"/>
                <a:sym typeface="Roboto Light"/>
              </a:rPr>
              <a:t>封顶2万ETH</a:t>
            </a:r>
          </a:p>
        </p:txBody>
      </p:sp>
      <p:sp>
        <p:nvSpPr>
          <p:cNvPr id="468" name="第3阶段      封顶2万ETH"/>
          <p:cNvSpPr/>
          <p:nvPr/>
        </p:nvSpPr>
        <p:spPr>
          <a:xfrm>
            <a:off x="1566639" y="5891763"/>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第3阶段      </a:t>
            </a:r>
            <a:r>
              <a:rPr>
                <a:latin typeface="Roboto Light"/>
                <a:ea typeface="Roboto Light"/>
                <a:cs typeface="Roboto Light"/>
                <a:sym typeface="Roboto Light"/>
              </a:rPr>
              <a:t>封顶2万ETH</a:t>
            </a:r>
          </a:p>
        </p:txBody>
      </p:sp>
      <p:sp>
        <p:nvSpPr>
          <p:cNvPr id="469" name="第4阶段      封顶2万ETH"/>
          <p:cNvSpPr/>
          <p:nvPr/>
        </p:nvSpPr>
        <p:spPr>
          <a:xfrm>
            <a:off x="1566639" y="7377505"/>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第4阶段      </a:t>
            </a:r>
            <a:r>
              <a:rPr>
                <a:latin typeface="Roboto Light"/>
                <a:ea typeface="Roboto Light"/>
                <a:cs typeface="Roboto Light"/>
                <a:sym typeface="Roboto Light"/>
              </a:rPr>
              <a:t>封顶2万ETH</a:t>
            </a:r>
          </a:p>
        </p:txBody>
      </p:sp>
      <p:sp>
        <p:nvSpPr>
          <p:cNvPr id="470" name="第5阶段      封顶2万ETH"/>
          <p:cNvSpPr/>
          <p:nvPr/>
        </p:nvSpPr>
        <p:spPr>
          <a:xfrm>
            <a:off x="1566640" y="8863247"/>
            <a:ext cx="7345846"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第5阶段      </a:t>
            </a:r>
            <a:r>
              <a:rPr>
                <a:latin typeface="Roboto Light"/>
                <a:ea typeface="Roboto Light"/>
                <a:cs typeface="Roboto Light"/>
                <a:sym typeface="Roboto Light"/>
              </a:rPr>
              <a:t>封顶2万ETH</a:t>
            </a:r>
          </a:p>
        </p:txBody>
      </p:sp>
      <p:sp>
        <p:nvSpPr>
          <p:cNvPr id="471" name="ICO持续时间为30天，最多筹集10万个ETH，最少筹集5万个ETH；…"/>
          <p:cNvSpPr txBox="1"/>
          <p:nvPr/>
        </p:nvSpPr>
        <p:spPr>
          <a:xfrm>
            <a:off x="9475658" y="2426734"/>
            <a:ext cx="13913936" cy="951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algn="l" defTabSz="457200">
              <a:buSzPct val="100000"/>
              <a:buChar char="•"/>
              <a:defRPr sz="2900">
                <a:solidFill>
                  <a:srgbClr val="FFFFFF"/>
                </a:solidFill>
                <a:latin typeface="Roboto Regular"/>
                <a:ea typeface="Roboto Regular"/>
                <a:cs typeface="Roboto Regular"/>
                <a:sym typeface="Roboto Regular"/>
              </a:defRPr>
            </a:pPr>
            <a:r>
              <a:t>ICO持续时间为30天，最多筹集10万个ETH，最少筹集5万个ETH；</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众筹不到5万ETH，项目失败，一星期内返还投资；</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前2万ETH（含）每个ETH兑换6000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2万到4万（含）间每个ETH兑换5750LRC；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4万到6万（含）间每个ETH兑换5500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6万到8万（含）间每个ETH兑换5250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8万到10万（含）间每个ETH兑换5000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筹集到5万到6万ETH（含），ICO期间出售的LRC占比为40.0%；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筹集到6万到7万ETH（含），ICO期间出售的LRC占比为42.5%；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筹集到7万到8万ETH（含），ICO期间出售的LRC占比为45.0%；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筹集到8万到9万ETH（含），ICO期间出售的LRC占比为47.5%；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筹集到9万到10万ETH（含），ICO期间出售的LRC占比为50.0%；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未发售的LRC中，10%通过preICO商定价格出售给早期投资者和社区贡献者；</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未发售的LRC中，40%留给团队；</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未发售的LRC中，50%留给社区推广和对外合作；</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团队持有的LRC锁定期为3年，第一年后释放25%，第二年35%， 第三年40%；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ICO期间投资者的代币通过智能合约自动发行并转账给用户投资的ETH地址；</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ICO结束后，由团队触发智能合约一次性发行未发售的代币；</a:t>
            </a:r>
          </a:p>
        </p:txBody>
      </p:sp>
      <p:sp>
        <p:nvSpPr>
          <p:cNvPr id="472"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9" name="屏幕快照 2017-06-29 15.15.42.jpg" descr="屏幕快照 2017-06-29 15.15.42.jpg"/>
          <p:cNvPicPr>
            <a:picLocks noChangeAspect="1"/>
          </p:cNvPicPr>
          <p:nvPr/>
        </p:nvPicPr>
        <p:blipFill>
          <a:blip r:embed="rId2">
            <a:extLst/>
          </a:blip>
          <a:stretch>
            <a:fillRect/>
          </a:stretch>
        </p:blipFill>
        <p:spPr>
          <a:xfrm>
            <a:off x="9205559" y="-14071600"/>
            <a:ext cx="13893801" cy="13208000"/>
          </a:xfrm>
          <a:prstGeom prst="rect">
            <a:avLst/>
          </a:prstGeom>
          <a:ln w="12700">
            <a:miter lim="400000"/>
          </a:ln>
        </p:spPr>
      </p:pic>
      <p:sp>
        <p:nvSpPr>
          <p:cNvPr id="130"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31" name="屏幕快照 2017-06-29 15.19.02.jpg" descr="屏幕快照 2017-06-29 15.19.02.jpg"/>
          <p:cNvPicPr>
            <a:picLocks noChangeAspect="1"/>
          </p:cNvPicPr>
          <p:nvPr/>
        </p:nvPicPr>
        <p:blipFill>
          <a:blip r:embed="rId3">
            <a:extLst/>
          </a:blip>
          <a:stretch>
            <a:fillRect/>
          </a:stretch>
        </p:blipFill>
        <p:spPr>
          <a:xfrm>
            <a:off x="379924" y="-5587784"/>
            <a:ext cx="8382001" cy="3581401"/>
          </a:xfrm>
          <a:prstGeom prst="rect">
            <a:avLst/>
          </a:prstGeom>
          <a:ln w="12700">
            <a:miter lim="400000"/>
          </a:ln>
        </p:spPr>
      </p:pic>
      <p:sp>
        <p:nvSpPr>
          <p:cNvPr id="132" name="4位 - Google工程师…"/>
          <p:cNvSpPr txBox="1"/>
          <p:nvPr/>
        </p:nvSpPr>
        <p:spPr>
          <a:xfrm>
            <a:off x="8855655" y="44686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pic>
        <p:nvPicPr>
          <p:cNvPr id="133" name="屏幕快照 2017-06-29 15.15.51.jpg" descr="屏幕快照 2017-06-29 15.15.51.jpg"/>
          <p:cNvPicPr>
            <a:picLocks noChangeAspect="1"/>
          </p:cNvPicPr>
          <p:nvPr/>
        </p:nvPicPr>
        <p:blipFill>
          <a:blip r:embed="rId4">
            <a:extLst/>
          </a:blip>
          <a:stretch>
            <a:fillRect/>
          </a:stretch>
        </p:blipFill>
        <p:spPr>
          <a:xfrm>
            <a:off x="9047040" y="14941550"/>
            <a:ext cx="13970001" cy="125857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74"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75"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76"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77"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
        <p:nvSpPr>
          <p:cNvPr id="478" name="矩形"/>
          <p:cNvSpPr/>
          <p:nvPr/>
        </p:nvSpPr>
        <p:spPr>
          <a:xfrm>
            <a:off x="-30800" y="2530735"/>
            <a:ext cx="24445600" cy="11205542"/>
          </a:xfrm>
          <a:prstGeom prst="rect">
            <a:avLst/>
          </a:prstGeom>
          <a:solidFill>
            <a:srgbClr val="FFFFFF"/>
          </a:solidFill>
          <a:ln w="12700">
            <a:miter lim="400000"/>
          </a:ln>
        </p:spPr>
        <p:txBody>
          <a:bodyPr lIns="71437" tIns="71437" rIns="71437" bIns="71437" anchor="ctr"/>
          <a:lstStyle/>
          <a:p>
            <a:pPr lvl="3" algn="l">
              <a:defRPr sz="4800">
                <a:solidFill>
                  <a:schemeClr val="accent6"/>
                </a:solidFill>
                <a:latin typeface="Roboto Black"/>
                <a:ea typeface="Roboto Black"/>
                <a:cs typeface="Roboto Black"/>
                <a:sym typeface="Roboto Black"/>
              </a:defRPr>
            </a:pPr>
          </a:p>
        </p:txBody>
      </p:sp>
      <p:graphicFrame>
        <p:nvGraphicFramePr>
          <p:cNvPr id="479" name="ICO数据"/>
          <p:cNvGraphicFramePr/>
          <p:nvPr/>
        </p:nvGraphicFramePr>
        <p:xfrm>
          <a:off x="809016" y="2495944"/>
          <a:ext cx="22769143" cy="9059218"/>
        </p:xfrm>
        <a:graphic xmlns:a="http://schemas.openxmlformats.org/drawingml/2006/main">
          <a:graphicData uri="http://schemas.openxmlformats.org/drawingml/2006/table">
            <a:tbl>
              <a:tblPr firstCol="0" firstRow="1" lastCol="0" lastRow="0" bandCol="0" bandRow="1" rtl="0">
                <a:tableStyleId>{33BA23B1-9221-436E-865A-0063620EA4FD}</a:tableStyleId>
              </a:tblPr>
              <a:tblGrid>
                <a:gridCol w="2092626"/>
                <a:gridCol w="2247647"/>
                <a:gridCol w="2026826"/>
                <a:gridCol w="2118954"/>
                <a:gridCol w="2118954"/>
                <a:gridCol w="2057535"/>
                <a:gridCol w="1811860"/>
                <a:gridCol w="2426049"/>
                <a:gridCol w="1811860"/>
                <a:gridCol w="1811860"/>
                <a:gridCol w="2241792"/>
              </a:tblGrid>
              <a:tr h="393700">
                <a:tc gridSpan="11">
                  <a:txBody>
                    <a:bodyPr/>
                    <a:lstStyle/>
                    <a:p>
                      <a:pPr defTabSz="457200">
                        <a:spcBef>
                          <a:spcPts val="600"/>
                        </a:spcBef>
                        <a:defRPr b="0" sz="1800">
                          <a:solidFill>
                            <a:srgbClr val="000000"/>
                          </a:solidFill>
                        </a:defRPr>
                      </a:pPr>
                      <a:r>
                        <a:rPr sz="1200">
                          <a:latin typeface="Helvetica Neue"/>
                          <a:ea typeface="Helvetica Neue"/>
                          <a:cs typeface="Helvetica Neue"/>
                          <a:sym typeface="Helvetica Neue"/>
                        </a:rPr>
                        <a:t>ICO数据</a:t>
                      </a:r>
                    </a:p>
                  </a:txBody>
                  <a:tcPr marL="50800" marR="50800" marT="50800" marB="50800" anchor="ctr" anchorCtr="0" horzOverflow="overflow">
                    <a:lnL/>
                    <a:lnR/>
                    <a:lnT/>
                    <a:lnB w="3175">
                      <a:solidFill>
                        <a:srgbClr val="000000"/>
                      </a:solidFill>
                      <a:miter lim="400000"/>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r>
              <a:tr h="1214366">
                <a:tc gridSpan="2">
                  <a:txBody>
                    <a:bodyPr/>
                    <a:lstStyle/>
                    <a:p>
                      <a:pPr algn="l" defTabSz="457200">
                        <a:defRPr sz="1800"/>
                      </a:pPr>
                      <a:r>
                        <a:rPr b="1">
                          <a:solidFill>
                            <a:srgbClr val="FFFFFF"/>
                          </a:solidFill>
                          <a:latin typeface="Helvetica Neue"/>
                          <a:ea typeface="Helvetica Neue"/>
                          <a:cs typeface="Helvetica Neue"/>
                          <a:sym typeface="Helvetica Neue"/>
                        </a:rPr>
                        <a:t>阶段</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hMerge="1">
                  <a:tcPr/>
                </a:tc>
                <a:tc>
                  <a:txBody>
                    <a:bodyPr/>
                    <a:lstStyle/>
                    <a:p>
                      <a:pPr algn="l" defTabSz="457200">
                        <a:defRPr sz="1800"/>
                      </a:pPr>
                      <a:r>
                        <a:rPr b="1">
                          <a:solidFill>
                            <a:srgbClr val="FFFFFF"/>
                          </a:solidFill>
                          <a:latin typeface="Helvetica Neue"/>
                          <a:ea typeface="Helvetica Neue"/>
                          <a:cs typeface="Helvetica Neue"/>
                          <a:sym typeface="Helvetica Neue"/>
                        </a:rPr>
                        <a:t>价格
（代币/ETH)</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
代币销售数量</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该阶段后
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ICO出售占比</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阶段成功后 未售出代币总数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defTabSz="457200">
                        <a:defRPr sz="1800">
                          <a:solidFill>
                            <a:srgbClr val="FFFFFF"/>
                          </a:solidFill>
                          <a:latin typeface="Helvetica Neue"/>
                          <a:ea typeface="Helvetica Neue"/>
                          <a:cs typeface="Helvetica Neue"/>
                          <a:sym typeface="Helvetica Neue"/>
                        </a:defRPr>
                      </a:pPr>
                      <a:r>
                        <a:t>阶段成功后</a:t>
                      </a:r>
                    </a:p>
                    <a:p>
                      <a:pPr defTabSz="457200">
                        <a:defRPr b="1" sz="1800">
                          <a:solidFill>
                            <a:srgbClr val="FFFFFF"/>
                          </a:solidFill>
                          <a:latin typeface="Helvetica Neue"/>
                          <a:ea typeface="Helvetica Neue"/>
                          <a:cs typeface="Helvetica Neue"/>
                          <a:sym typeface="Helvetica Neue"/>
                        </a:defRPr>
                      </a:pPr>
                      <a:r>
                        <a:t>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1代币估值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0 到</a:t>
                      </a:r>
                    </a:p>
                  </a:txBody>
                  <a:tcPr marL="304800" marR="304800" marT="304800" marB="304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1万ETH</a:t>
                      </a:r>
                    </a:p>
                  </a:txBody>
                  <a:tcPr marL="304800" marR="304800" marT="304800" marB="304800" anchor="t" anchorCtr="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1万ETH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2万ETH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12,000万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2万ETH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3万ETH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17,750万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3万ETH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4万ETH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23,500万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4万ETH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5万ETH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29,000万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5万ETH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6万ETH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34,500万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86,250万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51,750万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15万ETH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0.43元RMB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6万ETH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7万ETH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39,750万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42.5%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93,529万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53,779万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16万ETH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7万ETH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8万ETH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100,000万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18万ETH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8万ETH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9万ETH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47.5%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105,263万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19万ETH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1071">
                <a:tc>
                  <a:txBody>
                    <a:bodyPr/>
                    <a:lstStyle/>
                    <a:p>
                      <a:pPr algn="l" defTabSz="457200">
                        <a:defRPr sz="1800"/>
                      </a:pPr>
                      <a:r>
                        <a:rPr b="1">
                          <a:solidFill>
                            <a:srgbClr val="FFFFFF"/>
                          </a:solidFill>
                          <a:latin typeface="Helvetica Neue"/>
                          <a:ea typeface="Helvetica Neue"/>
                          <a:cs typeface="Helvetica Neue"/>
                          <a:sym typeface="Helvetica Neue"/>
                        </a:rPr>
                        <a:t>9万ETH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10万ETH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110,000万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20万ETH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3175">
                      <a:solidFill>
                        <a:srgbClr val="000000"/>
                      </a:solidFill>
                      <a:miter lim="400000"/>
                    </a:lnB>
                    <a:solidFill>
                      <a:srgbClr val="E8E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81"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82"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83"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84"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chemeClr val="accent1">
                    <a:satOff val="-3355"/>
                    <a:lumOff val="26614"/>
                  </a:schemeClr>
                </a:solidFill>
                <a:latin typeface="Roboto Regular"/>
                <a:ea typeface="Roboto Regular"/>
                <a:cs typeface="Roboto Regular"/>
                <a:sym typeface="Roboto Regular"/>
              </a:defRPr>
            </a:lvl1pPr>
          </a:lstStyle>
          <a:p>
            <a:pPr/>
            <a:r>
              <a:t>2017/08/01 - 2017/08/30</a:t>
            </a:r>
          </a:p>
        </p:txBody>
      </p:sp>
      <p:sp>
        <p:nvSpPr>
          <p:cNvPr id="485" name="一次投资，多次回报"/>
          <p:cNvSpPr txBox="1"/>
          <p:nvPr/>
        </p:nvSpPr>
        <p:spPr>
          <a:xfrm>
            <a:off x="9256712" y="4344914"/>
            <a:ext cx="5870576"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spcBef>
                <a:spcPts val="5900"/>
              </a:spcBef>
              <a:defRPr>
                <a:solidFill>
                  <a:schemeClr val="accent5">
                    <a:hueOff val="-444211"/>
                    <a:satOff val="-14915"/>
                    <a:lumOff val="22857"/>
                  </a:schemeClr>
                </a:solidFill>
              </a:defRPr>
            </a:lvl1pPr>
          </a:lstStyle>
          <a:p>
            <a:pPr/>
            <a:r>
              <a:t>一次投资，多次回报</a:t>
            </a:r>
          </a:p>
        </p:txBody>
      </p:sp>
      <p:sp>
        <p:nvSpPr>
          <p:cNvPr id="486" name="在其它共有链（如EOS，ETC）实施Loopring协议后也会发行LRC代币。如果目标公有链用的数字签名算法和以太坊一致（ECDSA），我们将为所有参与ICO的公钥地址发行等比例代币，并收取5%的费用。如果目标公有链的数字签名算法和ETH不一致，基金会保留权利采用另外的发行策略。"/>
          <p:cNvSpPr txBox="1"/>
          <p:nvPr/>
        </p:nvSpPr>
        <p:spPr>
          <a:xfrm>
            <a:off x="3606793" y="5724980"/>
            <a:ext cx="17170414" cy="3038476"/>
          </a:xfrm>
          <a:prstGeom prst="rect">
            <a:avLst/>
          </a:prstGeom>
          <a:solidFill>
            <a:schemeClr val="accent5">
              <a:hueOff val="-444211"/>
              <a:satOff val="-14915"/>
              <a:lumOff val="22857"/>
            </a:schemeClr>
          </a:solidFill>
          <a:ln w="12700">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spAutoFit/>
          </a:bodyPr>
          <a:lstStyle>
            <a:lvl1pPr>
              <a:defRPr sz="4100">
                <a:solidFill>
                  <a:srgbClr val="FFFFFF"/>
                </a:solidFill>
              </a:defRPr>
            </a:lvl1pPr>
          </a:lstStyle>
          <a:p>
            <a:pPr/>
            <a:r>
              <a:t>在其它共有链（如EOS，ETC）实施Loopring协议后也会发行LRC代币。如果目标公有链用的数字签名算法和以太坊一致（ECDSA），我们将为所有参与ICO的公钥地址发行等比例代币，并收取5%的费用。如果目标公有链的数字签名算法和ETH不一致，基金会保留权利采用另外的发行策略。</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88"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89"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grpSp>
        <p:nvGrpSpPr>
          <p:cNvPr id="492" name="成组"/>
          <p:cNvGrpSpPr/>
          <p:nvPr/>
        </p:nvGrpSpPr>
        <p:grpSpPr>
          <a:xfrm>
            <a:off x="3307863" y="3010384"/>
            <a:ext cx="10973601" cy="2446824"/>
            <a:chOff x="0" y="1191105"/>
            <a:chExt cx="10973599" cy="2446823"/>
          </a:xfrm>
        </p:grpSpPr>
        <p:sp>
          <p:nvSpPr>
            <p:cNvPr id="490"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491" name="所有参与众筹的ETH都需要通过普通以太坊转账，转到智能合约地址。未能成功参与ICO的ETH会被立即返还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所有参与众筹的ETH都需要通过普通以太坊转账，转到智能合约地址。未能成功参与ICO的ETH会被立即返还到原来的账号。</a:t>
              </a:r>
            </a:p>
          </p:txBody>
        </p:sp>
      </p:grpSp>
      <p:grpSp>
        <p:nvGrpSpPr>
          <p:cNvPr id="495" name="成组"/>
          <p:cNvGrpSpPr/>
          <p:nvPr/>
        </p:nvGrpSpPr>
        <p:grpSpPr>
          <a:xfrm>
            <a:off x="3307863" y="6102997"/>
            <a:ext cx="11026541" cy="2748437"/>
            <a:chOff x="0" y="781049"/>
            <a:chExt cx="11026539" cy="2748436"/>
          </a:xfrm>
        </p:grpSpPr>
        <p:sp>
          <p:nvSpPr>
            <p:cNvPr id="493"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494" name="我们的代币LRC符合ERC20标准，并且所有出售的代币在ETH入账时实时发行并转账给用户的ETH地址。切记不要通过交易所直接提现ETH到我们ICO的众筹地址。"/>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切记不要通过交易所直接提现ETH到我们ICO的众筹地址</a:t>
              </a:r>
              <a:r>
                <a:t>。</a:t>
              </a:r>
            </a:p>
          </p:txBody>
        </p:sp>
      </p:grpSp>
      <p:grpSp>
        <p:nvGrpSpPr>
          <p:cNvPr id="498" name="成组"/>
          <p:cNvGrpSpPr/>
          <p:nvPr/>
        </p:nvGrpSpPr>
        <p:grpSpPr>
          <a:xfrm>
            <a:off x="3307863" y="9165929"/>
            <a:ext cx="11010324" cy="2888748"/>
            <a:chOff x="0" y="1202547"/>
            <a:chExt cx="11010322" cy="2888747"/>
          </a:xfrm>
        </p:grpSpPr>
        <p:sp>
          <p:nvSpPr>
            <p:cNvPr id="496" name="3. LRC具有原生流动性"/>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LRC具有原生流动性</a:t>
              </a:r>
            </a:p>
          </p:txBody>
        </p:sp>
        <p:sp>
          <p:nvSpPr>
            <p:cNvPr id="497" name="Loopring上线后，可以支持所有ERC20代币间的交易，包括LRC。Loopring为以太坊ICO生态提供0成本的上市交易。"/>
            <p:cNvSpPr txBox="1"/>
            <p:nvPr/>
          </p:nvSpPr>
          <p:spPr>
            <a:xfrm>
              <a:off x="28032" y="1813017"/>
              <a:ext cx="10982291" cy="2278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Loopring上线后，可以支持所有ERC20代币间的交易，包括LRC。Loopring为以太坊ICO生态提供0成本的上市交易。</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95"/>
                                        </p:tgtEl>
                                        <p:attrNameLst>
                                          <p:attrName>style.visibility</p:attrName>
                                        </p:attrNameLst>
                                      </p:cBhvr>
                                      <p:to>
                                        <p:strVal val="visible"/>
                                      </p:to>
                                    </p:set>
                                    <p:animEffect filter="dissolve" transition="in">
                                      <p:cBhvr>
                                        <p:cTn id="7" dur="1000"/>
                                        <p:tgtEl>
                                          <p:spTgt spid="49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98"/>
                                        </p:tgtEl>
                                        <p:attrNameLst>
                                          <p:attrName>style.visibility</p:attrName>
                                        </p:attrNameLst>
                                      </p:cBhvr>
                                      <p:to>
                                        <p:strVal val="visible"/>
                                      </p:to>
                                    </p:set>
                                    <p:animEffect filter="dissolve" transition="in">
                                      <p:cBhvr>
                                        <p:cTn id="12" dur="10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5" grpId="1"/>
      <p:bldP build="whole" bldLvl="1" animBg="1" rev="0" advAuto="0" spid="498" grpId="2"/>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500" name="计划"/>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53585F"/>
                </a:solidFill>
                <a:latin typeface="Roboto Bold"/>
                <a:ea typeface="Roboto Bold"/>
                <a:cs typeface="Roboto Bold"/>
                <a:sym typeface="Roboto Bold"/>
              </a:defRPr>
            </a:lvl1pPr>
          </a:lstStyle>
          <a:p>
            <a:pPr/>
            <a:r>
              <a:t>计划</a:t>
            </a:r>
          </a:p>
        </p:txBody>
      </p:sp>
      <p:pic>
        <p:nvPicPr>
          <p:cNvPr id="501" name="屏幕快照 2017-06-29 15.30.47.jpg" descr="屏幕快照 2017-06-29 15.30.47.jpg"/>
          <p:cNvPicPr>
            <a:picLocks noChangeAspect="1"/>
          </p:cNvPicPr>
          <p:nvPr/>
        </p:nvPicPr>
        <p:blipFill>
          <a:blip r:embed="rId2">
            <a:extLst/>
          </a:blip>
          <a:stretch>
            <a:fillRect/>
          </a:stretch>
        </p:blipFill>
        <p:spPr>
          <a:xfrm>
            <a:off x="8983631" y="133350"/>
            <a:ext cx="12750801" cy="13449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503"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504"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505" name="微信/wechat…"/>
          <p:cNvSpPr txBox="1"/>
          <p:nvPr/>
        </p:nvSpPr>
        <p:spPr>
          <a:xfrm>
            <a:off x="10365779" y="6697031"/>
            <a:ext cx="3652442" cy="261858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2400">
                <a:solidFill>
                  <a:srgbClr val="FFFFFF"/>
                </a:solidFill>
                <a:latin typeface="Roboto Regular"/>
                <a:ea typeface="Roboto Regular"/>
                <a:cs typeface="Roboto Regular"/>
                <a:sym typeface="Roboto Regular"/>
              </a:defRPr>
            </a:pPr>
            <a:r>
              <a:rPr u="sng"/>
              <a:t>微信/wechat</a:t>
            </a: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a:defRPr sz="2400">
                <a:solidFill>
                  <a:srgbClr val="FFFFFF"/>
                </a:solidFill>
                <a:latin typeface="Roboto Regular"/>
                <a:ea typeface="Roboto Regular"/>
                <a:cs typeface="Roboto Regular"/>
                <a:sym typeface="Roboto Regular"/>
              </a:defRPr>
            </a:pPr>
            <a:r>
              <a:rPr u="sng">
                <a:hlinkClick r:id="rId3" invalidUrl="" action="" tgtFrame="" tooltip="" history="1" highlightClick="0" endSnd="0"/>
              </a:rPr>
              <a:t>https://loopring.org</a:t>
            </a:r>
          </a:p>
        </p:txBody>
      </p:sp>
      <p:pic>
        <p:nvPicPr>
          <p:cNvPr id="506" name="屏幕快照 2017-06-29 12.45.29.jpg" descr="屏幕快照 2017-06-29 12.45.29.jpg"/>
          <p:cNvPicPr>
            <a:picLocks noChangeAspect="1"/>
          </p:cNvPicPr>
          <p:nvPr/>
        </p:nvPicPr>
        <p:blipFill>
          <a:blip r:embed="rId4">
            <a:extLst/>
          </a:blip>
          <a:stretch>
            <a:fillRect/>
          </a:stretch>
        </p:blipFill>
        <p:spPr>
          <a:xfrm>
            <a:off x="11118850" y="4400380"/>
            <a:ext cx="2146300" cy="21082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12121"/>
        </a:solidFill>
      </p:bgPr>
    </p:bg>
    <p:spTree>
      <p:nvGrpSpPr>
        <p:cNvPr id="1" name=""/>
        <p:cNvGrpSpPr/>
        <p:nvPr/>
      </p:nvGrpSpPr>
      <p:grpSpPr>
        <a:xfrm>
          <a:off x="0" y="0"/>
          <a:ext cx="0" cy="0"/>
          <a:chOff x="0" y="0"/>
          <a:chExt cx="0" cy="0"/>
        </a:xfrm>
      </p:grpSpPr>
      <p:pic>
        <p:nvPicPr>
          <p:cNvPr id="135" name="屏幕快照 2017-06-29 15.15.51.jpg" descr="屏幕快照 2017-06-29 15.15.51.jpg"/>
          <p:cNvPicPr>
            <a:picLocks noChangeAspect="1"/>
          </p:cNvPicPr>
          <p:nvPr/>
        </p:nvPicPr>
        <p:blipFill>
          <a:blip r:embed="rId2">
            <a:extLst/>
          </a:blip>
          <a:stretch>
            <a:fillRect/>
          </a:stretch>
        </p:blipFill>
        <p:spPr>
          <a:xfrm>
            <a:off x="9047040" y="565150"/>
            <a:ext cx="13970001" cy="12585700"/>
          </a:xfrm>
          <a:prstGeom prst="rect">
            <a:avLst/>
          </a:prstGeom>
          <a:ln w="12700">
            <a:miter lim="400000"/>
          </a:ln>
        </p:spPr>
      </p:pic>
      <p:sp>
        <p:nvSpPr>
          <p:cNvPr id="136"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DCDEE0"/>
                </a:solidFill>
                <a:latin typeface="Roboto Bold"/>
                <a:ea typeface="Roboto Bold"/>
                <a:cs typeface="Roboto Bold"/>
                <a:sym typeface="Roboto Bold"/>
              </a:defRPr>
            </a:lvl1pPr>
          </a:lstStyle>
          <a:p>
            <a:pPr/>
            <a:r>
              <a:t>团队</a:t>
            </a:r>
          </a:p>
        </p:txBody>
      </p:sp>
      <p:sp>
        <p:nvSpPr>
          <p:cNvPr id="137" name="4位 - Google工程师…"/>
          <p:cNvSpPr txBox="1"/>
          <p:nvPr/>
        </p:nvSpPr>
        <p:spPr>
          <a:xfrm>
            <a:off x="8855655" y="-594539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9"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40"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41"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2"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43"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pic>
        <p:nvPicPr>
          <p:cNvPr id="144" name="屏幕快照 2017-06-25 18.07.47.jpg" descr="屏幕快照 2017-06-25 18.07.47.jpg"/>
          <p:cNvPicPr>
            <a:picLocks noChangeAspect="1"/>
          </p:cNvPicPr>
          <p:nvPr/>
        </p:nvPicPr>
        <p:blipFill>
          <a:blip r:embed="rId2">
            <a:alphaModFix amt="50587"/>
            <a:extLst/>
          </a:blip>
          <a:stretch>
            <a:fillRect/>
          </a:stretch>
        </p:blipFill>
        <p:spPr>
          <a:xfrm>
            <a:off x="11331575" y="-2272005"/>
            <a:ext cx="1720683" cy="195145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3"/>
                                        </p:tgtEl>
                                        <p:attrNameLst>
                                          <p:attrName>style.visibility</p:attrName>
                                        </p:attrNameLst>
                                      </p:cBhvr>
                                      <p:to>
                                        <p:strVal val="visible"/>
                                      </p:to>
                                    </p:set>
                                    <p:anim calcmode="lin" valueType="num">
                                      <p:cBhvr>
                                        <p:cTn id="7" dur="750" fill="hold"/>
                                        <p:tgtEl>
                                          <p:spTgt spid="143"/>
                                        </p:tgtEl>
                                        <p:attrNameLst>
                                          <p:attrName>ppt_w</p:attrName>
                                        </p:attrNameLst>
                                      </p:cBhvr>
                                      <p:tavLst>
                                        <p:tav tm="0">
                                          <p:val>
                                            <p:fltVal val="0"/>
                                          </p:val>
                                        </p:tav>
                                        <p:tav tm="100000">
                                          <p:val>
                                            <p:strVal val="#ppt_w"/>
                                          </p:val>
                                        </p:tav>
                                      </p:tavLst>
                                    </p:anim>
                                    <p:anim calcmode="lin" valueType="num">
                                      <p:cBhvr>
                                        <p:cTn id="8" dur="750" fill="hold"/>
                                        <p:tgtEl>
                                          <p:spTgt spid="1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46"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7"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48"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49"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50"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51"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51"/>
                                        </p:tgtEl>
                                        <p:attrNameLst>
                                          <p:attrName>style.visibility</p:attrName>
                                        </p:attrNameLst>
                                      </p:cBhvr>
                                      <p:to>
                                        <p:strVal val="visible"/>
                                      </p:to>
                                    </p:set>
                                    <p:anim calcmode="lin" valueType="num">
                                      <p:cBhvr>
                                        <p:cTn id="7" dur="750" fill="hold"/>
                                        <p:tgtEl>
                                          <p:spTgt spid="151"/>
                                        </p:tgtEl>
                                        <p:attrNameLst>
                                          <p:attrName>ppt_w</p:attrName>
                                        </p:attrNameLst>
                                      </p:cBhvr>
                                      <p:tavLst>
                                        <p:tav tm="0">
                                          <p:val>
                                            <p:fltVal val="0"/>
                                          </p:val>
                                        </p:tav>
                                        <p:tav tm="100000">
                                          <p:val>
                                            <p:strVal val="#ppt_w"/>
                                          </p:val>
                                        </p:tav>
                                      </p:tavLst>
                                    </p:anim>
                                    <p:anim calcmode="lin" valueType="num">
                                      <p:cBhvr>
                                        <p:cTn id="8" dur="750" fill="hold"/>
                                        <p:tgtEl>
                                          <p:spTgt spid="1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53"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54"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55"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56"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57"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8"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59"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60"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6"/>
                                        </p:tgtEl>
                                        <p:attrNameLst>
                                          <p:attrName>style.visibility</p:attrName>
                                        </p:attrNameLst>
                                      </p:cBhvr>
                                      <p:to>
                                        <p:strVal val="visible"/>
                                      </p:to>
                                    </p:set>
                                    <p:animEffect filter="dissolve" transition="in">
                                      <p:cBhvr>
                                        <p:cTn id="7"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6"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2"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3"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5"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6"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68" name="2013年10月，香港GBL突然关闭，用户2000万美金无法提现。…"/>
          <p:cNvSpPr txBox="1"/>
          <p:nvPr/>
        </p:nvSpPr>
        <p:spPr>
          <a:xfrm>
            <a:off x="1291147" y="9118283"/>
            <a:ext cx="11260329" cy="326829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2013年10月，香港GBL突然关闭，用户2000万美金无法提现。</a:t>
            </a:r>
          </a:p>
          <a:p>
            <a:pPr algn="l" defTabSz="457200">
              <a:lnSpc>
                <a:spcPct val="117999"/>
              </a:lnSpc>
              <a:defRPr sz="2200">
                <a:solidFill>
                  <a:schemeClr val="accent2"/>
                </a:solidFill>
                <a:latin typeface="Helvetica Neue"/>
                <a:ea typeface="Helvetica Neue"/>
                <a:cs typeface="Helvetica Neue"/>
                <a:sym typeface="Helvetica Neue"/>
              </a:defRPr>
            </a:pPr>
            <a:r>
              <a:t>2014年2月，Mt.Gox声称85万比特币被盗；</a:t>
            </a:r>
          </a:p>
          <a:p>
            <a:pPr algn="l" defTabSz="457200">
              <a:lnSpc>
                <a:spcPct val="117999"/>
              </a:lnSpc>
              <a:defRPr sz="2200">
                <a:solidFill>
                  <a:schemeClr val="accent2"/>
                </a:solidFill>
                <a:latin typeface="Helvetica Neue"/>
                <a:ea typeface="Helvetica Neue"/>
                <a:cs typeface="Helvetica Neue"/>
                <a:sym typeface="Helvetica Neue"/>
              </a:defRPr>
            </a:pPr>
            <a:r>
              <a:t>2014年5月，FXBTC长期亏损，停止运营；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2016年5月，Gatecoin被盗18万以太，250比特币；</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2016年8月，香港的Bitfinex由于网站出现安全漏洞，12万比特币被盗，价值6500万美元；</a:t>
            </a:r>
          </a:p>
          <a:p>
            <a:pPr algn="l" defTabSz="457200">
              <a:lnSpc>
                <a:spcPct val="117999"/>
              </a:lnSpc>
              <a:defRPr sz="2200">
                <a:solidFill>
                  <a:schemeClr val="accent2"/>
                </a:solidFill>
                <a:latin typeface="Helvetica Neue"/>
                <a:ea typeface="Helvetica Neue"/>
                <a:cs typeface="Helvetica Neue"/>
                <a:sym typeface="Helvetica Neue"/>
              </a:defRPr>
            </a:pPr>
            <a:r>
              <a:t>2017年1月，名为“比特币亚洲闪电交易中心”携上亿跑路。</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2"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3"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5"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6"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7"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7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79" name="2013年10，香港GBL突然关闭，2000万美万。…"/>
          <p:cNvSpPr txBox="1"/>
          <p:nvPr/>
        </p:nvSpPr>
        <p:spPr>
          <a:xfrm>
            <a:off x="1962702" y="14027519"/>
            <a:ext cx="11260329" cy="281089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2013年10，香港GBL突然关闭，2000万美万。</a:t>
            </a:r>
          </a:p>
          <a:p>
            <a:pPr algn="l" defTabSz="457200">
              <a:lnSpc>
                <a:spcPct val="117999"/>
              </a:lnSpc>
              <a:defRPr sz="2200">
                <a:solidFill>
                  <a:schemeClr val="accent2"/>
                </a:solidFill>
                <a:latin typeface="Helvetica Neue"/>
                <a:ea typeface="Helvetica Neue"/>
                <a:cs typeface="Helvetica Neue"/>
                <a:sym typeface="Helvetica Neue"/>
              </a:defRPr>
            </a:pPr>
            <a:r>
              <a:t>2014年2月，当时世界最大的比特币交易所Mt.Gox的85万比特币，7000被盗；</a:t>
            </a:r>
          </a:p>
          <a:p>
            <a:pPr algn="l" defTabSz="457200">
              <a:lnSpc>
                <a:spcPct val="117999"/>
              </a:lnSpc>
              <a:defRPr sz="2200">
                <a:solidFill>
                  <a:schemeClr val="accent2"/>
                </a:solidFill>
                <a:latin typeface="Helvetica Neue"/>
                <a:ea typeface="Helvetica Neue"/>
                <a:cs typeface="Helvetica Neue"/>
                <a:sym typeface="Helvetica Neue"/>
              </a:defRPr>
            </a:pPr>
            <a:r>
              <a:t>2014年5月，比特币交易平台FXBTC长期亏损，停止运营；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2015年1月，交易平台virtex停止提现，并将资金分批转走。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2016年8月，香港的Bitfinex由于网站出现安全漏洞，余额12万比特币被盗，6500万美元。</a:t>
            </a:r>
          </a:p>
          <a:p>
            <a:pPr algn="l" defTabSz="457200">
              <a:lnSpc>
                <a:spcPct val="117999"/>
              </a:lnSpc>
              <a:defRPr sz="2200">
                <a:solidFill>
                  <a:schemeClr val="accent2"/>
                </a:solidFill>
                <a:latin typeface="Helvetica Neue"/>
                <a:ea typeface="Helvetica Neue"/>
                <a:cs typeface="Helvetica Neue"/>
                <a:sym typeface="Helvetica Neue"/>
              </a:defRPr>
            </a:pPr>
            <a:r>
              <a:t>2016年5月，比特币平台Gatecoin18万以太，250比特币。</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