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4CAAE8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4CAAE8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6C61B0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36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36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FFFFFF"/>
                    </a:solidFill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129693111843.000000</c:v>
                </c:pt>
                <c:pt idx="1">
                  <c:v>6154447929.000000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4CAAE8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4CAAE8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6C61B0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36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36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FFFFFF"/>
                    </a:solidFill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129693111843.000000</c:v>
                </c:pt>
                <c:pt idx="1">
                  <c:v>6154447929.000000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4CAAE8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4CAAE8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6C61B0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36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36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FFFFFF"/>
                    </a:solidFill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129693111843.000000</c:v>
                </c:pt>
                <c:pt idx="1">
                  <c:v>6154447929.000000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4CAAE8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4CAAE8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6C61B0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36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3600" u="none">
                      <a:solidFill>
                        <a:srgbClr val="FFFFFF"/>
                      </a:solidFill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FFFFFF"/>
                    </a:solidFill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129693111843.000000</c:v>
                </c:pt>
                <c:pt idx="1">
                  <c:v>6154447929.000000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satOff val="24555"/>
            <a:lumOff val="2223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foundation@loopring.org" TargetMode="External"/><Relationship Id="rId3" Type="http://schemas.openxmlformats.org/officeDocument/2006/relationships/hyperlink" Target="mailto:daniel@loopring.org" TargetMode="External"/><Relationship Id="rId4" Type="http://schemas.openxmlformats.org/officeDocument/2006/relationships/image" Target="../media/image1.jpeg"/><Relationship Id="rId5" Type="http://schemas.openxmlformats.org/officeDocument/2006/relationships/image" Target="../media/image2.png"/><Relationship Id="rId6" Type="http://schemas.openxmlformats.org/officeDocument/2006/relationships/image" Target="../media/image2.jpeg"/><Relationship Id="rId7" Type="http://schemas.openxmlformats.org/officeDocument/2006/relationships/image" Target="../media/image3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chart" Target="../charts/chart4.xml"/><Relationship Id="rId7" Type="http://schemas.openxmlformats.org/officeDocument/2006/relationships/hyperlink" Target="https://coinmarketcap.com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loopring/whitepaper/raw/master/en_whitepaper.pdf" TargetMode="External"/><Relationship Id="rId3" Type="http://schemas.openxmlformats.org/officeDocument/2006/relationships/hyperlink" Target="https://github.com/loopring/whitepaper/raw/master/zh_whitepaper.pdf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chart" Target="../charts/chart1.xml"/><Relationship Id="rId7" Type="http://schemas.openxmlformats.org/officeDocument/2006/relationships/hyperlink" Target="https://coinmarketcap.com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chart" Target="../charts/chart2.xml"/><Relationship Id="rId7" Type="http://schemas.openxmlformats.org/officeDocument/2006/relationships/hyperlink" Target="https://coinmarketcap.com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chart" Target="../charts/chart3.xml"/><Relationship Id="rId7" Type="http://schemas.openxmlformats.org/officeDocument/2006/relationships/hyperlink" Target="https://coinmarketcap.com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oopring 基金会…"/>
          <p:cNvSpPr txBox="1"/>
          <p:nvPr/>
        </p:nvSpPr>
        <p:spPr>
          <a:xfrm>
            <a:off x="6729863" y="11605676"/>
            <a:ext cx="10924274" cy="1579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/>
          <a:p>
            <a:pPr defTabSz="698301">
              <a:defRPr sz="2040">
                <a:solidFill>
                  <a:schemeClr val="accent1">
                    <a:satOff val="-3355"/>
                    <a:lumOff val="26614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Loopring 基金会</a:t>
            </a:r>
          </a:p>
          <a:p>
            <a:pPr defTabSz="698301">
              <a:defRPr sz="2040">
                <a:solidFill>
                  <a:schemeClr val="accent1">
                    <a:satOff val="-3355"/>
                    <a:lumOff val="26614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u="sng">
                <a:hlinkClick r:id="rId2" invalidUrl="" action="" tgtFrame="" tooltip="" history="1" highlightClick="0" endSnd="0"/>
              </a:rPr>
              <a:t>foundation@loopring.org</a:t>
            </a:r>
          </a:p>
          <a:p>
            <a:pPr defTabSz="698301">
              <a:defRPr sz="2040">
                <a:solidFill>
                  <a:schemeClr val="accent1">
                    <a:satOff val="-3355"/>
                    <a:lumOff val="26614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u="sng">
                <a:hlinkClick r:id="rId3" invalidUrl="" action="" tgtFrame="" tooltip="" history="1" highlightClick="0" endSnd="0"/>
              </a:rPr>
              <a:t>daniel@loopring.org</a:t>
            </a:r>
          </a:p>
        </p:txBody>
      </p:sp>
      <p:sp>
        <p:nvSpPr>
          <p:cNvPr id="120" name="v1.0"/>
          <p:cNvSpPr txBox="1"/>
          <p:nvPr/>
        </p:nvSpPr>
        <p:spPr>
          <a:xfrm>
            <a:off x="22550966" y="12927012"/>
            <a:ext cx="491618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5900"/>
              </a:spcBef>
              <a:defRPr sz="1400">
                <a:solidFill>
                  <a:srgbClr val="DCDEE0"/>
                </a:solidFill>
              </a:defRPr>
            </a:lvl1pPr>
          </a:lstStyle>
          <a:p>
            <a:pPr/>
            <a:r>
              <a:t>v1.0</a:t>
            </a:r>
          </a:p>
        </p:txBody>
      </p:sp>
      <p:sp>
        <p:nvSpPr>
          <p:cNvPr id="121" name="Line"/>
          <p:cNvSpPr/>
          <p:nvPr/>
        </p:nvSpPr>
        <p:spPr>
          <a:xfrm flipH="1">
            <a:off x="17388652" y="-12282419"/>
            <a:ext cx="1" cy="12115389"/>
          </a:xfrm>
          <a:prstGeom prst="line">
            <a:avLst/>
          </a:prstGeom>
          <a:ln w="63500">
            <a:solidFill>
              <a:schemeClr val="accent1">
                <a:satOff val="-3355"/>
                <a:lumOff val="2661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l">
              <a:defRPr sz="48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</a:p>
        </p:txBody>
      </p:sp>
      <p:grpSp>
        <p:nvGrpSpPr>
          <p:cNvPr id="125" name="Group"/>
          <p:cNvGrpSpPr/>
          <p:nvPr/>
        </p:nvGrpSpPr>
        <p:grpSpPr>
          <a:xfrm>
            <a:off x="-17602201" y="5479467"/>
            <a:ext cx="4525347" cy="1082676"/>
            <a:chOff x="0" y="0"/>
            <a:chExt cx="4525345" cy="1082675"/>
          </a:xfrm>
        </p:grpSpPr>
        <p:sp>
          <p:nvSpPr>
            <p:cNvPr id="122" name="Circle"/>
            <p:cNvSpPr/>
            <p:nvPr/>
          </p:nvSpPr>
          <p:spPr>
            <a:xfrm>
              <a:off x="4033728" y="295529"/>
              <a:ext cx="491618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" name="2012 谷京东…"/>
            <p:cNvSpPr txBox="1"/>
            <p:nvPr/>
          </p:nvSpPr>
          <p:spPr>
            <a:xfrm>
              <a:off x="-1" y="-1"/>
              <a:ext cx="2136776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2012 谷京东</a:t>
              </a:r>
            </a:p>
            <a:p>
              <a:pPr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高级研发总监</a:t>
              </a:r>
            </a:p>
          </p:txBody>
        </p:sp>
        <p:pic>
          <p:nvPicPr>
            <p:cNvPr id="124" name="Screen Shot 2017-07-19 at 21.48.24.jpg" descr="Screen Shot 2017-07-19 at 21.48.24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349020" y="268659"/>
              <a:ext cx="1472463" cy="5453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9" name="Group"/>
          <p:cNvGrpSpPr/>
          <p:nvPr/>
        </p:nvGrpSpPr>
        <p:grpSpPr>
          <a:xfrm>
            <a:off x="-31000700" y="9110327"/>
            <a:ext cx="5213063" cy="1082676"/>
            <a:chOff x="0" y="0"/>
            <a:chExt cx="5213062" cy="1082675"/>
          </a:xfrm>
        </p:grpSpPr>
        <p:sp>
          <p:nvSpPr>
            <p:cNvPr id="126" name="Circle"/>
            <p:cNvSpPr/>
            <p:nvPr/>
          </p:nvSpPr>
          <p:spPr>
            <a:xfrm>
              <a:off x="4721445" y="295529"/>
              <a:ext cx="491618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" name="2015  和金在线…"/>
            <p:cNvSpPr txBox="1"/>
            <p:nvPr/>
          </p:nvSpPr>
          <p:spPr>
            <a:xfrm>
              <a:off x="0" y="-1"/>
              <a:ext cx="2486162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2015  和金在线</a:t>
              </a:r>
            </a:p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联合创始人&amp;VP</a:t>
              </a:r>
            </a:p>
          </p:txBody>
        </p:sp>
        <p:pic>
          <p:nvPicPr>
            <p:cNvPr id="128" name="brand.png" descr="brand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668680" y="257250"/>
              <a:ext cx="1870246" cy="568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33" name="Group"/>
          <p:cNvGrpSpPr/>
          <p:nvPr/>
        </p:nvGrpSpPr>
        <p:grpSpPr>
          <a:xfrm>
            <a:off x="42570400" y="7294897"/>
            <a:ext cx="5395705" cy="1082676"/>
            <a:chOff x="0" y="0"/>
            <a:chExt cx="5395704" cy="1082675"/>
          </a:xfrm>
        </p:grpSpPr>
        <p:sp>
          <p:nvSpPr>
            <p:cNvPr id="130" name="Circle"/>
            <p:cNvSpPr/>
            <p:nvPr/>
          </p:nvSpPr>
          <p:spPr>
            <a:xfrm>
              <a:off x="0" y="295528"/>
              <a:ext cx="491617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" name="2014 币丰港交易所…"/>
            <p:cNvSpPr txBox="1"/>
            <p:nvPr/>
          </p:nvSpPr>
          <p:spPr>
            <a:xfrm>
              <a:off x="2340883" y="-1"/>
              <a:ext cx="3054822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2014 币丰港交易所</a:t>
              </a:r>
            </a:p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联合创始人&amp;CEO</a:t>
              </a:r>
            </a:p>
          </p:txBody>
        </p:sp>
        <p:pic>
          <p:nvPicPr>
            <p:cNvPr id="132" name="Screen Shot 2017-07-19 at 21.53.52.jpg" descr="Screen Shot 2017-07-19 at 21.53.52.jp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11403" y="188169"/>
              <a:ext cx="693426" cy="706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37" name="Group"/>
          <p:cNvGrpSpPr/>
          <p:nvPr/>
        </p:nvGrpSpPr>
        <p:grpSpPr>
          <a:xfrm>
            <a:off x="55295800" y="10925757"/>
            <a:ext cx="6451545" cy="1082676"/>
            <a:chOff x="0" y="0"/>
            <a:chExt cx="6451544" cy="1082675"/>
          </a:xfrm>
        </p:grpSpPr>
        <p:sp>
          <p:nvSpPr>
            <p:cNvPr id="134" name="Circle"/>
            <p:cNvSpPr/>
            <p:nvPr/>
          </p:nvSpPr>
          <p:spPr>
            <a:xfrm>
              <a:off x="0" y="295528"/>
              <a:ext cx="491617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" name="2016 众安保险…"/>
            <p:cNvSpPr txBox="1"/>
            <p:nvPr/>
          </p:nvSpPr>
          <p:spPr>
            <a:xfrm>
              <a:off x="2755509" y="-1"/>
              <a:ext cx="3696036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2016 众安保险</a:t>
              </a:r>
            </a:p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高级总监&amp;区块链研究员</a:t>
              </a:r>
            </a:p>
          </p:txBody>
        </p:sp>
        <p:pic>
          <p:nvPicPr>
            <p:cNvPr id="136" name="Screen Shot 2017-07-19 at 21.55.55.jpg" descr="Screen Shot 2017-07-19 at 21.55.55.jp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63348" y="277278"/>
              <a:ext cx="1920430" cy="528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8" name="路印协议…"/>
          <p:cNvSpPr txBox="1"/>
          <p:nvPr/>
        </p:nvSpPr>
        <p:spPr>
          <a:xfrm>
            <a:off x="9193212" y="6443662"/>
            <a:ext cx="5997576" cy="179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4600">
                <a:solidFill>
                  <a:srgbClr val="FFFFFF"/>
                </a:solidFill>
              </a:defRPr>
            </a:pPr>
            <a:r>
              <a:t>路印协议</a:t>
            </a:r>
          </a:p>
          <a:p>
            <a:pPr algn="l">
              <a:defRPr sz="4600">
                <a:solidFill>
                  <a:srgbClr val="FFFFFF"/>
                </a:solidFill>
              </a:defRPr>
            </a:pPr>
            <a:r>
              <a:t>构建去中心化撮合生态</a:t>
            </a:r>
          </a:p>
        </p:txBody>
      </p:sp>
      <p:sp>
        <p:nvSpPr>
          <p:cNvPr id="139" name="Loopring"/>
          <p:cNvSpPr txBox="1"/>
          <p:nvPr/>
        </p:nvSpPr>
        <p:spPr>
          <a:xfrm>
            <a:off x="9218612" y="5356224"/>
            <a:ext cx="2696211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rPr u="sng">
                <a:solidFill>
                  <a:srgbClr val="F6BB00"/>
                </a:solidFill>
              </a:rPr>
              <a:t>L</a:t>
            </a:r>
            <a:r>
              <a:t>oopring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33960" y="1712329"/>
            <a:ext cx="3698246" cy="2756874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order#1…"/>
          <p:cNvSpPr/>
          <p:nvPr/>
        </p:nvSpPr>
        <p:spPr>
          <a:xfrm>
            <a:off x="12909236" y="5553652"/>
            <a:ext cx="1426886" cy="743678"/>
          </a:xfrm>
          <a:prstGeom prst="roundRect">
            <a:avLst>
              <a:gd name="adj" fmla="val 15391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order#1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address_X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10000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10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</p:txBody>
      </p:sp>
      <p:sp>
        <p:nvSpPr>
          <p:cNvPr id="357" name="order#1…"/>
          <p:cNvSpPr/>
          <p:nvPr/>
        </p:nvSpPr>
        <p:spPr>
          <a:xfrm>
            <a:off x="15016736" y="1897675"/>
            <a:ext cx="1532529" cy="759599"/>
          </a:xfrm>
          <a:prstGeom prst="roundRect">
            <a:avLst>
              <a:gd name="adj" fmla="val 15391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order#1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address_X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10000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10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</p:txBody>
      </p:sp>
      <p:sp>
        <p:nvSpPr>
          <p:cNvPr id="358" name="order#2…"/>
          <p:cNvSpPr/>
          <p:nvPr/>
        </p:nvSpPr>
        <p:spPr>
          <a:xfrm>
            <a:off x="12909236" y="6486161"/>
            <a:ext cx="1426886" cy="743678"/>
          </a:xfrm>
          <a:prstGeom prst="roundRect">
            <a:avLst>
              <a:gd name="adj" fmla="val 1618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order#2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address_Y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5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4500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</p:txBody>
      </p:sp>
      <p:sp>
        <p:nvSpPr>
          <p:cNvPr id="359" name="order#2…"/>
          <p:cNvSpPr/>
          <p:nvPr/>
        </p:nvSpPr>
        <p:spPr>
          <a:xfrm>
            <a:off x="15016736" y="2767217"/>
            <a:ext cx="1532529" cy="759599"/>
          </a:xfrm>
          <a:prstGeom prst="roundRect">
            <a:avLst>
              <a:gd name="adj" fmla="val 1618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order#2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address_Y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5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4500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</p:txBody>
      </p:sp>
      <p:sp>
        <p:nvSpPr>
          <p:cNvPr id="360" name="order#1…"/>
          <p:cNvSpPr/>
          <p:nvPr/>
        </p:nvSpPr>
        <p:spPr>
          <a:xfrm>
            <a:off x="12856415" y="9626524"/>
            <a:ext cx="1532529" cy="759599"/>
          </a:xfrm>
          <a:prstGeom prst="roundRect">
            <a:avLst>
              <a:gd name="adj" fmla="val 1618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order#1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address_X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10000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10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</p:txBody>
      </p:sp>
      <p:sp>
        <p:nvSpPr>
          <p:cNvPr id="361" name="order#2…"/>
          <p:cNvSpPr/>
          <p:nvPr/>
        </p:nvSpPr>
        <p:spPr>
          <a:xfrm>
            <a:off x="12856415" y="10509292"/>
            <a:ext cx="1532529" cy="743678"/>
          </a:xfrm>
          <a:prstGeom prst="roundRect">
            <a:avLst>
              <a:gd name="adj" fmla="val 1736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order#2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address_Y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5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4500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</p:txBody>
      </p:sp>
      <p:sp>
        <p:nvSpPr>
          <p:cNvPr id="362" name="order#2…"/>
          <p:cNvSpPr/>
          <p:nvPr/>
        </p:nvSpPr>
        <p:spPr>
          <a:xfrm>
            <a:off x="3676922" y="8573155"/>
            <a:ext cx="3822536" cy="20442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order#2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address_Y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5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4500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</p:txBody>
      </p:sp>
      <p:sp>
        <p:nvSpPr>
          <p:cNvPr id="363" name="order#1…"/>
          <p:cNvSpPr/>
          <p:nvPr/>
        </p:nvSpPr>
        <p:spPr>
          <a:xfrm>
            <a:off x="3676922" y="2234855"/>
            <a:ext cx="3822536" cy="20442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order#1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address_X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10000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10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</p:txBody>
      </p:sp>
      <p:sp>
        <p:nvSpPr>
          <p:cNvPr id="364" name="Blockchain"/>
          <p:cNvSpPr/>
          <p:nvPr/>
        </p:nvSpPr>
        <p:spPr>
          <a:xfrm>
            <a:off x="24661587" y="10423805"/>
            <a:ext cx="19682964" cy="3102086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      Blockchain</a:t>
            </a:r>
          </a:p>
        </p:txBody>
      </p:sp>
      <p:sp>
        <p:nvSpPr>
          <p:cNvPr id="365" name="address_X"/>
          <p:cNvSpPr/>
          <p:nvPr/>
        </p:nvSpPr>
        <p:spPr>
          <a:xfrm>
            <a:off x="27249896" y="11155053"/>
            <a:ext cx="3234797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/>
            <a:r>
              <a:t>address_X</a:t>
            </a:r>
          </a:p>
        </p:txBody>
      </p:sp>
      <p:sp>
        <p:nvSpPr>
          <p:cNvPr id="366" name="address_Y"/>
          <p:cNvSpPr/>
          <p:nvPr/>
        </p:nvSpPr>
        <p:spPr>
          <a:xfrm>
            <a:off x="32367689" y="11155053"/>
            <a:ext cx="3234797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/>
            <a:r>
              <a:t>address_Y</a:t>
            </a:r>
          </a:p>
        </p:txBody>
      </p:sp>
      <p:sp>
        <p:nvSpPr>
          <p:cNvPr id="367" name="Loopring…"/>
          <p:cNvSpPr/>
          <p:nvPr/>
        </p:nvSpPr>
        <p:spPr>
          <a:xfrm>
            <a:off x="37485482" y="11155053"/>
            <a:ext cx="3234798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53585F"/>
                </a:solidFill>
              </a:defRPr>
            </a:pPr>
            <a:r>
              <a:t>Loopring</a:t>
            </a:r>
          </a:p>
          <a:p>
            <a:pPr>
              <a:defRPr sz="3200">
                <a:solidFill>
                  <a:srgbClr val="53585F"/>
                </a:solidFill>
              </a:defRPr>
            </a:pPr>
            <a:r>
              <a:t>合约地址</a:t>
            </a:r>
          </a:p>
        </p:txBody>
      </p:sp>
      <p:grpSp>
        <p:nvGrpSpPr>
          <p:cNvPr id="370" name="Group"/>
          <p:cNvGrpSpPr/>
          <p:nvPr/>
        </p:nvGrpSpPr>
        <p:grpSpPr>
          <a:xfrm>
            <a:off x="10152957" y="1845432"/>
            <a:ext cx="2198485" cy="1667111"/>
            <a:chOff x="0" y="0"/>
            <a:chExt cx="2198483" cy="1667110"/>
          </a:xfrm>
        </p:grpSpPr>
        <p:sp>
          <p:nvSpPr>
            <p:cNvPr id="368" name="Male"/>
            <p:cNvSpPr/>
            <p:nvPr/>
          </p:nvSpPr>
          <p:spPr>
            <a:xfrm>
              <a:off x="1631759" y="0"/>
              <a:ext cx="566726" cy="1530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600" fill="norm" stroke="1" extrusionOk="0">
                  <a:moveTo>
                    <a:pt x="10541" y="0"/>
                  </a:moveTo>
                  <a:cubicBezTo>
                    <a:pt x="9273" y="0"/>
                    <a:pt x="8003" y="179"/>
                    <a:pt x="7035" y="538"/>
                  </a:cubicBezTo>
                  <a:cubicBezTo>
                    <a:pt x="5100" y="1256"/>
                    <a:pt x="5100" y="2421"/>
                    <a:pt x="7035" y="3139"/>
                  </a:cubicBezTo>
                  <a:cubicBezTo>
                    <a:pt x="8970" y="3857"/>
                    <a:pt x="12108" y="3857"/>
                    <a:pt x="14043" y="3139"/>
                  </a:cubicBezTo>
                  <a:cubicBezTo>
                    <a:pt x="15978" y="2421"/>
                    <a:pt x="15978" y="1256"/>
                    <a:pt x="14043" y="538"/>
                  </a:cubicBezTo>
                  <a:cubicBezTo>
                    <a:pt x="13075" y="179"/>
                    <a:pt x="11810" y="0"/>
                    <a:pt x="10541" y="0"/>
                  </a:cubicBezTo>
                  <a:close/>
                  <a:moveTo>
                    <a:pt x="4861" y="4062"/>
                  </a:moveTo>
                  <a:cubicBezTo>
                    <a:pt x="2985" y="4062"/>
                    <a:pt x="1457" y="4336"/>
                    <a:pt x="914" y="4566"/>
                  </a:cubicBezTo>
                  <a:cubicBezTo>
                    <a:pt x="-20" y="4962"/>
                    <a:pt x="-22" y="5441"/>
                    <a:pt x="9" y="5608"/>
                  </a:cubicBezTo>
                  <a:lnTo>
                    <a:pt x="9" y="12393"/>
                  </a:lnTo>
                  <a:cubicBezTo>
                    <a:pt x="9" y="12729"/>
                    <a:pt x="742" y="13000"/>
                    <a:pt x="1646" y="13000"/>
                  </a:cubicBezTo>
                  <a:cubicBezTo>
                    <a:pt x="2551" y="13000"/>
                    <a:pt x="3283" y="12729"/>
                    <a:pt x="3283" y="12393"/>
                  </a:cubicBezTo>
                  <a:lnTo>
                    <a:pt x="3283" y="6779"/>
                  </a:lnTo>
                  <a:lnTo>
                    <a:pt x="4780" y="6779"/>
                  </a:lnTo>
                  <a:lnTo>
                    <a:pt x="4780" y="12641"/>
                  </a:lnTo>
                  <a:lnTo>
                    <a:pt x="4793" y="12641"/>
                  </a:lnTo>
                  <a:lnTo>
                    <a:pt x="4793" y="20628"/>
                  </a:lnTo>
                  <a:cubicBezTo>
                    <a:pt x="4793" y="21165"/>
                    <a:pt x="5965" y="21600"/>
                    <a:pt x="7413" y="21600"/>
                  </a:cubicBezTo>
                  <a:cubicBezTo>
                    <a:pt x="8860" y="21600"/>
                    <a:pt x="10037" y="21165"/>
                    <a:pt x="10037" y="20628"/>
                  </a:cubicBezTo>
                  <a:lnTo>
                    <a:pt x="10037" y="12641"/>
                  </a:lnTo>
                  <a:lnTo>
                    <a:pt x="11524" y="12641"/>
                  </a:lnTo>
                  <a:lnTo>
                    <a:pt x="11524" y="20628"/>
                  </a:lnTo>
                  <a:cubicBezTo>
                    <a:pt x="11524" y="21165"/>
                    <a:pt x="12700" y="21600"/>
                    <a:pt x="14147" y="21600"/>
                  </a:cubicBezTo>
                  <a:cubicBezTo>
                    <a:pt x="15595" y="21600"/>
                    <a:pt x="16767" y="21165"/>
                    <a:pt x="16767" y="20628"/>
                  </a:cubicBezTo>
                  <a:lnTo>
                    <a:pt x="16767" y="12641"/>
                  </a:lnTo>
                  <a:lnTo>
                    <a:pt x="16785" y="12641"/>
                  </a:lnTo>
                  <a:lnTo>
                    <a:pt x="16785" y="6779"/>
                  </a:lnTo>
                  <a:lnTo>
                    <a:pt x="18272" y="6779"/>
                  </a:lnTo>
                  <a:lnTo>
                    <a:pt x="18272" y="12393"/>
                  </a:lnTo>
                  <a:cubicBezTo>
                    <a:pt x="18272" y="12729"/>
                    <a:pt x="19004" y="13000"/>
                    <a:pt x="19909" y="13000"/>
                  </a:cubicBezTo>
                  <a:cubicBezTo>
                    <a:pt x="20814" y="13000"/>
                    <a:pt x="21546" y="12729"/>
                    <a:pt x="21546" y="12393"/>
                  </a:cubicBezTo>
                  <a:lnTo>
                    <a:pt x="21546" y="5608"/>
                  </a:lnTo>
                  <a:cubicBezTo>
                    <a:pt x="21578" y="5441"/>
                    <a:pt x="21576" y="4962"/>
                    <a:pt x="20641" y="4566"/>
                  </a:cubicBezTo>
                  <a:cubicBezTo>
                    <a:pt x="20099" y="4336"/>
                    <a:pt x="18084" y="4062"/>
                    <a:pt x="16208" y="4062"/>
                  </a:cubicBezTo>
                  <a:lnTo>
                    <a:pt x="10705" y="4062"/>
                  </a:lnTo>
                  <a:lnTo>
                    <a:pt x="10364" y="4062"/>
                  </a:lnTo>
                  <a:lnTo>
                    <a:pt x="4861" y="406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9" name="撮合者A"/>
            <p:cNvSpPr txBox="1"/>
            <p:nvPr/>
          </p:nvSpPr>
          <p:spPr>
            <a:xfrm>
              <a:off x="0" y="952735"/>
              <a:ext cx="1645844" cy="714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撮合者A</a:t>
              </a:r>
            </a:p>
          </p:txBody>
        </p:sp>
      </p:grpSp>
      <p:grpSp>
        <p:nvGrpSpPr>
          <p:cNvPr id="373" name="Group"/>
          <p:cNvGrpSpPr/>
          <p:nvPr/>
        </p:nvGrpSpPr>
        <p:grpSpPr>
          <a:xfrm>
            <a:off x="10152957" y="5814538"/>
            <a:ext cx="2198485" cy="1667112"/>
            <a:chOff x="0" y="0"/>
            <a:chExt cx="2198483" cy="1667110"/>
          </a:xfrm>
        </p:grpSpPr>
        <p:sp>
          <p:nvSpPr>
            <p:cNvPr id="371" name="Male"/>
            <p:cNvSpPr/>
            <p:nvPr/>
          </p:nvSpPr>
          <p:spPr>
            <a:xfrm>
              <a:off x="1631759" y="0"/>
              <a:ext cx="566726" cy="1530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600" fill="norm" stroke="1" extrusionOk="0">
                  <a:moveTo>
                    <a:pt x="10541" y="0"/>
                  </a:moveTo>
                  <a:cubicBezTo>
                    <a:pt x="9273" y="0"/>
                    <a:pt x="8003" y="179"/>
                    <a:pt x="7035" y="538"/>
                  </a:cubicBezTo>
                  <a:cubicBezTo>
                    <a:pt x="5100" y="1256"/>
                    <a:pt x="5100" y="2421"/>
                    <a:pt x="7035" y="3139"/>
                  </a:cubicBezTo>
                  <a:cubicBezTo>
                    <a:pt x="8970" y="3857"/>
                    <a:pt x="12108" y="3857"/>
                    <a:pt x="14043" y="3139"/>
                  </a:cubicBezTo>
                  <a:cubicBezTo>
                    <a:pt x="15978" y="2421"/>
                    <a:pt x="15978" y="1256"/>
                    <a:pt x="14043" y="538"/>
                  </a:cubicBezTo>
                  <a:cubicBezTo>
                    <a:pt x="13075" y="179"/>
                    <a:pt x="11810" y="0"/>
                    <a:pt x="10541" y="0"/>
                  </a:cubicBezTo>
                  <a:close/>
                  <a:moveTo>
                    <a:pt x="4861" y="4062"/>
                  </a:moveTo>
                  <a:cubicBezTo>
                    <a:pt x="2985" y="4062"/>
                    <a:pt x="1457" y="4336"/>
                    <a:pt x="914" y="4566"/>
                  </a:cubicBezTo>
                  <a:cubicBezTo>
                    <a:pt x="-20" y="4962"/>
                    <a:pt x="-22" y="5441"/>
                    <a:pt x="9" y="5608"/>
                  </a:cubicBezTo>
                  <a:lnTo>
                    <a:pt x="9" y="12393"/>
                  </a:lnTo>
                  <a:cubicBezTo>
                    <a:pt x="9" y="12729"/>
                    <a:pt x="742" y="13000"/>
                    <a:pt x="1646" y="13000"/>
                  </a:cubicBezTo>
                  <a:cubicBezTo>
                    <a:pt x="2551" y="13000"/>
                    <a:pt x="3283" y="12729"/>
                    <a:pt x="3283" y="12393"/>
                  </a:cubicBezTo>
                  <a:lnTo>
                    <a:pt x="3283" y="6779"/>
                  </a:lnTo>
                  <a:lnTo>
                    <a:pt x="4780" y="6779"/>
                  </a:lnTo>
                  <a:lnTo>
                    <a:pt x="4780" y="12641"/>
                  </a:lnTo>
                  <a:lnTo>
                    <a:pt x="4793" y="12641"/>
                  </a:lnTo>
                  <a:lnTo>
                    <a:pt x="4793" y="20628"/>
                  </a:lnTo>
                  <a:cubicBezTo>
                    <a:pt x="4793" y="21165"/>
                    <a:pt x="5965" y="21600"/>
                    <a:pt x="7413" y="21600"/>
                  </a:cubicBezTo>
                  <a:cubicBezTo>
                    <a:pt x="8860" y="21600"/>
                    <a:pt x="10037" y="21165"/>
                    <a:pt x="10037" y="20628"/>
                  </a:cubicBezTo>
                  <a:lnTo>
                    <a:pt x="10037" y="12641"/>
                  </a:lnTo>
                  <a:lnTo>
                    <a:pt x="11524" y="12641"/>
                  </a:lnTo>
                  <a:lnTo>
                    <a:pt x="11524" y="20628"/>
                  </a:lnTo>
                  <a:cubicBezTo>
                    <a:pt x="11524" y="21165"/>
                    <a:pt x="12700" y="21600"/>
                    <a:pt x="14147" y="21600"/>
                  </a:cubicBezTo>
                  <a:cubicBezTo>
                    <a:pt x="15595" y="21600"/>
                    <a:pt x="16767" y="21165"/>
                    <a:pt x="16767" y="20628"/>
                  </a:cubicBezTo>
                  <a:lnTo>
                    <a:pt x="16767" y="12641"/>
                  </a:lnTo>
                  <a:lnTo>
                    <a:pt x="16785" y="12641"/>
                  </a:lnTo>
                  <a:lnTo>
                    <a:pt x="16785" y="6779"/>
                  </a:lnTo>
                  <a:lnTo>
                    <a:pt x="18272" y="6779"/>
                  </a:lnTo>
                  <a:lnTo>
                    <a:pt x="18272" y="12393"/>
                  </a:lnTo>
                  <a:cubicBezTo>
                    <a:pt x="18272" y="12729"/>
                    <a:pt x="19004" y="13000"/>
                    <a:pt x="19909" y="13000"/>
                  </a:cubicBezTo>
                  <a:cubicBezTo>
                    <a:pt x="20814" y="13000"/>
                    <a:pt x="21546" y="12729"/>
                    <a:pt x="21546" y="12393"/>
                  </a:cubicBezTo>
                  <a:lnTo>
                    <a:pt x="21546" y="5608"/>
                  </a:lnTo>
                  <a:cubicBezTo>
                    <a:pt x="21578" y="5441"/>
                    <a:pt x="21576" y="4962"/>
                    <a:pt x="20641" y="4566"/>
                  </a:cubicBezTo>
                  <a:cubicBezTo>
                    <a:pt x="20099" y="4336"/>
                    <a:pt x="18084" y="4062"/>
                    <a:pt x="16208" y="4062"/>
                  </a:cubicBezTo>
                  <a:lnTo>
                    <a:pt x="10705" y="4062"/>
                  </a:lnTo>
                  <a:lnTo>
                    <a:pt x="10364" y="4062"/>
                  </a:lnTo>
                  <a:lnTo>
                    <a:pt x="4861" y="406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2" name="撮合者B"/>
            <p:cNvSpPr txBox="1"/>
            <p:nvPr/>
          </p:nvSpPr>
          <p:spPr>
            <a:xfrm>
              <a:off x="0" y="952735"/>
              <a:ext cx="1645844" cy="714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撮合者B</a:t>
              </a:r>
            </a:p>
          </p:txBody>
        </p:sp>
      </p:grpSp>
      <p:grpSp>
        <p:nvGrpSpPr>
          <p:cNvPr id="376" name="Group"/>
          <p:cNvGrpSpPr/>
          <p:nvPr/>
        </p:nvGrpSpPr>
        <p:grpSpPr>
          <a:xfrm>
            <a:off x="10147369" y="9783644"/>
            <a:ext cx="2209661" cy="1667112"/>
            <a:chOff x="-11175" y="0"/>
            <a:chExt cx="2209660" cy="1667110"/>
          </a:xfrm>
        </p:grpSpPr>
        <p:sp>
          <p:nvSpPr>
            <p:cNvPr id="374" name="Male"/>
            <p:cNvSpPr/>
            <p:nvPr/>
          </p:nvSpPr>
          <p:spPr>
            <a:xfrm>
              <a:off x="1631759" y="0"/>
              <a:ext cx="566726" cy="1530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600" fill="norm" stroke="1" extrusionOk="0">
                  <a:moveTo>
                    <a:pt x="10541" y="0"/>
                  </a:moveTo>
                  <a:cubicBezTo>
                    <a:pt x="9273" y="0"/>
                    <a:pt x="8003" y="179"/>
                    <a:pt x="7035" y="538"/>
                  </a:cubicBezTo>
                  <a:cubicBezTo>
                    <a:pt x="5100" y="1256"/>
                    <a:pt x="5100" y="2421"/>
                    <a:pt x="7035" y="3139"/>
                  </a:cubicBezTo>
                  <a:cubicBezTo>
                    <a:pt x="8970" y="3857"/>
                    <a:pt x="12108" y="3857"/>
                    <a:pt x="14043" y="3139"/>
                  </a:cubicBezTo>
                  <a:cubicBezTo>
                    <a:pt x="15978" y="2421"/>
                    <a:pt x="15978" y="1256"/>
                    <a:pt x="14043" y="538"/>
                  </a:cubicBezTo>
                  <a:cubicBezTo>
                    <a:pt x="13075" y="179"/>
                    <a:pt x="11810" y="0"/>
                    <a:pt x="10541" y="0"/>
                  </a:cubicBezTo>
                  <a:close/>
                  <a:moveTo>
                    <a:pt x="4861" y="4062"/>
                  </a:moveTo>
                  <a:cubicBezTo>
                    <a:pt x="2985" y="4062"/>
                    <a:pt x="1457" y="4336"/>
                    <a:pt x="914" y="4566"/>
                  </a:cubicBezTo>
                  <a:cubicBezTo>
                    <a:pt x="-20" y="4962"/>
                    <a:pt x="-22" y="5441"/>
                    <a:pt x="9" y="5608"/>
                  </a:cubicBezTo>
                  <a:lnTo>
                    <a:pt x="9" y="12393"/>
                  </a:lnTo>
                  <a:cubicBezTo>
                    <a:pt x="9" y="12729"/>
                    <a:pt x="742" y="13000"/>
                    <a:pt x="1646" y="13000"/>
                  </a:cubicBezTo>
                  <a:cubicBezTo>
                    <a:pt x="2551" y="13000"/>
                    <a:pt x="3283" y="12729"/>
                    <a:pt x="3283" y="12393"/>
                  </a:cubicBezTo>
                  <a:lnTo>
                    <a:pt x="3283" y="6779"/>
                  </a:lnTo>
                  <a:lnTo>
                    <a:pt x="4780" y="6779"/>
                  </a:lnTo>
                  <a:lnTo>
                    <a:pt x="4780" y="12641"/>
                  </a:lnTo>
                  <a:lnTo>
                    <a:pt x="4793" y="12641"/>
                  </a:lnTo>
                  <a:lnTo>
                    <a:pt x="4793" y="20628"/>
                  </a:lnTo>
                  <a:cubicBezTo>
                    <a:pt x="4793" y="21165"/>
                    <a:pt x="5965" y="21600"/>
                    <a:pt x="7413" y="21600"/>
                  </a:cubicBezTo>
                  <a:cubicBezTo>
                    <a:pt x="8860" y="21600"/>
                    <a:pt x="10037" y="21165"/>
                    <a:pt x="10037" y="20628"/>
                  </a:cubicBezTo>
                  <a:lnTo>
                    <a:pt x="10037" y="12641"/>
                  </a:lnTo>
                  <a:lnTo>
                    <a:pt x="11524" y="12641"/>
                  </a:lnTo>
                  <a:lnTo>
                    <a:pt x="11524" y="20628"/>
                  </a:lnTo>
                  <a:cubicBezTo>
                    <a:pt x="11524" y="21165"/>
                    <a:pt x="12700" y="21600"/>
                    <a:pt x="14147" y="21600"/>
                  </a:cubicBezTo>
                  <a:cubicBezTo>
                    <a:pt x="15595" y="21600"/>
                    <a:pt x="16767" y="21165"/>
                    <a:pt x="16767" y="20628"/>
                  </a:cubicBezTo>
                  <a:lnTo>
                    <a:pt x="16767" y="12641"/>
                  </a:lnTo>
                  <a:lnTo>
                    <a:pt x="16785" y="12641"/>
                  </a:lnTo>
                  <a:lnTo>
                    <a:pt x="16785" y="6779"/>
                  </a:lnTo>
                  <a:lnTo>
                    <a:pt x="18272" y="6779"/>
                  </a:lnTo>
                  <a:lnTo>
                    <a:pt x="18272" y="12393"/>
                  </a:lnTo>
                  <a:cubicBezTo>
                    <a:pt x="18272" y="12729"/>
                    <a:pt x="19004" y="13000"/>
                    <a:pt x="19909" y="13000"/>
                  </a:cubicBezTo>
                  <a:cubicBezTo>
                    <a:pt x="20814" y="13000"/>
                    <a:pt x="21546" y="12729"/>
                    <a:pt x="21546" y="12393"/>
                  </a:cubicBezTo>
                  <a:lnTo>
                    <a:pt x="21546" y="5608"/>
                  </a:lnTo>
                  <a:cubicBezTo>
                    <a:pt x="21578" y="5441"/>
                    <a:pt x="21576" y="4962"/>
                    <a:pt x="20641" y="4566"/>
                  </a:cubicBezTo>
                  <a:cubicBezTo>
                    <a:pt x="20099" y="4336"/>
                    <a:pt x="18084" y="4062"/>
                    <a:pt x="16208" y="4062"/>
                  </a:cubicBezTo>
                  <a:lnTo>
                    <a:pt x="10705" y="4062"/>
                  </a:lnTo>
                  <a:lnTo>
                    <a:pt x="10364" y="4062"/>
                  </a:lnTo>
                  <a:lnTo>
                    <a:pt x="4861" y="406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5" name="撮合者C"/>
            <p:cNvSpPr txBox="1"/>
            <p:nvPr/>
          </p:nvSpPr>
          <p:spPr>
            <a:xfrm>
              <a:off x="-11176" y="952735"/>
              <a:ext cx="1668196" cy="714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撮合者C</a:t>
              </a:r>
            </a:p>
          </p:txBody>
        </p:sp>
      </p:grpSp>
      <p:sp>
        <p:nvSpPr>
          <p:cNvPr id="377" name="交易撮合示例"/>
          <p:cNvSpPr txBox="1"/>
          <p:nvPr/>
        </p:nvSpPr>
        <p:spPr>
          <a:xfrm>
            <a:off x="354012" y="366712"/>
            <a:ext cx="38131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800">
                <a:solidFill>
                  <a:schemeClr val="accent1">
                    <a:satOff val="-3355"/>
                    <a:lumOff val="26614"/>
                  </a:schemeClr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交易撮合示例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order#1…"/>
          <p:cNvSpPr/>
          <p:nvPr/>
        </p:nvSpPr>
        <p:spPr>
          <a:xfrm>
            <a:off x="3310074" y="5553652"/>
            <a:ext cx="1426886" cy="743678"/>
          </a:xfrm>
          <a:prstGeom prst="roundRect">
            <a:avLst>
              <a:gd name="adj" fmla="val 15391"/>
            </a:avLst>
          </a:prstGeom>
          <a:solidFill>
            <a:srgbClr val="FFFFFF">
              <a:alpha val="30000"/>
            </a:srgbClr>
          </a:solidFill>
          <a:ln w="25400">
            <a:solidFill>
              <a:srgbClr val="000000">
                <a:alpha val="30000"/>
              </a:srgbClr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order#1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address_X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10000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10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</p:txBody>
      </p:sp>
      <p:sp>
        <p:nvSpPr>
          <p:cNvPr id="380" name="order#2…"/>
          <p:cNvSpPr/>
          <p:nvPr/>
        </p:nvSpPr>
        <p:spPr>
          <a:xfrm>
            <a:off x="3310074" y="6486161"/>
            <a:ext cx="1426886" cy="743678"/>
          </a:xfrm>
          <a:prstGeom prst="roundRect">
            <a:avLst>
              <a:gd name="adj" fmla="val 16184"/>
            </a:avLst>
          </a:prstGeom>
          <a:solidFill>
            <a:srgbClr val="FFFFFF">
              <a:alpha val="30000"/>
            </a:srgbClr>
          </a:solidFill>
          <a:ln w="25400">
            <a:solidFill>
              <a:srgbClr val="000000">
                <a:alpha val="30000"/>
              </a:srgbClr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order#2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address_Y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5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4500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</p:txBody>
      </p:sp>
      <p:sp>
        <p:nvSpPr>
          <p:cNvPr id="381" name="order#1…"/>
          <p:cNvSpPr/>
          <p:nvPr/>
        </p:nvSpPr>
        <p:spPr>
          <a:xfrm>
            <a:off x="3257253" y="9626524"/>
            <a:ext cx="1532529" cy="759599"/>
          </a:xfrm>
          <a:prstGeom prst="roundRect">
            <a:avLst>
              <a:gd name="adj" fmla="val 16184"/>
            </a:avLst>
          </a:prstGeom>
          <a:solidFill>
            <a:srgbClr val="FFFFFF">
              <a:alpha val="30000"/>
            </a:srgbClr>
          </a:solidFill>
          <a:ln w="25400">
            <a:solidFill>
              <a:srgbClr val="000000">
                <a:alpha val="30000"/>
              </a:srgbClr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order#1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address_X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10000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10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</p:txBody>
      </p:sp>
      <p:sp>
        <p:nvSpPr>
          <p:cNvPr id="382" name="order#2…"/>
          <p:cNvSpPr/>
          <p:nvPr/>
        </p:nvSpPr>
        <p:spPr>
          <a:xfrm>
            <a:off x="3257253" y="10509292"/>
            <a:ext cx="1532529" cy="743678"/>
          </a:xfrm>
          <a:prstGeom prst="roundRect">
            <a:avLst>
              <a:gd name="adj" fmla="val 17364"/>
            </a:avLst>
          </a:prstGeom>
          <a:solidFill>
            <a:srgbClr val="FFFFFF">
              <a:alpha val="30000"/>
            </a:srgbClr>
          </a:solidFill>
          <a:ln w="25400">
            <a:solidFill>
              <a:srgbClr val="000000">
                <a:alpha val="30000"/>
              </a:srgbClr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order#2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address_Y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5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4500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</p:txBody>
      </p:sp>
      <p:sp>
        <p:nvSpPr>
          <p:cNvPr id="383" name="order#2…"/>
          <p:cNvSpPr/>
          <p:nvPr/>
        </p:nvSpPr>
        <p:spPr>
          <a:xfrm>
            <a:off x="-5922241" y="8573155"/>
            <a:ext cx="3822537" cy="20442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order#2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address_Y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5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4500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</p:txBody>
      </p:sp>
      <p:sp>
        <p:nvSpPr>
          <p:cNvPr id="384" name="order#1…"/>
          <p:cNvSpPr/>
          <p:nvPr/>
        </p:nvSpPr>
        <p:spPr>
          <a:xfrm>
            <a:off x="-5922241" y="2234855"/>
            <a:ext cx="3822537" cy="20442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order#1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address_X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10000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10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</p:txBody>
      </p:sp>
      <p:sp>
        <p:nvSpPr>
          <p:cNvPr id="385" name="Blockchain"/>
          <p:cNvSpPr/>
          <p:nvPr/>
        </p:nvSpPr>
        <p:spPr>
          <a:xfrm>
            <a:off x="4749950" y="10423805"/>
            <a:ext cx="19682964" cy="3102086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      Blockchain</a:t>
            </a:r>
          </a:p>
        </p:txBody>
      </p:sp>
      <p:sp>
        <p:nvSpPr>
          <p:cNvPr id="386" name="address_X"/>
          <p:cNvSpPr/>
          <p:nvPr/>
        </p:nvSpPr>
        <p:spPr>
          <a:xfrm>
            <a:off x="7338259" y="11155053"/>
            <a:ext cx="3234797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/>
            <a:r>
              <a:t>address_X</a:t>
            </a:r>
          </a:p>
        </p:txBody>
      </p:sp>
      <p:sp>
        <p:nvSpPr>
          <p:cNvPr id="387" name="address_Y"/>
          <p:cNvSpPr/>
          <p:nvPr/>
        </p:nvSpPr>
        <p:spPr>
          <a:xfrm>
            <a:off x="12456052" y="11155053"/>
            <a:ext cx="3234797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/>
            <a:r>
              <a:t>address_Y</a:t>
            </a:r>
          </a:p>
        </p:txBody>
      </p:sp>
      <p:sp>
        <p:nvSpPr>
          <p:cNvPr id="388" name="Loopring…"/>
          <p:cNvSpPr/>
          <p:nvPr/>
        </p:nvSpPr>
        <p:spPr>
          <a:xfrm>
            <a:off x="17573845" y="11155053"/>
            <a:ext cx="3234797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53585F"/>
                </a:solidFill>
              </a:defRPr>
            </a:pPr>
            <a:r>
              <a:t>Loopring</a:t>
            </a:r>
          </a:p>
          <a:p>
            <a:pPr>
              <a:defRPr sz="3200">
                <a:solidFill>
                  <a:srgbClr val="53585F"/>
                </a:solidFill>
              </a:defRPr>
            </a:pPr>
            <a:r>
              <a:t>合约地址</a:t>
            </a:r>
          </a:p>
        </p:txBody>
      </p:sp>
      <p:pic>
        <p:nvPicPr>
          <p:cNvPr id="38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84583" y="8216908"/>
            <a:ext cx="3698247" cy="2756875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order#1…"/>
          <p:cNvSpPr/>
          <p:nvPr/>
        </p:nvSpPr>
        <p:spPr>
          <a:xfrm>
            <a:off x="18267359" y="8402255"/>
            <a:ext cx="1532529" cy="759599"/>
          </a:xfrm>
          <a:prstGeom prst="roundRect">
            <a:avLst>
              <a:gd name="adj" fmla="val 15391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order#1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address_X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10000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10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</p:txBody>
      </p:sp>
      <p:sp>
        <p:nvSpPr>
          <p:cNvPr id="391" name="order#2…"/>
          <p:cNvSpPr/>
          <p:nvPr/>
        </p:nvSpPr>
        <p:spPr>
          <a:xfrm>
            <a:off x="18267359" y="9271796"/>
            <a:ext cx="1532529" cy="759600"/>
          </a:xfrm>
          <a:prstGeom prst="roundRect">
            <a:avLst>
              <a:gd name="adj" fmla="val 1618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order#2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address_Y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5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4500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</p:txBody>
      </p:sp>
      <p:sp>
        <p:nvSpPr>
          <p:cNvPr id="392" name="Line"/>
          <p:cNvSpPr/>
          <p:nvPr/>
        </p:nvSpPr>
        <p:spPr>
          <a:xfrm>
            <a:off x="2907975" y="2718602"/>
            <a:ext cx="1614781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l">
              <a:defRPr sz="48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</a:p>
        </p:txBody>
      </p:sp>
      <p:sp>
        <p:nvSpPr>
          <p:cNvPr id="393" name="Line"/>
          <p:cNvSpPr/>
          <p:nvPr/>
        </p:nvSpPr>
        <p:spPr>
          <a:xfrm>
            <a:off x="19033623" y="2724542"/>
            <a:ext cx="1" cy="537212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l">
              <a:defRPr sz="48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</a:p>
        </p:txBody>
      </p:sp>
      <p:sp>
        <p:nvSpPr>
          <p:cNvPr id="394" name="Line"/>
          <p:cNvSpPr/>
          <p:nvPr/>
        </p:nvSpPr>
        <p:spPr>
          <a:xfrm>
            <a:off x="19033623" y="10496592"/>
            <a:ext cx="1" cy="7690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l">
              <a:defRPr sz="48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</a:p>
        </p:txBody>
      </p:sp>
      <p:grpSp>
        <p:nvGrpSpPr>
          <p:cNvPr id="397" name="Group"/>
          <p:cNvGrpSpPr/>
          <p:nvPr/>
        </p:nvGrpSpPr>
        <p:grpSpPr>
          <a:xfrm>
            <a:off x="551757" y="2055338"/>
            <a:ext cx="2198485" cy="1667112"/>
            <a:chOff x="0" y="0"/>
            <a:chExt cx="2198483" cy="1667110"/>
          </a:xfrm>
        </p:grpSpPr>
        <p:sp>
          <p:nvSpPr>
            <p:cNvPr id="395" name="Male"/>
            <p:cNvSpPr/>
            <p:nvPr/>
          </p:nvSpPr>
          <p:spPr>
            <a:xfrm>
              <a:off x="1631759" y="0"/>
              <a:ext cx="566726" cy="1530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600" fill="norm" stroke="1" extrusionOk="0">
                  <a:moveTo>
                    <a:pt x="10541" y="0"/>
                  </a:moveTo>
                  <a:cubicBezTo>
                    <a:pt x="9273" y="0"/>
                    <a:pt x="8003" y="179"/>
                    <a:pt x="7035" y="538"/>
                  </a:cubicBezTo>
                  <a:cubicBezTo>
                    <a:pt x="5100" y="1256"/>
                    <a:pt x="5100" y="2421"/>
                    <a:pt x="7035" y="3139"/>
                  </a:cubicBezTo>
                  <a:cubicBezTo>
                    <a:pt x="8970" y="3857"/>
                    <a:pt x="12108" y="3857"/>
                    <a:pt x="14043" y="3139"/>
                  </a:cubicBezTo>
                  <a:cubicBezTo>
                    <a:pt x="15978" y="2421"/>
                    <a:pt x="15978" y="1256"/>
                    <a:pt x="14043" y="538"/>
                  </a:cubicBezTo>
                  <a:cubicBezTo>
                    <a:pt x="13075" y="179"/>
                    <a:pt x="11810" y="0"/>
                    <a:pt x="10541" y="0"/>
                  </a:cubicBezTo>
                  <a:close/>
                  <a:moveTo>
                    <a:pt x="4861" y="4062"/>
                  </a:moveTo>
                  <a:cubicBezTo>
                    <a:pt x="2985" y="4062"/>
                    <a:pt x="1457" y="4336"/>
                    <a:pt x="914" y="4566"/>
                  </a:cubicBezTo>
                  <a:cubicBezTo>
                    <a:pt x="-20" y="4962"/>
                    <a:pt x="-22" y="5441"/>
                    <a:pt x="9" y="5608"/>
                  </a:cubicBezTo>
                  <a:lnTo>
                    <a:pt x="9" y="12393"/>
                  </a:lnTo>
                  <a:cubicBezTo>
                    <a:pt x="9" y="12729"/>
                    <a:pt x="742" y="13000"/>
                    <a:pt x="1646" y="13000"/>
                  </a:cubicBezTo>
                  <a:cubicBezTo>
                    <a:pt x="2551" y="13000"/>
                    <a:pt x="3283" y="12729"/>
                    <a:pt x="3283" y="12393"/>
                  </a:cubicBezTo>
                  <a:lnTo>
                    <a:pt x="3283" y="6779"/>
                  </a:lnTo>
                  <a:lnTo>
                    <a:pt x="4780" y="6779"/>
                  </a:lnTo>
                  <a:lnTo>
                    <a:pt x="4780" y="12641"/>
                  </a:lnTo>
                  <a:lnTo>
                    <a:pt x="4793" y="12641"/>
                  </a:lnTo>
                  <a:lnTo>
                    <a:pt x="4793" y="20628"/>
                  </a:lnTo>
                  <a:cubicBezTo>
                    <a:pt x="4793" y="21165"/>
                    <a:pt x="5965" y="21600"/>
                    <a:pt x="7413" y="21600"/>
                  </a:cubicBezTo>
                  <a:cubicBezTo>
                    <a:pt x="8860" y="21600"/>
                    <a:pt x="10037" y="21165"/>
                    <a:pt x="10037" y="20628"/>
                  </a:cubicBezTo>
                  <a:lnTo>
                    <a:pt x="10037" y="12641"/>
                  </a:lnTo>
                  <a:lnTo>
                    <a:pt x="11524" y="12641"/>
                  </a:lnTo>
                  <a:lnTo>
                    <a:pt x="11524" y="20628"/>
                  </a:lnTo>
                  <a:cubicBezTo>
                    <a:pt x="11524" y="21165"/>
                    <a:pt x="12700" y="21600"/>
                    <a:pt x="14147" y="21600"/>
                  </a:cubicBezTo>
                  <a:cubicBezTo>
                    <a:pt x="15595" y="21600"/>
                    <a:pt x="16767" y="21165"/>
                    <a:pt x="16767" y="20628"/>
                  </a:cubicBezTo>
                  <a:lnTo>
                    <a:pt x="16767" y="12641"/>
                  </a:lnTo>
                  <a:lnTo>
                    <a:pt x="16785" y="12641"/>
                  </a:lnTo>
                  <a:lnTo>
                    <a:pt x="16785" y="6779"/>
                  </a:lnTo>
                  <a:lnTo>
                    <a:pt x="18272" y="6779"/>
                  </a:lnTo>
                  <a:lnTo>
                    <a:pt x="18272" y="12393"/>
                  </a:lnTo>
                  <a:cubicBezTo>
                    <a:pt x="18272" y="12729"/>
                    <a:pt x="19004" y="13000"/>
                    <a:pt x="19909" y="13000"/>
                  </a:cubicBezTo>
                  <a:cubicBezTo>
                    <a:pt x="20814" y="13000"/>
                    <a:pt x="21546" y="12729"/>
                    <a:pt x="21546" y="12393"/>
                  </a:cubicBezTo>
                  <a:lnTo>
                    <a:pt x="21546" y="5608"/>
                  </a:lnTo>
                  <a:cubicBezTo>
                    <a:pt x="21578" y="5441"/>
                    <a:pt x="21576" y="4962"/>
                    <a:pt x="20641" y="4566"/>
                  </a:cubicBezTo>
                  <a:cubicBezTo>
                    <a:pt x="20099" y="4336"/>
                    <a:pt x="18084" y="4062"/>
                    <a:pt x="16208" y="4062"/>
                  </a:cubicBezTo>
                  <a:lnTo>
                    <a:pt x="10705" y="4062"/>
                  </a:lnTo>
                  <a:lnTo>
                    <a:pt x="10364" y="4062"/>
                  </a:lnTo>
                  <a:lnTo>
                    <a:pt x="4861" y="406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6" name="撮合者A"/>
            <p:cNvSpPr txBox="1"/>
            <p:nvPr/>
          </p:nvSpPr>
          <p:spPr>
            <a:xfrm>
              <a:off x="0" y="952735"/>
              <a:ext cx="1645844" cy="714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撮合者A</a:t>
              </a:r>
            </a:p>
          </p:txBody>
        </p:sp>
      </p:grpSp>
      <p:grpSp>
        <p:nvGrpSpPr>
          <p:cNvPr id="400" name="Group"/>
          <p:cNvGrpSpPr/>
          <p:nvPr/>
        </p:nvGrpSpPr>
        <p:grpSpPr>
          <a:xfrm>
            <a:off x="551757" y="6024444"/>
            <a:ext cx="2198485" cy="1667112"/>
            <a:chOff x="0" y="0"/>
            <a:chExt cx="2198483" cy="1667110"/>
          </a:xfrm>
        </p:grpSpPr>
        <p:sp>
          <p:nvSpPr>
            <p:cNvPr id="398" name="Male"/>
            <p:cNvSpPr/>
            <p:nvPr/>
          </p:nvSpPr>
          <p:spPr>
            <a:xfrm>
              <a:off x="1631759" y="0"/>
              <a:ext cx="566726" cy="1530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600" fill="norm" stroke="1" extrusionOk="0">
                  <a:moveTo>
                    <a:pt x="10541" y="0"/>
                  </a:moveTo>
                  <a:cubicBezTo>
                    <a:pt x="9273" y="0"/>
                    <a:pt x="8003" y="179"/>
                    <a:pt x="7035" y="538"/>
                  </a:cubicBezTo>
                  <a:cubicBezTo>
                    <a:pt x="5100" y="1256"/>
                    <a:pt x="5100" y="2421"/>
                    <a:pt x="7035" y="3139"/>
                  </a:cubicBezTo>
                  <a:cubicBezTo>
                    <a:pt x="8970" y="3857"/>
                    <a:pt x="12108" y="3857"/>
                    <a:pt x="14043" y="3139"/>
                  </a:cubicBezTo>
                  <a:cubicBezTo>
                    <a:pt x="15978" y="2421"/>
                    <a:pt x="15978" y="1256"/>
                    <a:pt x="14043" y="538"/>
                  </a:cubicBezTo>
                  <a:cubicBezTo>
                    <a:pt x="13075" y="179"/>
                    <a:pt x="11810" y="0"/>
                    <a:pt x="10541" y="0"/>
                  </a:cubicBezTo>
                  <a:close/>
                  <a:moveTo>
                    <a:pt x="4861" y="4062"/>
                  </a:moveTo>
                  <a:cubicBezTo>
                    <a:pt x="2985" y="4062"/>
                    <a:pt x="1457" y="4336"/>
                    <a:pt x="914" y="4566"/>
                  </a:cubicBezTo>
                  <a:cubicBezTo>
                    <a:pt x="-20" y="4962"/>
                    <a:pt x="-22" y="5441"/>
                    <a:pt x="9" y="5608"/>
                  </a:cubicBezTo>
                  <a:lnTo>
                    <a:pt x="9" y="12393"/>
                  </a:lnTo>
                  <a:cubicBezTo>
                    <a:pt x="9" y="12729"/>
                    <a:pt x="742" y="13000"/>
                    <a:pt x="1646" y="13000"/>
                  </a:cubicBezTo>
                  <a:cubicBezTo>
                    <a:pt x="2551" y="13000"/>
                    <a:pt x="3283" y="12729"/>
                    <a:pt x="3283" y="12393"/>
                  </a:cubicBezTo>
                  <a:lnTo>
                    <a:pt x="3283" y="6779"/>
                  </a:lnTo>
                  <a:lnTo>
                    <a:pt x="4780" y="6779"/>
                  </a:lnTo>
                  <a:lnTo>
                    <a:pt x="4780" y="12641"/>
                  </a:lnTo>
                  <a:lnTo>
                    <a:pt x="4793" y="12641"/>
                  </a:lnTo>
                  <a:lnTo>
                    <a:pt x="4793" y="20628"/>
                  </a:lnTo>
                  <a:cubicBezTo>
                    <a:pt x="4793" y="21165"/>
                    <a:pt x="5965" y="21600"/>
                    <a:pt x="7413" y="21600"/>
                  </a:cubicBezTo>
                  <a:cubicBezTo>
                    <a:pt x="8860" y="21600"/>
                    <a:pt x="10037" y="21165"/>
                    <a:pt x="10037" y="20628"/>
                  </a:cubicBezTo>
                  <a:lnTo>
                    <a:pt x="10037" y="12641"/>
                  </a:lnTo>
                  <a:lnTo>
                    <a:pt x="11524" y="12641"/>
                  </a:lnTo>
                  <a:lnTo>
                    <a:pt x="11524" y="20628"/>
                  </a:lnTo>
                  <a:cubicBezTo>
                    <a:pt x="11524" y="21165"/>
                    <a:pt x="12700" y="21600"/>
                    <a:pt x="14147" y="21600"/>
                  </a:cubicBezTo>
                  <a:cubicBezTo>
                    <a:pt x="15595" y="21600"/>
                    <a:pt x="16767" y="21165"/>
                    <a:pt x="16767" y="20628"/>
                  </a:cubicBezTo>
                  <a:lnTo>
                    <a:pt x="16767" y="12641"/>
                  </a:lnTo>
                  <a:lnTo>
                    <a:pt x="16785" y="12641"/>
                  </a:lnTo>
                  <a:lnTo>
                    <a:pt x="16785" y="6779"/>
                  </a:lnTo>
                  <a:lnTo>
                    <a:pt x="18272" y="6779"/>
                  </a:lnTo>
                  <a:lnTo>
                    <a:pt x="18272" y="12393"/>
                  </a:lnTo>
                  <a:cubicBezTo>
                    <a:pt x="18272" y="12729"/>
                    <a:pt x="19004" y="13000"/>
                    <a:pt x="19909" y="13000"/>
                  </a:cubicBezTo>
                  <a:cubicBezTo>
                    <a:pt x="20814" y="13000"/>
                    <a:pt x="21546" y="12729"/>
                    <a:pt x="21546" y="12393"/>
                  </a:cubicBezTo>
                  <a:lnTo>
                    <a:pt x="21546" y="5608"/>
                  </a:lnTo>
                  <a:cubicBezTo>
                    <a:pt x="21578" y="5441"/>
                    <a:pt x="21576" y="4962"/>
                    <a:pt x="20641" y="4566"/>
                  </a:cubicBezTo>
                  <a:cubicBezTo>
                    <a:pt x="20099" y="4336"/>
                    <a:pt x="18084" y="4062"/>
                    <a:pt x="16208" y="4062"/>
                  </a:cubicBezTo>
                  <a:lnTo>
                    <a:pt x="10705" y="4062"/>
                  </a:lnTo>
                  <a:lnTo>
                    <a:pt x="10364" y="4062"/>
                  </a:lnTo>
                  <a:lnTo>
                    <a:pt x="4861" y="406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9" name="撮合者B"/>
            <p:cNvSpPr txBox="1"/>
            <p:nvPr/>
          </p:nvSpPr>
          <p:spPr>
            <a:xfrm>
              <a:off x="0" y="952735"/>
              <a:ext cx="1645844" cy="714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撮合者B</a:t>
              </a:r>
            </a:p>
          </p:txBody>
        </p:sp>
      </p:grpSp>
      <p:grpSp>
        <p:nvGrpSpPr>
          <p:cNvPr id="403" name="Group"/>
          <p:cNvGrpSpPr/>
          <p:nvPr/>
        </p:nvGrpSpPr>
        <p:grpSpPr>
          <a:xfrm>
            <a:off x="546169" y="9993550"/>
            <a:ext cx="2209661" cy="1667112"/>
            <a:chOff x="-11175" y="0"/>
            <a:chExt cx="2209660" cy="1667110"/>
          </a:xfrm>
        </p:grpSpPr>
        <p:sp>
          <p:nvSpPr>
            <p:cNvPr id="401" name="Male"/>
            <p:cNvSpPr/>
            <p:nvPr/>
          </p:nvSpPr>
          <p:spPr>
            <a:xfrm>
              <a:off x="1631759" y="0"/>
              <a:ext cx="566726" cy="1530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600" fill="norm" stroke="1" extrusionOk="0">
                  <a:moveTo>
                    <a:pt x="10541" y="0"/>
                  </a:moveTo>
                  <a:cubicBezTo>
                    <a:pt x="9273" y="0"/>
                    <a:pt x="8003" y="179"/>
                    <a:pt x="7035" y="538"/>
                  </a:cubicBezTo>
                  <a:cubicBezTo>
                    <a:pt x="5100" y="1256"/>
                    <a:pt x="5100" y="2421"/>
                    <a:pt x="7035" y="3139"/>
                  </a:cubicBezTo>
                  <a:cubicBezTo>
                    <a:pt x="8970" y="3857"/>
                    <a:pt x="12108" y="3857"/>
                    <a:pt x="14043" y="3139"/>
                  </a:cubicBezTo>
                  <a:cubicBezTo>
                    <a:pt x="15978" y="2421"/>
                    <a:pt x="15978" y="1256"/>
                    <a:pt x="14043" y="538"/>
                  </a:cubicBezTo>
                  <a:cubicBezTo>
                    <a:pt x="13075" y="179"/>
                    <a:pt x="11810" y="0"/>
                    <a:pt x="10541" y="0"/>
                  </a:cubicBezTo>
                  <a:close/>
                  <a:moveTo>
                    <a:pt x="4861" y="4062"/>
                  </a:moveTo>
                  <a:cubicBezTo>
                    <a:pt x="2985" y="4062"/>
                    <a:pt x="1457" y="4336"/>
                    <a:pt x="914" y="4566"/>
                  </a:cubicBezTo>
                  <a:cubicBezTo>
                    <a:pt x="-20" y="4962"/>
                    <a:pt x="-22" y="5441"/>
                    <a:pt x="9" y="5608"/>
                  </a:cubicBezTo>
                  <a:lnTo>
                    <a:pt x="9" y="12393"/>
                  </a:lnTo>
                  <a:cubicBezTo>
                    <a:pt x="9" y="12729"/>
                    <a:pt x="742" y="13000"/>
                    <a:pt x="1646" y="13000"/>
                  </a:cubicBezTo>
                  <a:cubicBezTo>
                    <a:pt x="2551" y="13000"/>
                    <a:pt x="3283" y="12729"/>
                    <a:pt x="3283" y="12393"/>
                  </a:cubicBezTo>
                  <a:lnTo>
                    <a:pt x="3283" y="6779"/>
                  </a:lnTo>
                  <a:lnTo>
                    <a:pt x="4780" y="6779"/>
                  </a:lnTo>
                  <a:lnTo>
                    <a:pt x="4780" y="12641"/>
                  </a:lnTo>
                  <a:lnTo>
                    <a:pt x="4793" y="12641"/>
                  </a:lnTo>
                  <a:lnTo>
                    <a:pt x="4793" y="20628"/>
                  </a:lnTo>
                  <a:cubicBezTo>
                    <a:pt x="4793" y="21165"/>
                    <a:pt x="5965" y="21600"/>
                    <a:pt x="7413" y="21600"/>
                  </a:cubicBezTo>
                  <a:cubicBezTo>
                    <a:pt x="8860" y="21600"/>
                    <a:pt x="10037" y="21165"/>
                    <a:pt x="10037" y="20628"/>
                  </a:cubicBezTo>
                  <a:lnTo>
                    <a:pt x="10037" y="12641"/>
                  </a:lnTo>
                  <a:lnTo>
                    <a:pt x="11524" y="12641"/>
                  </a:lnTo>
                  <a:lnTo>
                    <a:pt x="11524" y="20628"/>
                  </a:lnTo>
                  <a:cubicBezTo>
                    <a:pt x="11524" y="21165"/>
                    <a:pt x="12700" y="21600"/>
                    <a:pt x="14147" y="21600"/>
                  </a:cubicBezTo>
                  <a:cubicBezTo>
                    <a:pt x="15595" y="21600"/>
                    <a:pt x="16767" y="21165"/>
                    <a:pt x="16767" y="20628"/>
                  </a:cubicBezTo>
                  <a:lnTo>
                    <a:pt x="16767" y="12641"/>
                  </a:lnTo>
                  <a:lnTo>
                    <a:pt x="16785" y="12641"/>
                  </a:lnTo>
                  <a:lnTo>
                    <a:pt x="16785" y="6779"/>
                  </a:lnTo>
                  <a:lnTo>
                    <a:pt x="18272" y="6779"/>
                  </a:lnTo>
                  <a:lnTo>
                    <a:pt x="18272" y="12393"/>
                  </a:lnTo>
                  <a:cubicBezTo>
                    <a:pt x="18272" y="12729"/>
                    <a:pt x="19004" y="13000"/>
                    <a:pt x="19909" y="13000"/>
                  </a:cubicBezTo>
                  <a:cubicBezTo>
                    <a:pt x="20814" y="13000"/>
                    <a:pt x="21546" y="12729"/>
                    <a:pt x="21546" y="12393"/>
                  </a:cubicBezTo>
                  <a:lnTo>
                    <a:pt x="21546" y="5608"/>
                  </a:lnTo>
                  <a:cubicBezTo>
                    <a:pt x="21578" y="5441"/>
                    <a:pt x="21576" y="4962"/>
                    <a:pt x="20641" y="4566"/>
                  </a:cubicBezTo>
                  <a:cubicBezTo>
                    <a:pt x="20099" y="4336"/>
                    <a:pt x="18084" y="4062"/>
                    <a:pt x="16208" y="4062"/>
                  </a:cubicBezTo>
                  <a:lnTo>
                    <a:pt x="10705" y="4062"/>
                  </a:lnTo>
                  <a:lnTo>
                    <a:pt x="10364" y="4062"/>
                  </a:lnTo>
                  <a:lnTo>
                    <a:pt x="4861" y="406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2" name="撮合者C"/>
            <p:cNvSpPr txBox="1"/>
            <p:nvPr/>
          </p:nvSpPr>
          <p:spPr>
            <a:xfrm>
              <a:off x="-11176" y="952735"/>
              <a:ext cx="1668196" cy="714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撮合者C</a:t>
              </a:r>
            </a:p>
          </p:txBody>
        </p:sp>
      </p:grpSp>
      <p:sp>
        <p:nvSpPr>
          <p:cNvPr id="404" name="交易撮合示例"/>
          <p:cNvSpPr txBox="1"/>
          <p:nvPr/>
        </p:nvSpPr>
        <p:spPr>
          <a:xfrm>
            <a:off x="354012" y="366712"/>
            <a:ext cx="38131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800">
                <a:solidFill>
                  <a:schemeClr val="accent1">
                    <a:satOff val="-3355"/>
                    <a:lumOff val="26614"/>
                  </a:schemeClr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交易撮合示例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order#1…"/>
          <p:cNvSpPr/>
          <p:nvPr/>
        </p:nvSpPr>
        <p:spPr>
          <a:xfrm>
            <a:off x="3310074" y="5553652"/>
            <a:ext cx="1426886" cy="743678"/>
          </a:xfrm>
          <a:prstGeom prst="roundRect">
            <a:avLst>
              <a:gd name="adj" fmla="val 15391"/>
            </a:avLst>
          </a:prstGeom>
          <a:solidFill>
            <a:srgbClr val="FFFFFF">
              <a:alpha val="30000"/>
            </a:srgbClr>
          </a:solidFill>
          <a:ln w="25400">
            <a:solidFill>
              <a:srgbClr val="000000">
                <a:alpha val="30000"/>
              </a:srgbClr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order#1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address_X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10000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10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</p:txBody>
      </p:sp>
      <p:sp>
        <p:nvSpPr>
          <p:cNvPr id="407" name="order#2…"/>
          <p:cNvSpPr/>
          <p:nvPr/>
        </p:nvSpPr>
        <p:spPr>
          <a:xfrm>
            <a:off x="3310074" y="6486161"/>
            <a:ext cx="1426886" cy="743678"/>
          </a:xfrm>
          <a:prstGeom prst="roundRect">
            <a:avLst>
              <a:gd name="adj" fmla="val 16184"/>
            </a:avLst>
          </a:prstGeom>
          <a:solidFill>
            <a:srgbClr val="FFFFFF">
              <a:alpha val="30000"/>
            </a:srgbClr>
          </a:solidFill>
          <a:ln w="25400">
            <a:solidFill>
              <a:srgbClr val="000000">
                <a:alpha val="30000"/>
              </a:srgbClr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order#2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address_Y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5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4500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</p:txBody>
      </p:sp>
      <p:sp>
        <p:nvSpPr>
          <p:cNvPr id="408" name="order#1…"/>
          <p:cNvSpPr/>
          <p:nvPr/>
        </p:nvSpPr>
        <p:spPr>
          <a:xfrm>
            <a:off x="3257253" y="9626524"/>
            <a:ext cx="1532529" cy="759599"/>
          </a:xfrm>
          <a:prstGeom prst="roundRect">
            <a:avLst>
              <a:gd name="adj" fmla="val 16184"/>
            </a:avLst>
          </a:prstGeom>
          <a:solidFill>
            <a:srgbClr val="FFFFFF">
              <a:alpha val="30000"/>
            </a:srgbClr>
          </a:solidFill>
          <a:ln w="25400">
            <a:solidFill>
              <a:srgbClr val="000000">
                <a:alpha val="30000"/>
              </a:srgbClr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order#1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address_X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10000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10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</p:txBody>
      </p:sp>
      <p:sp>
        <p:nvSpPr>
          <p:cNvPr id="409" name="order#2…"/>
          <p:cNvSpPr/>
          <p:nvPr/>
        </p:nvSpPr>
        <p:spPr>
          <a:xfrm>
            <a:off x="3257253" y="10509292"/>
            <a:ext cx="1532529" cy="743678"/>
          </a:xfrm>
          <a:prstGeom prst="roundRect">
            <a:avLst>
              <a:gd name="adj" fmla="val 17364"/>
            </a:avLst>
          </a:prstGeom>
          <a:solidFill>
            <a:srgbClr val="FFFFFF">
              <a:alpha val="30000"/>
            </a:srgbClr>
          </a:solidFill>
          <a:ln w="25400">
            <a:solidFill>
              <a:srgbClr val="000000">
                <a:alpha val="30000"/>
              </a:srgbClr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order#2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address_Y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5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4500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</p:txBody>
      </p:sp>
      <p:sp>
        <p:nvSpPr>
          <p:cNvPr id="410" name="order#2…"/>
          <p:cNvSpPr/>
          <p:nvPr/>
        </p:nvSpPr>
        <p:spPr>
          <a:xfrm>
            <a:off x="-5922241" y="8573155"/>
            <a:ext cx="3822537" cy="20442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order#2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address_Y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5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4500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</p:txBody>
      </p:sp>
      <p:sp>
        <p:nvSpPr>
          <p:cNvPr id="411" name="order#1…"/>
          <p:cNvSpPr/>
          <p:nvPr/>
        </p:nvSpPr>
        <p:spPr>
          <a:xfrm>
            <a:off x="-5922241" y="2234855"/>
            <a:ext cx="3822537" cy="20442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order#1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address_X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10000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10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</p:txBody>
      </p:sp>
      <p:sp>
        <p:nvSpPr>
          <p:cNvPr id="412" name="Blockchain"/>
          <p:cNvSpPr/>
          <p:nvPr/>
        </p:nvSpPr>
        <p:spPr>
          <a:xfrm>
            <a:off x="4749950" y="10423805"/>
            <a:ext cx="19682964" cy="3102086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      Blockchain</a:t>
            </a:r>
          </a:p>
        </p:txBody>
      </p:sp>
      <p:sp>
        <p:nvSpPr>
          <p:cNvPr id="413" name="address_X"/>
          <p:cNvSpPr/>
          <p:nvPr/>
        </p:nvSpPr>
        <p:spPr>
          <a:xfrm>
            <a:off x="7338259" y="11155053"/>
            <a:ext cx="3234797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/>
            <a:r>
              <a:t>address_X</a:t>
            </a:r>
          </a:p>
        </p:txBody>
      </p:sp>
      <p:sp>
        <p:nvSpPr>
          <p:cNvPr id="414" name="address_Y"/>
          <p:cNvSpPr/>
          <p:nvPr/>
        </p:nvSpPr>
        <p:spPr>
          <a:xfrm>
            <a:off x="12456052" y="11155053"/>
            <a:ext cx="3234797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/>
            <a:r>
              <a:t>address_Y</a:t>
            </a:r>
          </a:p>
        </p:txBody>
      </p:sp>
      <p:sp>
        <p:nvSpPr>
          <p:cNvPr id="415" name="Loopring…"/>
          <p:cNvSpPr/>
          <p:nvPr/>
        </p:nvSpPr>
        <p:spPr>
          <a:xfrm>
            <a:off x="17573845" y="11155053"/>
            <a:ext cx="3234797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53585F"/>
                </a:solidFill>
              </a:defRPr>
            </a:pPr>
            <a:r>
              <a:t>Loopring</a:t>
            </a:r>
          </a:p>
          <a:p>
            <a:pPr>
              <a:defRPr sz="3200">
                <a:solidFill>
                  <a:srgbClr val="53585F"/>
                </a:solidFill>
              </a:defRPr>
            </a:pPr>
            <a:r>
              <a:t>合约地址</a:t>
            </a:r>
          </a:p>
        </p:txBody>
      </p:sp>
      <p:pic>
        <p:nvPicPr>
          <p:cNvPr id="416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84582" y="8216908"/>
            <a:ext cx="3698246" cy="2756875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order#1…"/>
          <p:cNvSpPr/>
          <p:nvPr/>
        </p:nvSpPr>
        <p:spPr>
          <a:xfrm>
            <a:off x="18267357" y="8402255"/>
            <a:ext cx="1532530" cy="759599"/>
          </a:xfrm>
          <a:prstGeom prst="roundRect">
            <a:avLst>
              <a:gd name="adj" fmla="val 15391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order#1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address_X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10000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10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</p:txBody>
      </p:sp>
      <p:sp>
        <p:nvSpPr>
          <p:cNvPr id="418" name="order#2…"/>
          <p:cNvSpPr/>
          <p:nvPr/>
        </p:nvSpPr>
        <p:spPr>
          <a:xfrm>
            <a:off x="18267357" y="9271796"/>
            <a:ext cx="1532530" cy="759600"/>
          </a:xfrm>
          <a:prstGeom prst="roundRect">
            <a:avLst>
              <a:gd name="adj" fmla="val 1618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order#2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address_Y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5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4500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</p:txBody>
      </p:sp>
      <p:sp>
        <p:nvSpPr>
          <p:cNvPr id="419" name="Line"/>
          <p:cNvSpPr/>
          <p:nvPr/>
        </p:nvSpPr>
        <p:spPr>
          <a:xfrm>
            <a:off x="19033623" y="10496592"/>
            <a:ext cx="1" cy="7690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l">
              <a:defRPr sz="48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</a:p>
        </p:txBody>
      </p:sp>
      <p:grpSp>
        <p:nvGrpSpPr>
          <p:cNvPr id="424" name="Group"/>
          <p:cNvGrpSpPr/>
          <p:nvPr/>
        </p:nvGrpSpPr>
        <p:grpSpPr>
          <a:xfrm>
            <a:off x="9566878" y="6836845"/>
            <a:ext cx="5278614" cy="4309536"/>
            <a:chOff x="0" y="0"/>
            <a:chExt cx="5278612" cy="4309535"/>
          </a:xfrm>
        </p:grpSpPr>
        <p:sp>
          <p:nvSpPr>
            <p:cNvPr id="436" name="Connection Line"/>
            <p:cNvSpPr/>
            <p:nvPr/>
          </p:nvSpPr>
          <p:spPr>
            <a:xfrm>
              <a:off x="18515" y="2725966"/>
              <a:ext cx="5260098" cy="1583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3" fill="norm" stroke="1" extrusionOk="0">
                  <a:moveTo>
                    <a:pt x="0" y="16203"/>
                  </a:moveTo>
                  <a:cubicBezTo>
                    <a:pt x="6958" y="-5125"/>
                    <a:pt x="14158" y="-5397"/>
                    <a:pt x="21600" y="15387"/>
                  </a:cubicBezTo>
                </a:path>
              </a:pathLst>
            </a:custGeom>
            <a:noFill/>
            <a:ln w="381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21" name="4750 token_A"/>
            <p:cNvSpPr txBox="1"/>
            <p:nvPr/>
          </p:nvSpPr>
          <p:spPr>
            <a:xfrm>
              <a:off x="1583211" y="2333495"/>
              <a:ext cx="2120852" cy="511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2400">
                  <a:solidFill>
                    <a:schemeClr val="accent5">
                      <a:hueOff val="-444211"/>
                      <a:satOff val="-14915"/>
                      <a:lumOff val="22857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4750 token_A</a:t>
              </a:r>
            </a:p>
          </p:txBody>
        </p:sp>
        <p:sp>
          <p:nvSpPr>
            <p:cNvPr id="437" name="Connection Line"/>
            <p:cNvSpPr/>
            <p:nvPr/>
          </p:nvSpPr>
          <p:spPr>
            <a:xfrm>
              <a:off x="0" y="464284"/>
              <a:ext cx="5260098" cy="3689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6990" y="-5283"/>
                    <a:pt x="14190" y="-5400"/>
                    <a:pt x="21600" y="15850"/>
                  </a:cubicBezTo>
                </a:path>
              </a:pathLst>
            </a:custGeom>
            <a:noFill/>
            <a:ln w="381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23" name="5 token_B"/>
            <p:cNvSpPr txBox="1"/>
            <p:nvPr/>
          </p:nvSpPr>
          <p:spPr>
            <a:xfrm>
              <a:off x="1818968" y="-1"/>
              <a:ext cx="1612306" cy="511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2400">
                  <a:solidFill>
                    <a:schemeClr val="accent2">
                      <a:hueOff val="-2473793"/>
                      <a:satOff val="-50209"/>
                      <a:lumOff val="23543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 token_B</a:t>
              </a:r>
            </a:p>
          </p:txBody>
        </p:sp>
      </p:grpSp>
      <p:sp>
        <p:nvSpPr>
          <p:cNvPr id="425" name="Line"/>
          <p:cNvSpPr/>
          <p:nvPr/>
        </p:nvSpPr>
        <p:spPr>
          <a:xfrm>
            <a:off x="2907975" y="2718602"/>
            <a:ext cx="161478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l">
              <a:defRPr sz="48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</a:p>
        </p:txBody>
      </p:sp>
      <p:sp>
        <p:nvSpPr>
          <p:cNvPr id="426" name="Line"/>
          <p:cNvSpPr/>
          <p:nvPr/>
        </p:nvSpPr>
        <p:spPr>
          <a:xfrm>
            <a:off x="19033623" y="2724542"/>
            <a:ext cx="1" cy="537212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l">
              <a:defRPr sz="48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</a:p>
        </p:txBody>
      </p:sp>
      <p:grpSp>
        <p:nvGrpSpPr>
          <p:cNvPr id="429" name="Group"/>
          <p:cNvGrpSpPr/>
          <p:nvPr/>
        </p:nvGrpSpPr>
        <p:grpSpPr>
          <a:xfrm>
            <a:off x="551757" y="2055338"/>
            <a:ext cx="2198485" cy="1667112"/>
            <a:chOff x="0" y="0"/>
            <a:chExt cx="2198483" cy="1667110"/>
          </a:xfrm>
        </p:grpSpPr>
        <p:sp>
          <p:nvSpPr>
            <p:cNvPr id="427" name="Male"/>
            <p:cNvSpPr/>
            <p:nvPr/>
          </p:nvSpPr>
          <p:spPr>
            <a:xfrm>
              <a:off x="1631759" y="0"/>
              <a:ext cx="566726" cy="1530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600" fill="norm" stroke="1" extrusionOk="0">
                  <a:moveTo>
                    <a:pt x="10541" y="0"/>
                  </a:moveTo>
                  <a:cubicBezTo>
                    <a:pt x="9273" y="0"/>
                    <a:pt x="8003" y="179"/>
                    <a:pt x="7035" y="538"/>
                  </a:cubicBezTo>
                  <a:cubicBezTo>
                    <a:pt x="5100" y="1256"/>
                    <a:pt x="5100" y="2421"/>
                    <a:pt x="7035" y="3139"/>
                  </a:cubicBezTo>
                  <a:cubicBezTo>
                    <a:pt x="8970" y="3857"/>
                    <a:pt x="12108" y="3857"/>
                    <a:pt x="14043" y="3139"/>
                  </a:cubicBezTo>
                  <a:cubicBezTo>
                    <a:pt x="15978" y="2421"/>
                    <a:pt x="15978" y="1256"/>
                    <a:pt x="14043" y="538"/>
                  </a:cubicBezTo>
                  <a:cubicBezTo>
                    <a:pt x="13075" y="179"/>
                    <a:pt x="11810" y="0"/>
                    <a:pt x="10541" y="0"/>
                  </a:cubicBezTo>
                  <a:close/>
                  <a:moveTo>
                    <a:pt x="4861" y="4062"/>
                  </a:moveTo>
                  <a:cubicBezTo>
                    <a:pt x="2985" y="4062"/>
                    <a:pt x="1457" y="4336"/>
                    <a:pt x="914" y="4566"/>
                  </a:cubicBezTo>
                  <a:cubicBezTo>
                    <a:pt x="-20" y="4962"/>
                    <a:pt x="-22" y="5441"/>
                    <a:pt x="9" y="5608"/>
                  </a:cubicBezTo>
                  <a:lnTo>
                    <a:pt x="9" y="12393"/>
                  </a:lnTo>
                  <a:cubicBezTo>
                    <a:pt x="9" y="12729"/>
                    <a:pt x="742" y="13000"/>
                    <a:pt x="1646" y="13000"/>
                  </a:cubicBezTo>
                  <a:cubicBezTo>
                    <a:pt x="2551" y="13000"/>
                    <a:pt x="3283" y="12729"/>
                    <a:pt x="3283" y="12393"/>
                  </a:cubicBezTo>
                  <a:lnTo>
                    <a:pt x="3283" y="6779"/>
                  </a:lnTo>
                  <a:lnTo>
                    <a:pt x="4780" y="6779"/>
                  </a:lnTo>
                  <a:lnTo>
                    <a:pt x="4780" y="12641"/>
                  </a:lnTo>
                  <a:lnTo>
                    <a:pt x="4793" y="12641"/>
                  </a:lnTo>
                  <a:lnTo>
                    <a:pt x="4793" y="20628"/>
                  </a:lnTo>
                  <a:cubicBezTo>
                    <a:pt x="4793" y="21165"/>
                    <a:pt x="5965" y="21600"/>
                    <a:pt x="7413" y="21600"/>
                  </a:cubicBezTo>
                  <a:cubicBezTo>
                    <a:pt x="8860" y="21600"/>
                    <a:pt x="10037" y="21165"/>
                    <a:pt x="10037" y="20628"/>
                  </a:cubicBezTo>
                  <a:lnTo>
                    <a:pt x="10037" y="12641"/>
                  </a:lnTo>
                  <a:lnTo>
                    <a:pt x="11524" y="12641"/>
                  </a:lnTo>
                  <a:lnTo>
                    <a:pt x="11524" y="20628"/>
                  </a:lnTo>
                  <a:cubicBezTo>
                    <a:pt x="11524" y="21165"/>
                    <a:pt x="12700" y="21600"/>
                    <a:pt x="14147" y="21600"/>
                  </a:cubicBezTo>
                  <a:cubicBezTo>
                    <a:pt x="15595" y="21600"/>
                    <a:pt x="16767" y="21165"/>
                    <a:pt x="16767" y="20628"/>
                  </a:cubicBezTo>
                  <a:lnTo>
                    <a:pt x="16767" y="12641"/>
                  </a:lnTo>
                  <a:lnTo>
                    <a:pt x="16785" y="12641"/>
                  </a:lnTo>
                  <a:lnTo>
                    <a:pt x="16785" y="6779"/>
                  </a:lnTo>
                  <a:lnTo>
                    <a:pt x="18272" y="6779"/>
                  </a:lnTo>
                  <a:lnTo>
                    <a:pt x="18272" y="12393"/>
                  </a:lnTo>
                  <a:cubicBezTo>
                    <a:pt x="18272" y="12729"/>
                    <a:pt x="19004" y="13000"/>
                    <a:pt x="19909" y="13000"/>
                  </a:cubicBezTo>
                  <a:cubicBezTo>
                    <a:pt x="20814" y="13000"/>
                    <a:pt x="21546" y="12729"/>
                    <a:pt x="21546" y="12393"/>
                  </a:cubicBezTo>
                  <a:lnTo>
                    <a:pt x="21546" y="5608"/>
                  </a:lnTo>
                  <a:cubicBezTo>
                    <a:pt x="21578" y="5441"/>
                    <a:pt x="21576" y="4962"/>
                    <a:pt x="20641" y="4566"/>
                  </a:cubicBezTo>
                  <a:cubicBezTo>
                    <a:pt x="20099" y="4336"/>
                    <a:pt x="18084" y="4062"/>
                    <a:pt x="16208" y="4062"/>
                  </a:cubicBezTo>
                  <a:lnTo>
                    <a:pt x="10705" y="4062"/>
                  </a:lnTo>
                  <a:lnTo>
                    <a:pt x="10364" y="4062"/>
                  </a:lnTo>
                  <a:lnTo>
                    <a:pt x="4861" y="406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8" name="撮合者A"/>
            <p:cNvSpPr txBox="1"/>
            <p:nvPr/>
          </p:nvSpPr>
          <p:spPr>
            <a:xfrm>
              <a:off x="0" y="952735"/>
              <a:ext cx="1645844" cy="714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撮合者A</a:t>
              </a:r>
            </a:p>
          </p:txBody>
        </p:sp>
      </p:grpSp>
      <p:grpSp>
        <p:nvGrpSpPr>
          <p:cNvPr id="432" name="Group"/>
          <p:cNvGrpSpPr/>
          <p:nvPr/>
        </p:nvGrpSpPr>
        <p:grpSpPr>
          <a:xfrm>
            <a:off x="551757" y="6024444"/>
            <a:ext cx="2198485" cy="1667112"/>
            <a:chOff x="0" y="0"/>
            <a:chExt cx="2198483" cy="1667110"/>
          </a:xfrm>
        </p:grpSpPr>
        <p:sp>
          <p:nvSpPr>
            <p:cNvPr id="430" name="Male"/>
            <p:cNvSpPr/>
            <p:nvPr/>
          </p:nvSpPr>
          <p:spPr>
            <a:xfrm>
              <a:off x="1631759" y="0"/>
              <a:ext cx="566726" cy="1530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600" fill="norm" stroke="1" extrusionOk="0">
                  <a:moveTo>
                    <a:pt x="10541" y="0"/>
                  </a:moveTo>
                  <a:cubicBezTo>
                    <a:pt x="9273" y="0"/>
                    <a:pt x="8003" y="179"/>
                    <a:pt x="7035" y="538"/>
                  </a:cubicBezTo>
                  <a:cubicBezTo>
                    <a:pt x="5100" y="1256"/>
                    <a:pt x="5100" y="2421"/>
                    <a:pt x="7035" y="3139"/>
                  </a:cubicBezTo>
                  <a:cubicBezTo>
                    <a:pt x="8970" y="3857"/>
                    <a:pt x="12108" y="3857"/>
                    <a:pt x="14043" y="3139"/>
                  </a:cubicBezTo>
                  <a:cubicBezTo>
                    <a:pt x="15978" y="2421"/>
                    <a:pt x="15978" y="1256"/>
                    <a:pt x="14043" y="538"/>
                  </a:cubicBezTo>
                  <a:cubicBezTo>
                    <a:pt x="13075" y="179"/>
                    <a:pt x="11810" y="0"/>
                    <a:pt x="10541" y="0"/>
                  </a:cubicBezTo>
                  <a:close/>
                  <a:moveTo>
                    <a:pt x="4861" y="4062"/>
                  </a:moveTo>
                  <a:cubicBezTo>
                    <a:pt x="2985" y="4062"/>
                    <a:pt x="1457" y="4336"/>
                    <a:pt x="914" y="4566"/>
                  </a:cubicBezTo>
                  <a:cubicBezTo>
                    <a:pt x="-20" y="4962"/>
                    <a:pt x="-22" y="5441"/>
                    <a:pt x="9" y="5608"/>
                  </a:cubicBezTo>
                  <a:lnTo>
                    <a:pt x="9" y="12393"/>
                  </a:lnTo>
                  <a:cubicBezTo>
                    <a:pt x="9" y="12729"/>
                    <a:pt x="742" y="13000"/>
                    <a:pt x="1646" y="13000"/>
                  </a:cubicBezTo>
                  <a:cubicBezTo>
                    <a:pt x="2551" y="13000"/>
                    <a:pt x="3283" y="12729"/>
                    <a:pt x="3283" y="12393"/>
                  </a:cubicBezTo>
                  <a:lnTo>
                    <a:pt x="3283" y="6779"/>
                  </a:lnTo>
                  <a:lnTo>
                    <a:pt x="4780" y="6779"/>
                  </a:lnTo>
                  <a:lnTo>
                    <a:pt x="4780" y="12641"/>
                  </a:lnTo>
                  <a:lnTo>
                    <a:pt x="4793" y="12641"/>
                  </a:lnTo>
                  <a:lnTo>
                    <a:pt x="4793" y="20628"/>
                  </a:lnTo>
                  <a:cubicBezTo>
                    <a:pt x="4793" y="21165"/>
                    <a:pt x="5965" y="21600"/>
                    <a:pt x="7413" y="21600"/>
                  </a:cubicBezTo>
                  <a:cubicBezTo>
                    <a:pt x="8860" y="21600"/>
                    <a:pt x="10037" y="21165"/>
                    <a:pt x="10037" y="20628"/>
                  </a:cubicBezTo>
                  <a:lnTo>
                    <a:pt x="10037" y="12641"/>
                  </a:lnTo>
                  <a:lnTo>
                    <a:pt x="11524" y="12641"/>
                  </a:lnTo>
                  <a:lnTo>
                    <a:pt x="11524" y="20628"/>
                  </a:lnTo>
                  <a:cubicBezTo>
                    <a:pt x="11524" y="21165"/>
                    <a:pt x="12700" y="21600"/>
                    <a:pt x="14147" y="21600"/>
                  </a:cubicBezTo>
                  <a:cubicBezTo>
                    <a:pt x="15595" y="21600"/>
                    <a:pt x="16767" y="21165"/>
                    <a:pt x="16767" y="20628"/>
                  </a:cubicBezTo>
                  <a:lnTo>
                    <a:pt x="16767" y="12641"/>
                  </a:lnTo>
                  <a:lnTo>
                    <a:pt x="16785" y="12641"/>
                  </a:lnTo>
                  <a:lnTo>
                    <a:pt x="16785" y="6779"/>
                  </a:lnTo>
                  <a:lnTo>
                    <a:pt x="18272" y="6779"/>
                  </a:lnTo>
                  <a:lnTo>
                    <a:pt x="18272" y="12393"/>
                  </a:lnTo>
                  <a:cubicBezTo>
                    <a:pt x="18272" y="12729"/>
                    <a:pt x="19004" y="13000"/>
                    <a:pt x="19909" y="13000"/>
                  </a:cubicBezTo>
                  <a:cubicBezTo>
                    <a:pt x="20814" y="13000"/>
                    <a:pt x="21546" y="12729"/>
                    <a:pt x="21546" y="12393"/>
                  </a:cubicBezTo>
                  <a:lnTo>
                    <a:pt x="21546" y="5608"/>
                  </a:lnTo>
                  <a:cubicBezTo>
                    <a:pt x="21578" y="5441"/>
                    <a:pt x="21576" y="4962"/>
                    <a:pt x="20641" y="4566"/>
                  </a:cubicBezTo>
                  <a:cubicBezTo>
                    <a:pt x="20099" y="4336"/>
                    <a:pt x="18084" y="4062"/>
                    <a:pt x="16208" y="4062"/>
                  </a:cubicBezTo>
                  <a:lnTo>
                    <a:pt x="10705" y="4062"/>
                  </a:lnTo>
                  <a:lnTo>
                    <a:pt x="10364" y="4062"/>
                  </a:lnTo>
                  <a:lnTo>
                    <a:pt x="4861" y="406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1" name="撮合者B"/>
            <p:cNvSpPr txBox="1"/>
            <p:nvPr/>
          </p:nvSpPr>
          <p:spPr>
            <a:xfrm>
              <a:off x="0" y="952735"/>
              <a:ext cx="1645844" cy="714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撮合者B</a:t>
              </a:r>
            </a:p>
          </p:txBody>
        </p:sp>
      </p:grpSp>
      <p:grpSp>
        <p:nvGrpSpPr>
          <p:cNvPr id="435" name="Group"/>
          <p:cNvGrpSpPr/>
          <p:nvPr/>
        </p:nvGrpSpPr>
        <p:grpSpPr>
          <a:xfrm>
            <a:off x="546169" y="9993551"/>
            <a:ext cx="2209661" cy="1667111"/>
            <a:chOff x="-11175" y="0"/>
            <a:chExt cx="2209660" cy="1667110"/>
          </a:xfrm>
        </p:grpSpPr>
        <p:sp>
          <p:nvSpPr>
            <p:cNvPr id="433" name="Male"/>
            <p:cNvSpPr/>
            <p:nvPr/>
          </p:nvSpPr>
          <p:spPr>
            <a:xfrm>
              <a:off x="1631759" y="0"/>
              <a:ext cx="566726" cy="1530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600" fill="norm" stroke="1" extrusionOk="0">
                  <a:moveTo>
                    <a:pt x="10541" y="0"/>
                  </a:moveTo>
                  <a:cubicBezTo>
                    <a:pt x="9273" y="0"/>
                    <a:pt x="8003" y="179"/>
                    <a:pt x="7035" y="538"/>
                  </a:cubicBezTo>
                  <a:cubicBezTo>
                    <a:pt x="5100" y="1256"/>
                    <a:pt x="5100" y="2421"/>
                    <a:pt x="7035" y="3139"/>
                  </a:cubicBezTo>
                  <a:cubicBezTo>
                    <a:pt x="8970" y="3857"/>
                    <a:pt x="12108" y="3857"/>
                    <a:pt x="14043" y="3139"/>
                  </a:cubicBezTo>
                  <a:cubicBezTo>
                    <a:pt x="15978" y="2421"/>
                    <a:pt x="15978" y="1256"/>
                    <a:pt x="14043" y="538"/>
                  </a:cubicBezTo>
                  <a:cubicBezTo>
                    <a:pt x="13075" y="179"/>
                    <a:pt x="11810" y="0"/>
                    <a:pt x="10541" y="0"/>
                  </a:cubicBezTo>
                  <a:close/>
                  <a:moveTo>
                    <a:pt x="4861" y="4062"/>
                  </a:moveTo>
                  <a:cubicBezTo>
                    <a:pt x="2985" y="4062"/>
                    <a:pt x="1457" y="4336"/>
                    <a:pt x="914" y="4566"/>
                  </a:cubicBezTo>
                  <a:cubicBezTo>
                    <a:pt x="-20" y="4962"/>
                    <a:pt x="-22" y="5441"/>
                    <a:pt x="9" y="5608"/>
                  </a:cubicBezTo>
                  <a:lnTo>
                    <a:pt x="9" y="12393"/>
                  </a:lnTo>
                  <a:cubicBezTo>
                    <a:pt x="9" y="12729"/>
                    <a:pt x="742" y="13000"/>
                    <a:pt x="1646" y="13000"/>
                  </a:cubicBezTo>
                  <a:cubicBezTo>
                    <a:pt x="2551" y="13000"/>
                    <a:pt x="3283" y="12729"/>
                    <a:pt x="3283" y="12393"/>
                  </a:cubicBezTo>
                  <a:lnTo>
                    <a:pt x="3283" y="6779"/>
                  </a:lnTo>
                  <a:lnTo>
                    <a:pt x="4780" y="6779"/>
                  </a:lnTo>
                  <a:lnTo>
                    <a:pt x="4780" y="12641"/>
                  </a:lnTo>
                  <a:lnTo>
                    <a:pt x="4793" y="12641"/>
                  </a:lnTo>
                  <a:lnTo>
                    <a:pt x="4793" y="20628"/>
                  </a:lnTo>
                  <a:cubicBezTo>
                    <a:pt x="4793" y="21165"/>
                    <a:pt x="5965" y="21600"/>
                    <a:pt x="7413" y="21600"/>
                  </a:cubicBezTo>
                  <a:cubicBezTo>
                    <a:pt x="8860" y="21600"/>
                    <a:pt x="10037" y="21165"/>
                    <a:pt x="10037" y="20628"/>
                  </a:cubicBezTo>
                  <a:lnTo>
                    <a:pt x="10037" y="12641"/>
                  </a:lnTo>
                  <a:lnTo>
                    <a:pt x="11524" y="12641"/>
                  </a:lnTo>
                  <a:lnTo>
                    <a:pt x="11524" y="20628"/>
                  </a:lnTo>
                  <a:cubicBezTo>
                    <a:pt x="11524" y="21165"/>
                    <a:pt x="12700" y="21600"/>
                    <a:pt x="14147" y="21600"/>
                  </a:cubicBezTo>
                  <a:cubicBezTo>
                    <a:pt x="15595" y="21600"/>
                    <a:pt x="16767" y="21165"/>
                    <a:pt x="16767" y="20628"/>
                  </a:cubicBezTo>
                  <a:lnTo>
                    <a:pt x="16767" y="12641"/>
                  </a:lnTo>
                  <a:lnTo>
                    <a:pt x="16785" y="12641"/>
                  </a:lnTo>
                  <a:lnTo>
                    <a:pt x="16785" y="6779"/>
                  </a:lnTo>
                  <a:lnTo>
                    <a:pt x="18272" y="6779"/>
                  </a:lnTo>
                  <a:lnTo>
                    <a:pt x="18272" y="12393"/>
                  </a:lnTo>
                  <a:cubicBezTo>
                    <a:pt x="18272" y="12729"/>
                    <a:pt x="19004" y="13000"/>
                    <a:pt x="19909" y="13000"/>
                  </a:cubicBezTo>
                  <a:cubicBezTo>
                    <a:pt x="20814" y="13000"/>
                    <a:pt x="21546" y="12729"/>
                    <a:pt x="21546" y="12393"/>
                  </a:cubicBezTo>
                  <a:lnTo>
                    <a:pt x="21546" y="5608"/>
                  </a:lnTo>
                  <a:cubicBezTo>
                    <a:pt x="21578" y="5441"/>
                    <a:pt x="21576" y="4962"/>
                    <a:pt x="20641" y="4566"/>
                  </a:cubicBezTo>
                  <a:cubicBezTo>
                    <a:pt x="20099" y="4336"/>
                    <a:pt x="18084" y="4062"/>
                    <a:pt x="16208" y="4062"/>
                  </a:cubicBezTo>
                  <a:lnTo>
                    <a:pt x="10705" y="4062"/>
                  </a:lnTo>
                  <a:lnTo>
                    <a:pt x="10364" y="4062"/>
                  </a:lnTo>
                  <a:lnTo>
                    <a:pt x="4861" y="406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4" name="撮合者C"/>
            <p:cNvSpPr txBox="1"/>
            <p:nvPr/>
          </p:nvSpPr>
          <p:spPr>
            <a:xfrm>
              <a:off x="-11176" y="952735"/>
              <a:ext cx="1668196" cy="714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撮合者C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v1.0"/>
          <p:cNvSpPr txBox="1"/>
          <p:nvPr/>
        </p:nvSpPr>
        <p:spPr>
          <a:xfrm>
            <a:off x="22550966" y="12927012"/>
            <a:ext cx="491618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5900"/>
              </a:spcBef>
              <a:defRPr sz="1400">
                <a:solidFill>
                  <a:srgbClr val="DCDEE0"/>
                </a:solidFill>
              </a:defRPr>
            </a:lvl1pPr>
          </a:lstStyle>
          <a:p>
            <a:pPr/>
            <a:r>
              <a:t>v1.0</a:t>
            </a:r>
          </a:p>
        </p:txBody>
      </p:sp>
      <p:sp>
        <p:nvSpPr>
          <p:cNvPr id="440" name="Line"/>
          <p:cNvSpPr/>
          <p:nvPr/>
        </p:nvSpPr>
        <p:spPr>
          <a:xfrm flipH="1">
            <a:off x="17388652" y="-12282419"/>
            <a:ext cx="1" cy="12115389"/>
          </a:xfrm>
          <a:prstGeom prst="line">
            <a:avLst/>
          </a:prstGeom>
          <a:ln w="63500">
            <a:solidFill>
              <a:schemeClr val="accent1">
                <a:satOff val="-3355"/>
                <a:lumOff val="2661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l">
              <a:defRPr sz="48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</a:p>
        </p:txBody>
      </p:sp>
      <p:grpSp>
        <p:nvGrpSpPr>
          <p:cNvPr id="444" name="Group"/>
          <p:cNvGrpSpPr/>
          <p:nvPr/>
        </p:nvGrpSpPr>
        <p:grpSpPr>
          <a:xfrm>
            <a:off x="-17602201" y="5479467"/>
            <a:ext cx="4525347" cy="1082676"/>
            <a:chOff x="0" y="0"/>
            <a:chExt cx="4525345" cy="1082675"/>
          </a:xfrm>
        </p:grpSpPr>
        <p:sp>
          <p:nvSpPr>
            <p:cNvPr id="441" name="Circle"/>
            <p:cNvSpPr/>
            <p:nvPr/>
          </p:nvSpPr>
          <p:spPr>
            <a:xfrm>
              <a:off x="4033728" y="295529"/>
              <a:ext cx="491618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2" name="2012 谷京东…"/>
            <p:cNvSpPr txBox="1"/>
            <p:nvPr/>
          </p:nvSpPr>
          <p:spPr>
            <a:xfrm>
              <a:off x="-1" y="-1"/>
              <a:ext cx="2136776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2012 谷京东</a:t>
              </a:r>
            </a:p>
            <a:p>
              <a:pPr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高级研发总监</a:t>
              </a:r>
            </a:p>
          </p:txBody>
        </p:sp>
        <p:pic>
          <p:nvPicPr>
            <p:cNvPr id="443" name="Screen Shot 2017-07-19 at 21.48.24.jpg" descr="Screen Shot 2017-07-19 at 21.48.24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349020" y="268659"/>
              <a:ext cx="1472463" cy="5453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48" name="Group"/>
          <p:cNvGrpSpPr/>
          <p:nvPr/>
        </p:nvGrpSpPr>
        <p:grpSpPr>
          <a:xfrm>
            <a:off x="-31000700" y="9110327"/>
            <a:ext cx="5213063" cy="1082676"/>
            <a:chOff x="0" y="0"/>
            <a:chExt cx="5213062" cy="1082675"/>
          </a:xfrm>
        </p:grpSpPr>
        <p:sp>
          <p:nvSpPr>
            <p:cNvPr id="445" name="Circle"/>
            <p:cNvSpPr/>
            <p:nvPr/>
          </p:nvSpPr>
          <p:spPr>
            <a:xfrm>
              <a:off x="4721445" y="295529"/>
              <a:ext cx="491618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6" name="2015  和金在线…"/>
            <p:cNvSpPr txBox="1"/>
            <p:nvPr/>
          </p:nvSpPr>
          <p:spPr>
            <a:xfrm>
              <a:off x="0" y="-1"/>
              <a:ext cx="2486162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2015  和金在线</a:t>
              </a:r>
            </a:p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联合创始人&amp;VP</a:t>
              </a:r>
            </a:p>
          </p:txBody>
        </p:sp>
        <p:pic>
          <p:nvPicPr>
            <p:cNvPr id="447" name="brand.png" descr="bran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68680" y="257250"/>
              <a:ext cx="1870246" cy="568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Group"/>
          <p:cNvGrpSpPr/>
          <p:nvPr/>
        </p:nvGrpSpPr>
        <p:grpSpPr>
          <a:xfrm>
            <a:off x="42570400" y="7294897"/>
            <a:ext cx="5395705" cy="1082676"/>
            <a:chOff x="0" y="0"/>
            <a:chExt cx="5395704" cy="1082675"/>
          </a:xfrm>
        </p:grpSpPr>
        <p:sp>
          <p:nvSpPr>
            <p:cNvPr id="449" name="Circle"/>
            <p:cNvSpPr/>
            <p:nvPr/>
          </p:nvSpPr>
          <p:spPr>
            <a:xfrm>
              <a:off x="0" y="295528"/>
              <a:ext cx="491617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0" name="2014 币丰港交易所…"/>
            <p:cNvSpPr txBox="1"/>
            <p:nvPr/>
          </p:nvSpPr>
          <p:spPr>
            <a:xfrm>
              <a:off x="2340883" y="-1"/>
              <a:ext cx="3054822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2014 币丰港交易所</a:t>
              </a:r>
            </a:p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联合创始人&amp;CEO</a:t>
              </a:r>
            </a:p>
          </p:txBody>
        </p:sp>
        <p:pic>
          <p:nvPicPr>
            <p:cNvPr id="451" name="Screen Shot 2017-07-19 at 21.53.52.jpg" descr="Screen Shot 2017-07-19 at 21.53.52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11403" y="188169"/>
              <a:ext cx="693426" cy="706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6" name="Group"/>
          <p:cNvGrpSpPr/>
          <p:nvPr/>
        </p:nvGrpSpPr>
        <p:grpSpPr>
          <a:xfrm>
            <a:off x="55295800" y="10925757"/>
            <a:ext cx="6451545" cy="1082676"/>
            <a:chOff x="0" y="0"/>
            <a:chExt cx="6451544" cy="1082675"/>
          </a:xfrm>
        </p:grpSpPr>
        <p:sp>
          <p:nvSpPr>
            <p:cNvPr id="453" name="Circle"/>
            <p:cNvSpPr/>
            <p:nvPr/>
          </p:nvSpPr>
          <p:spPr>
            <a:xfrm>
              <a:off x="0" y="295528"/>
              <a:ext cx="491617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4" name="2016 众安保险…"/>
            <p:cNvSpPr txBox="1"/>
            <p:nvPr/>
          </p:nvSpPr>
          <p:spPr>
            <a:xfrm>
              <a:off x="2755509" y="-1"/>
              <a:ext cx="3696036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2016 众安保险</a:t>
              </a:r>
            </a:p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高级总监&amp;区块链研究员</a:t>
              </a:r>
            </a:p>
          </p:txBody>
        </p:sp>
        <p:pic>
          <p:nvPicPr>
            <p:cNvPr id="455" name="Screen Shot 2017-07-19 at 21.55.55.jpg" descr="Screen Shot 2017-07-19 at 21.55.55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63348" y="277278"/>
              <a:ext cx="1920430" cy="528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57" name="Loopring"/>
          <p:cNvSpPr txBox="1"/>
          <p:nvPr/>
        </p:nvSpPr>
        <p:spPr>
          <a:xfrm>
            <a:off x="523968" y="200024"/>
            <a:ext cx="2696211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rPr u="sng">
                <a:solidFill>
                  <a:srgbClr val="F6BB00"/>
                </a:solidFill>
              </a:rPr>
              <a:t>L</a:t>
            </a:r>
            <a:r>
              <a:t>oopring</a:t>
            </a:r>
          </a:p>
        </p:txBody>
      </p:sp>
      <p:sp>
        <p:nvSpPr>
          <p:cNvPr id="458" name="解决方案"/>
          <p:cNvSpPr txBox="1"/>
          <p:nvPr/>
        </p:nvSpPr>
        <p:spPr>
          <a:xfrm>
            <a:off x="3267485" y="176212"/>
            <a:ext cx="2492376" cy="96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4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解决方案</a:t>
            </a:r>
          </a:p>
        </p:txBody>
      </p:sp>
      <p:sp>
        <p:nvSpPr>
          <p:cNvPr id="459" name="环路撮合示例"/>
          <p:cNvSpPr txBox="1"/>
          <p:nvPr/>
        </p:nvSpPr>
        <p:spPr>
          <a:xfrm>
            <a:off x="10285412" y="6361112"/>
            <a:ext cx="38131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800">
                <a:solidFill>
                  <a:schemeClr val="accent1">
                    <a:satOff val="-3355"/>
                    <a:lumOff val="26614"/>
                  </a:schemeClr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环路撮合示例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order#1…"/>
          <p:cNvSpPr/>
          <p:nvPr/>
        </p:nvSpPr>
        <p:spPr>
          <a:xfrm>
            <a:off x="4186431" y="4578599"/>
            <a:ext cx="3822536" cy="20442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order#1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address_X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10000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10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</p:txBody>
      </p:sp>
      <p:sp>
        <p:nvSpPr>
          <p:cNvPr id="462" name="order#2…"/>
          <p:cNvSpPr/>
          <p:nvPr/>
        </p:nvSpPr>
        <p:spPr>
          <a:xfrm>
            <a:off x="10280732" y="4578599"/>
            <a:ext cx="3822536" cy="20442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order#2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address_Y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9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110 </a:t>
            </a:r>
            <a:r>
              <a:rPr>
                <a:solidFill>
                  <a:schemeClr val="accent3">
                    <a:satOff val="18648"/>
                    <a:lumOff val="5971"/>
                  </a:schemeClr>
                </a:solidFill>
              </a:rPr>
              <a:t>token_C</a:t>
            </a:r>
          </a:p>
        </p:txBody>
      </p:sp>
      <p:sp>
        <p:nvSpPr>
          <p:cNvPr id="463" name="order#3…"/>
          <p:cNvSpPr/>
          <p:nvPr/>
        </p:nvSpPr>
        <p:spPr>
          <a:xfrm>
            <a:off x="16375033" y="4578599"/>
            <a:ext cx="3822536" cy="20442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order#3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address_Z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100 </a:t>
            </a:r>
            <a:r>
              <a:rPr>
                <a:solidFill>
                  <a:schemeClr val="accent3">
                    <a:satOff val="18648"/>
                    <a:lumOff val="5971"/>
                  </a:schemeClr>
                </a:solidFill>
              </a:rPr>
              <a:t>token_C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8000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</p:txBody>
      </p:sp>
      <p:sp>
        <p:nvSpPr>
          <p:cNvPr id="464" name="环路撮合示例"/>
          <p:cNvSpPr txBox="1"/>
          <p:nvPr/>
        </p:nvSpPr>
        <p:spPr>
          <a:xfrm>
            <a:off x="10285412" y="9840912"/>
            <a:ext cx="38131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800">
                <a:solidFill>
                  <a:schemeClr val="accent1">
                    <a:satOff val="-3355"/>
                    <a:lumOff val="26614"/>
                  </a:schemeClr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环路撮合示例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2" grpId="2"/>
      <p:bldP build="whole" bldLvl="1" animBg="1" rev="0" advAuto="0" spid="463" grpId="3"/>
      <p:bldP build="whole" bldLvl="1" animBg="1" rev="0" advAuto="0" spid="46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order#1…"/>
          <p:cNvSpPr/>
          <p:nvPr/>
        </p:nvSpPr>
        <p:spPr>
          <a:xfrm>
            <a:off x="4186431" y="4578599"/>
            <a:ext cx="3822536" cy="20442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order#1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address_X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2102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2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</p:txBody>
      </p:sp>
      <p:sp>
        <p:nvSpPr>
          <p:cNvPr id="467" name="order#2…"/>
          <p:cNvSpPr/>
          <p:nvPr/>
        </p:nvSpPr>
        <p:spPr>
          <a:xfrm>
            <a:off x="10280732" y="4578599"/>
            <a:ext cx="3822536" cy="20442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order#2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address_Y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1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12 </a:t>
            </a:r>
            <a:r>
              <a:rPr>
                <a:solidFill>
                  <a:schemeClr val="accent3">
                    <a:satOff val="18648"/>
                    <a:lumOff val="5971"/>
                  </a:schemeClr>
                </a:solidFill>
              </a:rPr>
              <a:t>token_C</a:t>
            </a:r>
          </a:p>
        </p:txBody>
      </p:sp>
      <p:sp>
        <p:nvSpPr>
          <p:cNvPr id="468" name="order#3…"/>
          <p:cNvSpPr/>
          <p:nvPr/>
        </p:nvSpPr>
        <p:spPr>
          <a:xfrm>
            <a:off x="16375033" y="4578599"/>
            <a:ext cx="3822536" cy="20442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order#3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address_Z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2 </a:t>
            </a:r>
            <a:r>
              <a:rPr>
                <a:solidFill>
                  <a:schemeClr val="accent3">
                    <a:satOff val="18648"/>
                    <a:lumOff val="5971"/>
                  </a:schemeClr>
                </a:solidFill>
              </a:rPr>
              <a:t>token_C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160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</p:txBody>
      </p:sp>
      <p:grpSp>
        <p:nvGrpSpPr>
          <p:cNvPr id="475" name="Group"/>
          <p:cNvGrpSpPr/>
          <p:nvPr/>
        </p:nvGrpSpPr>
        <p:grpSpPr>
          <a:xfrm>
            <a:off x="6097699" y="6659570"/>
            <a:ext cx="11825148" cy="1613485"/>
            <a:chOff x="0" y="0"/>
            <a:chExt cx="11825147" cy="1613484"/>
          </a:xfrm>
        </p:grpSpPr>
        <p:sp>
          <p:nvSpPr>
            <p:cNvPr id="469" name="Line"/>
            <p:cNvSpPr/>
            <p:nvPr/>
          </p:nvSpPr>
          <p:spPr>
            <a:xfrm flipV="1">
              <a:off x="-1" y="-1"/>
              <a:ext cx="2" cy="1613486"/>
            </a:xfrm>
            <a:prstGeom prst="line">
              <a:avLst/>
            </a:prstGeom>
            <a:noFill/>
            <a:ln w="101600" cap="flat">
              <a:solidFill>
                <a:schemeClr val="accent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  <p:sp>
          <p:nvSpPr>
            <p:cNvPr id="470" name="Line"/>
            <p:cNvSpPr/>
            <p:nvPr/>
          </p:nvSpPr>
          <p:spPr>
            <a:xfrm flipV="1">
              <a:off x="6718587" y="-1"/>
              <a:ext cx="1" cy="1613486"/>
            </a:xfrm>
            <a:prstGeom prst="line">
              <a:avLst/>
            </a:prstGeom>
            <a:noFill/>
            <a:ln w="101600" cap="flat">
              <a:solidFill>
                <a:schemeClr val="accent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  <p:sp>
          <p:nvSpPr>
            <p:cNvPr id="471" name="Line"/>
            <p:cNvSpPr/>
            <p:nvPr/>
          </p:nvSpPr>
          <p:spPr>
            <a:xfrm flipV="1">
              <a:off x="11813285" y="196124"/>
              <a:ext cx="1" cy="1410663"/>
            </a:xfrm>
            <a:prstGeom prst="line">
              <a:avLst/>
            </a:prstGeom>
            <a:noFill/>
            <a:ln w="101600" cap="flat">
              <a:solidFill>
                <a:schemeClr val="accent6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  <p:sp>
          <p:nvSpPr>
            <p:cNvPr id="472" name="Line"/>
            <p:cNvSpPr/>
            <p:nvPr/>
          </p:nvSpPr>
          <p:spPr>
            <a:xfrm flipV="1">
              <a:off x="5035030" y="183424"/>
              <a:ext cx="1" cy="1410663"/>
            </a:xfrm>
            <a:prstGeom prst="line">
              <a:avLst/>
            </a:prstGeom>
            <a:noFill/>
            <a:ln w="101600" cap="flat">
              <a:solidFill>
                <a:schemeClr val="accent6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  <p:sp>
          <p:nvSpPr>
            <p:cNvPr id="473" name="Line"/>
            <p:cNvSpPr/>
            <p:nvPr/>
          </p:nvSpPr>
          <p:spPr>
            <a:xfrm>
              <a:off x="6740955" y="1558588"/>
              <a:ext cx="5084193" cy="1"/>
            </a:xfrm>
            <a:prstGeom prst="line">
              <a:avLst/>
            </a:prstGeom>
            <a:noFill/>
            <a:ln w="101600" cap="flat">
              <a:solidFill>
                <a:schemeClr val="accent6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  <p:sp>
          <p:nvSpPr>
            <p:cNvPr id="474" name="Line"/>
            <p:cNvSpPr/>
            <p:nvPr/>
          </p:nvSpPr>
          <p:spPr>
            <a:xfrm>
              <a:off x="2331" y="1558588"/>
              <a:ext cx="5084192" cy="1"/>
            </a:xfrm>
            <a:prstGeom prst="line">
              <a:avLst/>
            </a:prstGeom>
            <a:noFill/>
            <a:ln w="101600" cap="flat">
              <a:solidFill>
                <a:schemeClr val="accent6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</p:grpSp>
      <p:grpSp>
        <p:nvGrpSpPr>
          <p:cNvPr id="479" name="Group"/>
          <p:cNvGrpSpPr/>
          <p:nvPr/>
        </p:nvGrpSpPr>
        <p:grpSpPr>
          <a:xfrm>
            <a:off x="6034199" y="2877545"/>
            <a:ext cx="11911425" cy="1657587"/>
            <a:chOff x="0" y="0"/>
            <a:chExt cx="11911424" cy="1657586"/>
          </a:xfrm>
        </p:grpSpPr>
        <p:sp>
          <p:nvSpPr>
            <p:cNvPr id="476" name="Line"/>
            <p:cNvSpPr/>
            <p:nvPr/>
          </p:nvSpPr>
          <p:spPr>
            <a:xfrm>
              <a:off x="11864085" y="44102"/>
              <a:ext cx="1" cy="1613485"/>
            </a:xfrm>
            <a:prstGeom prst="line">
              <a:avLst/>
            </a:prstGeom>
            <a:noFill/>
            <a:ln w="101600" cap="flat">
              <a:solidFill>
                <a:schemeClr val="accent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  <p:sp>
          <p:nvSpPr>
            <p:cNvPr id="477" name="Line"/>
            <p:cNvSpPr/>
            <p:nvPr/>
          </p:nvSpPr>
          <p:spPr>
            <a:xfrm>
              <a:off x="2331" y="42195"/>
              <a:ext cx="11909094" cy="1"/>
            </a:xfrm>
            <a:prstGeom prst="line">
              <a:avLst/>
            </a:prstGeom>
            <a:noFill/>
            <a:ln w="101600" cap="flat">
              <a:solidFill>
                <a:schemeClr val="accent6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  <p:sp>
          <p:nvSpPr>
            <p:cNvPr id="478" name="Line"/>
            <p:cNvSpPr/>
            <p:nvPr/>
          </p:nvSpPr>
          <p:spPr>
            <a:xfrm flipV="1">
              <a:off x="-1" y="-1"/>
              <a:ext cx="2" cy="1410663"/>
            </a:xfrm>
            <a:prstGeom prst="line">
              <a:avLst/>
            </a:prstGeom>
            <a:noFill/>
            <a:ln w="101600" cap="flat">
              <a:solidFill>
                <a:schemeClr val="accent6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</p:grpSp>
      <p:sp>
        <p:nvSpPr>
          <p:cNvPr id="480" name="8 token_B"/>
          <p:cNvSpPr txBox="1"/>
          <p:nvPr/>
        </p:nvSpPr>
        <p:spPr>
          <a:xfrm>
            <a:off x="7764036" y="7686422"/>
            <a:ext cx="1512541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>
                <a:solidFill>
                  <a:srgbClr val="000000"/>
                </a:solidFill>
              </a:rPr>
              <a:t>8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</p:txBody>
      </p:sp>
      <p:sp>
        <p:nvSpPr>
          <p:cNvPr id="481" name="98 token_C"/>
          <p:cNvSpPr txBox="1"/>
          <p:nvPr/>
        </p:nvSpPr>
        <p:spPr>
          <a:xfrm>
            <a:off x="14409325" y="7686422"/>
            <a:ext cx="1657648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>
                <a:solidFill>
                  <a:srgbClr val="000000"/>
                </a:solidFill>
              </a:rPr>
              <a:t>98</a:t>
            </a:r>
            <a:r>
              <a:t> </a:t>
            </a:r>
            <a:r>
              <a:rPr>
                <a:solidFill>
                  <a:schemeClr val="accent3">
                    <a:satOff val="18648"/>
                    <a:lumOff val="5971"/>
                  </a:schemeClr>
                </a:solidFill>
              </a:rPr>
              <a:t>token_C</a:t>
            </a:r>
          </a:p>
        </p:txBody>
      </p:sp>
      <p:sp>
        <p:nvSpPr>
          <p:cNvPr id="482" name="7898 token_A"/>
          <p:cNvSpPr txBox="1"/>
          <p:nvPr/>
        </p:nvSpPr>
        <p:spPr>
          <a:xfrm>
            <a:off x="11363052" y="2380400"/>
            <a:ext cx="1949351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>
                <a:solidFill>
                  <a:srgbClr val="000000"/>
                </a:solidFill>
              </a:rPr>
              <a:t>7898</a:t>
            </a:r>
            <a:r>
              <a:t>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</p:txBody>
      </p:sp>
      <p:sp>
        <p:nvSpPr>
          <p:cNvPr id="483" name="环路撮合示例"/>
          <p:cNvSpPr txBox="1"/>
          <p:nvPr/>
        </p:nvSpPr>
        <p:spPr>
          <a:xfrm>
            <a:off x="10285412" y="9840912"/>
            <a:ext cx="38131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800">
                <a:solidFill>
                  <a:schemeClr val="accent1">
                    <a:satOff val="-3355"/>
                    <a:lumOff val="26614"/>
                  </a:schemeClr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环路撮合示例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v1.0"/>
          <p:cNvSpPr txBox="1"/>
          <p:nvPr/>
        </p:nvSpPr>
        <p:spPr>
          <a:xfrm>
            <a:off x="22550966" y="12927012"/>
            <a:ext cx="491618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5900"/>
              </a:spcBef>
              <a:defRPr sz="1400">
                <a:solidFill>
                  <a:srgbClr val="DCDEE0"/>
                </a:solidFill>
              </a:defRPr>
            </a:lvl1pPr>
          </a:lstStyle>
          <a:p>
            <a:pPr/>
            <a:r>
              <a:t>v1.0</a:t>
            </a:r>
          </a:p>
        </p:txBody>
      </p:sp>
      <p:sp>
        <p:nvSpPr>
          <p:cNvPr id="486" name="Line"/>
          <p:cNvSpPr/>
          <p:nvPr/>
        </p:nvSpPr>
        <p:spPr>
          <a:xfrm flipH="1">
            <a:off x="17388652" y="-12282419"/>
            <a:ext cx="1" cy="12115389"/>
          </a:xfrm>
          <a:prstGeom prst="line">
            <a:avLst/>
          </a:prstGeom>
          <a:ln w="63500">
            <a:solidFill>
              <a:schemeClr val="accent1">
                <a:satOff val="-3355"/>
                <a:lumOff val="2661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l">
              <a:defRPr sz="48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</a:p>
        </p:txBody>
      </p:sp>
      <p:grpSp>
        <p:nvGrpSpPr>
          <p:cNvPr id="490" name="Group"/>
          <p:cNvGrpSpPr/>
          <p:nvPr/>
        </p:nvGrpSpPr>
        <p:grpSpPr>
          <a:xfrm>
            <a:off x="-17602201" y="5479467"/>
            <a:ext cx="4525347" cy="1082676"/>
            <a:chOff x="0" y="0"/>
            <a:chExt cx="4525345" cy="1082675"/>
          </a:xfrm>
        </p:grpSpPr>
        <p:sp>
          <p:nvSpPr>
            <p:cNvPr id="487" name="Circle"/>
            <p:cNvSpPr/>
            <p:nvPr/>
          </p:nvSpPr>
          <p:spPr>
            <a:xfrm>
              <a:off x="4033728" y="295529"/>
              <a:ext cx="491618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8" name="2012 谷京东…"/>
            <p:cNvSpPr txBox="1"/>
            <p:nvPr/>
          </p:nvSpPr>
          <p:spPr>
            <a:xfrm>
              <a:off x="-1" y="-1"/>
              <a:ext cx="2136776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2012 谷京东</a:t>
              </a:r>
            </a:p>
            <a:p>
              <a:pPr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高级研发总监</a:t>
              </a:r>
            </a:p>
          </p:txBody>
        </p:sp>
        <p:pic>
          <p:nvPicPr>
            <p:cNvPr id="489" name="Screen Shot 2017-07-19 at 21.48.24.jpg" descr="Screen Shot 2017-07-19 at 21.48.24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349020" y="268659"/>
              <a:ext cx="1472463" cy="5453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94" name="Group"/>
          <p:cNvGrpSpPr/>
          <p:nvPr/>
        </p:nvGrpSpPr>
        <p:grpSpPr>
          <a:xfrm>
            <a:off x="-31000700" y="9110327"/>
            <a:ext cx="5213063" cy="1082676"/>
            <a:chOff x="0" y="0"/>
            <a:chExt cx="5213062" cy="1082675"/>
          </a:xfrm>
        </p:grpSpPr>
        <p:sp>
          <p:nvSpPr>
            <p:cNvPr id="491" name="Circle"/>
            <p:cNvSpPr/>
            <p:nvPr/>
          </p:nvSpPr>
          <p:spPr>
            <a:xfrm>
              <a:off x="4721445" y="295529"/>
              <a:ext cx="491618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2" name="2015  和金在线…"/>
            <p:cNvSpPr txBox="1"/>
            <p:nvPr/>
          </p:nvSpPr>
          <p:spPr>
            <a:xfrm>
              <a:off x="0" y="-1"/>
              <a:ext cx="2486162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2015  和金在线</a:t>
              </a:r>
            </a:p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联合创始人&amp;VP</a:t>
              </a:r>
            </a:p>
          </p:txBody>
        </p:sp>
        <p:pic>
          <p:nvPicPr>
            <p:cNvPr id="493" name="brand.png" descr="bran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68680" y="257250"/>
              <a:ext cx="1870246" cy="568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98" name="Group"/>
          <p:cNvGrpSpPr/>
          <p:nvPr/>
        </p:nvGrpSpPr>
        <p:grpSpPr>
          <a:xfrm>
            <a:off x="42570400" y="7294897"/>
            <a:ext cx="5395705" cy="1082676"/>
            <a:chOff x="0" y="0"/>
            <a:chExt cx="5395704" cy="1082675"/>
          </a:xfrm>
        </p:grpSpPr>
        <p:sp>
          <p:nvSpPr>
            <p:cNvPr id="495" name="Circle"/>
            <p:cNvSpPr/>
            <p:nvPr/>
          </p:nvSpPr>
          <p:spPr>
            <a:xfrm>
              <a:off x="0" y="295528"/>
              <a:ext cx="491617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6" name="2014 币丰港交易所…"/>
            <p:cNvSpPr txBox="1"/>
            <p:nvPr/>
          </p:nvSpPr>
          <p:spPr>
            <a:xfrm>
              <a:off x="2340883" y="-1"/>
              <a:ext cx="3054822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2014 币丰港交易所</a:t>
              </a:r>
            </a:p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联合创始人&amp;CEO</a:t>
              </a:r>
            </a:p>
          </p:txBody>
        </p:sp>
        <p:pic>
          <p:nvPicPr>
            <p:cNvPr id="497" name="Screen Shot 2017-07-19 at 21.53.52.jpg" descr="Screen Shot 2017-07-19 at 21.53.52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11403" y="188169"/>
              <a:ext cx="693426" cy="706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02" name="Group"/>
          <p:cNvGrpSpPr/>
          <p:nvPr/>
        </p:nvGrpSpPr>
        <p:grpSpPr>
          <a:xfrm>
            <a:off x="55295800" y="10925757"/>
            <a:ext cx="6451545" cy="1082676"/>
            <a:chOff x="0" y="0"/>
            <a:chExt cx="6451544" cy="1082675"/>
          </a:xfrm>
        </p:grpSpPr>
        <p:sp>
          <p:nvSpPr>
            <p:cNvPr id="499" name="Circle"/>
            <p:cNvSpPr/>
            <p:nvPr/>
          </p:nvSpPr>
          <p:spPr>
            <a:xfrm>
              <a:off x="0" y="295528"/>
              <a:ext cx="491617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0" name="2016 众安保险…"/>
            <p:cNvSpPr txBox="1"/>
            <p:nvPr/>
          </p:nvSpPr>
          <p:spPr>
            <a:xfrm>
              <a:off x="2755509" y="-1"/>
              <a:ext cx="3696036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2016 众安保险</a:t>
              </a:r>
            </a:p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高级总监&amp;区块链研究员</a:t>
              </a:r>
            </a:p>
          </p:txBody>
        </p:sp>
        <p:pic>
          <p:nvPicPr>
            <p:cNvPr id="501" name="Screen Shot 2017-07-19 at 21.55.55.jpg" descr="Screen Shot 2017-07-19 at 21.55.55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63348" y="277278"/>
              <a:ext cx="1920430" cy="528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03" name="目标问题"/>
          <p:cNvSpPr txBox="1"/>
          <p:nvPr/>
        </p:nvSpPr>
        <p:spPr>
          <a:xfrm>
            <a:off x="4842285" y="5967412"/>
            <a:ext cx="2492376" cy="96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46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目标问题</a:t>
            </a:r>
          </a:p>
        </p:txBody>
      </p:sp>
      <p:sp>
        <p:nvSpPr>
          <p:cNvPr id="504" name="解决方案"/>
          <p:cNvSpPr txBox="1"/>
          <p:nvPr/>
        </p:nvSpPr>
        <p:spPr>
          <a:xfrm>
            <a:off x="11014485" y="5967412"/>
            <a:ext cx="2492376" cy="96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46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解决方案</a:t>
            </a:r>
          </a:p>
        </p:txBody>
      </p:sp>
      <p:sp>
        <p:nvSpPr>
          <p:cNvPr id="505" name="撮合生态"/>
          <p:cNvSpPr txBox="1"/>
          <p:nvPr/>
        </p:nvSpPr>
        <p:spPr>
          <a:xfrm>
            <a:off x="17186685" y="5967412"/>
            <a:ext cx="2492376" cy="96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4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撮合生态</a:t>
            </a:r>
          </a:p>
        </p:txBody>
      </p:sp>
      <p:sp>
        <p:nvSpPr>
          <p:cNvPr id="506" name="Line"/>
          <p:cNvSpPr/>
          <p:nvPr/>
        </p:nvSpPr>
        <p:spPr>
          <a:xfrm>
            <a:off x="8133629" y="6451600"/>
            <a:ext cx="2081889" cy="0"/>
          </a:xfrm>
          <a:prstGeom prst="line">
            <a:avLst/>
          </a:prstGeom>
          <a:ln w="25400">
            <a:solidFill>
              <a:srgbClr val="A6AAA9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l">
              <a:defRPr sz="48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</a:p>
        </p:txBody>
      </p:sp>
      <p:sp>
        <p:nvSpPr>
          <p:cNvPr id="507" name="Line"/>
          <p:cNvSpPr/>
          <p:nvPr/>
        </p:nvSpPr>
        <p:spPr>
          <a:xfrm>
            <a:off x="14305829" y="6451600"/>
            <a:ext cx="2081889" cy="0"/>
          </a:xfrm>
          <a:prstGeom prst="line">
            <a:avLst/>
          </a:prstGeom>
          <a:ln w="25400">
            <a:solidFill>
              <a:srgbClr val="A6AAA9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l">
              <a:defRPr sz="48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</a:p>
        </p:txBody>
      </p:sp>
      <p:sp>
        <p:nvSpPr>
          <p:cNvPr id="508" name="Loopring"/>
          <p:cNvSpPr txBox="1"/>
          <p:nvPr/>
        </p:nvSpPr>
        <p:spPr>
          <a:xfrm>
            <a:off x="10912568" y="3806824"/>
            <a:ext cx="2696211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rPr u="sng">
                <a:solidFill>
                  <a:srgbClr val="F6BB00"/>
                </a:solidFill>
              </a:rPr>
              <a:t>L</a:t>
            </a:r>
            <a:r>
              <a:t>oopring</a:t>
            </a:r>
          </a:p>
        </p:txBody>
      </p:sp>
      <p:grpSp>
        <p:nvGrpSpPr>
          <p:cNvPr id="512" name="Group"/>
          <p:cNvGrpSpPr/>
          <p:nvPr/>
        </p:nvGrpSpPr>
        <p:grpSpPr>
          <a:xfrm>
            <a:off x="25820687" y="3523530"/>
            <a:ext cx="11004743" cy="6668940"/>
            <a:chOff x="0" y="0"/>
            <a:chExt cx="11004742" cy="6668938"/>
          </a:xfrm>
        </p:grpSpPr>
        <p:graphicFrame>
          <p:nvGraphicFramePr>
            <p:cNvPr id="509" name="2D Pie Chart"/>
            <p:cNvGraphicFramePr/>
            <p:nvPr/>
          </p:nvGraphicFramePr>
          <p:xfrm>
            <a:off x="0" y="0"/>
            <a:ext cx="6668939" cy="6668939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6"/>
            </a:graphicData>
          </a:graphic>
        </p:graphicFrame>
        <p:sp>
          <p:nvSpPr>
            <p:cNvPr id="510" name="$1350亿…"/>
            <p:cNvSpPr txBox="1"/>
            <p:nvPr/>
          </p:nvSpPr>
          <p:spPr>
            <a:xfrm>
              <a:off x="7814121" y="2221631"/>
              <a:ext cx="3190622" cy="2225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$1350亿</a:t>
              </a:r>
            </a:p>
            <a:p>
              <a:pPr algn="l"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$65亿</a:t>
              </a:r>
            </a:p>
            <a:p>
              <a:pPr algn="l">
                <a:defRPr sz="2000">
                  <a:solidFill>
                    <a:srgbClr val="A6AAA9"/>
                  </a:solidFill>
                </a:defRPr>
              </a:pPr>
              <a:r>
                <a:t>https://coinmarketcap.com</a:t>
              </a:r>
            </a:p>
          </p:txBody>
        </p:sp>
        <p:sp>
          <p:nvSpPr>
            <p:cNvPr id="511" name="Text"/>
            <p:cNvSpPr txBox="1"/>
            <p:nvPr/>
          </p:nvSpPr>
          <p:spPr>
            <a:xfrm>
              <a:off x="9685011" y="4193840"/>
              <a:ext cx="240310" cy="511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400" u="sng">
                  <a:solidFill>
                    <a:srgbClr val="A6AAA9"/>
                  </a:solidFill>
                  <a:hlinkClick r:id="rId7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7" invalidUrl="" action="" tgtFrame="" tooltip="" history="1" highlightClick="0" endSnd="0"/>
                </a:rPr>
                <a:t>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u"/>
      </p:transition>
    </mc:Choice>
    <mc:Fallback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Ethereum"/>
          <p:cNvSpPr/>
          <p:nvPr/>
        </p:nvSpPr>
        <p:spPr>
          <a:xfrm>
            <a:off x="5984947" y="3127621"/>
            <a:ext cx="12575780" cy="168881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/>
            <a:r>
              <a:t>Ethereum</a:t>
            </a:r>
          </a:p>
        </p:txBody>
      </p:sp>
      <p:grpSp>
        <p:nvGrpSpPr>
          <p:cNvPr id="518" name="Group"/>
          <p:cNvGrpSpPr/>
          <p:nvPr/>
        </p:nvGrpSpPr>
        <p:grpSpPr>
          <a:xfrm>
            <a:off x="5984947" y="5127662"/>
            <a:ext cx="12574690" cy="946076"/>
            <a:chOff x="0" y="0"/>
            <a:chExt cx="12574688" cy="946074"/>
          </a:xfrm>
        </p:grpSpPr>
        <p:sp>
          <p:nvSpPr>
            <p:cNvPr id="515" name="钱包"/>
            <p:cNvSpPr/>
            <p:nvPr/>
          </p:nvSpPr>
          <p:spPr>
            <a:xfrm>
              <a:off x="0" y="0"/>
              <a:ext cx="3659289" cy="9460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800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</a:lstStyle>
            <a:p>
              <a:pPr/>
              <a:r>
                <a:t>钱包</a:t>
              </a:r>
            </a:p>
          </p:txBody>
        </p:sp>
        <p:sp>
          <p:nvSpPr>
            <p:cNvPr id="516" name="钱包"/>
            <p:cNvSpPr/>
            <p:nvPr/>
          </p:nvSpPr>
          <p:spPr>
            <a:xfrm>
              <a:off x="4458245" y="0"/>
              <a:ext cx="3659289" cy="9460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800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</a:lstStyle>
            <a:p>
              <a:pPr/>
              <a:r>
                <a:t>钱包</a:t>
              </a:r>
            </a:p>
          </p:txBody>
        </p:sp>
        <p:sp>
          <p:nvSpPr>
            <p:cNvPr id="517" name="钱包"/>
            <p:cNvSpPr/>
            <p:nvPr/>
          </p:nvSpPr>
          <p:spPr>
            <a:xfrm>
              <a:off x="8915400" y="0"/>
              <a:ext cx="3659289" cy="9460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800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</a:lstStyle>
            <a:p>
              <a:pPr/>
              <a:r>
                <a:t>钱包</a:t>
              </a:r>
            </a:p>
          </p:txBody>
        </p:sp>
      </p:grpSp>
      <p:grpSp>
        <p:nvGrpSpPr>
          <p:cNvPr id="522" name="Group"/>
          <p:cNvGrpSpPr/>
          <p:nvPr/>
        </p:nvGrpSpPr>
        <p:grpSpPr>
          <a:xfrm>
            <a:off x="5985492" y="10880762"/>
            <a:ext cx="12574690" cy="946076"/>
            <a:chOff x="0" y="0"/>
            <a:chExt cx="12574688" cy="946074"/>
          </a:xfrm>
        </p:grpSpPr>
        <p:sp>
          <p:nvSpPr>
            <p:cNvPr id="519" name="撮合服务"/>
            <p:cNvSpPr/>
            <p:nvPr/>
          </p:nvSpPr>
          <p:spPr>
            <a:xfrm>
              <a:off x="0" y="0"/>
              <a:ext cx="3659289" cy="9460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800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</a:lstStyle>
            <a:p>
              <a:pPr/>
              <a:r>
                <a:t>撮合服务</a:t>
              </a:r>
            </a:p>
          </p:txBody>
        </p:sp>
        <p:sp>
          <p:nvSpPr>
            <p:cNvPr id="520" name="撮合服务"/>
            <p:cNvSpPr/>
            <p:nvPr/>
          </p:nvSpPr>
          <p:spPr>
            <a:xfrm>
              <a:off x="4458245" y="0"/>
              <a:ext cx="3659289" cy="9460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800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</a:lstStyle>
            <a:p>
              <a:pPr/>
              <a:r>
                <a:t>撮合服务</a:t>
              </a:r>
            </a:p>
          </p:txBody>
        </p:sp>
        <p:sp>
          <p:nvSpPr>
            <p:cNvPr id="521" name="撮合服务"/>
            <p:cNvSpPr/>
            <p:nvPr/>
          </p:nvSpPr>
          <p:spPr>
            <a:xfrm>
              <a:off x="8915400" y="0"/>
              <a:ext cx="3659289" cy="9460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800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</a:lstStyle>
            <a:p>
              <a:pPr/>
              <a:r>
                <a:t>撮合服务</a:t>
              </a:r>
            </a:p>
          </p:txBody>
        </p:sp>
      </p:grpSp>
      <p:grpSp>
        <p:nvGrpSpPr>
          <p:cNvPr id="533" name="Group"/>
          <p:cNvGrpSpPr/>
          <p:nvPr/>
        </p:nvGrpSpPr>
        <p:grpSpPr>
          <a:xfrm>
            <a:off x="5904110" y="8188466"/>
            <a:ext cx="12575780" cy="2450713"/>
            <a:chOff x="0" y="0"/>
            <a:chExt cx="12575779" cy="2450712"/>
          </a:xfrm>
        </p:grpSpPr>
        <p:sp>
          <p:nvSpPr>
            <p:cNvPr id="523" name="IPFS/SWARM/HTTP/P2P"/>
            <p:cNvSpPr/>
            <p:nvPr/>
          </p:nvSpPr>
          <p:spPr>
            <a:xfrm>
              <a:off x="0" y="761896"/>
              <a:ext cx="12575780" cy="1688817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800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</a:lstStyle>
            <a:p>
              <a:pPr/>
              <a:r>
                <a:t>IPFS/SWARM/HTTP/P2P</a:t>
              </a:r>
            </a:p>
          </p:txBody>
        </p:sp>
        <p:grpSp>
          <p:nvGrpSpPr>
            <p:cNvPr id="532" name="Group"/>
            <p:cNvGrpSpPr/>
            <p:nvPr/>
          </p:nvGrpSpPr>
          <p:grpSpPr>
            <a:xfrm>
              <a:off x="333954" y="-1"/>
              <a:ext cx="11869770" cy="639499"/>
              <a:chOff x="0" y="0"/>
              <a:chExt cx="11869769" cy="639497"/>
            </a:xfrm>
          </p:grpSpPr>
          <p:sp>
            <p:nvSpPr>
              <p:cNvPr id="524" name="Line"/>
              <p:cNvSpPr/>
              <p:nvPr/>
            </p:nvSpPr>
            <p:spPr>
              <a:xfrm flipH="1">
                <a:off x="-1" y="0"/>
                <a:ext cx="2" cy="602966"/>
              </a:xfrm>
              <a:prstGeom prst="line">
                <a:avLst/>
              </a:prstGeom>
              <a:noFill/>
              <a:ln w="508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l">
                  <a:defRPr sz="4800">
                    <a:solidFill>
                      <a:schemeClr val="accent6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pPr>
              </a:p>
            </p:txBody>
          </p:sp>
          <p:sp>
            <p:nvSpPr>
              <p:cNvPr id="525" name="Line"/>
              <p:cNvSpPr/>
              <p:nvPr/>
            </p:nvSpPr>
            <p:spPr>
              <a:xfrm>
                <a:off x="1710196" y="36531"/>
                <a:ext cx="1" cy="602967"/>
              </a:xfrm>
              <a:prstGeom prst="line">
                <a:avLst/>
              </a:prstGeom>
              <a:noFill/>
              <a:ln w="508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l">
                  <a:defRPr sz="4800">
                    <a:solidFill>
                      <a:schemeClr val="accent6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pPr>
              </a:p>
            </p:txBody>
          </p:sp>
          <p:sp>
            <p:nvSpPr>
              <p:cNvPr id="526" name="Line"/>
              <p:cNvSpPr/>
              <p:nvPr/>
            </p:nvSpPr>
            <p:spPr>
              <a:xfrm>
                <a:off x="3420391" y="36531"/>
                <a:ext cx="1" cy="602967"/>
              </a:xfrm>
              <a:prstGeom prst="line">
                <a:avLst/>
              </a:prstGeom>
              <a:noFill/>
              <a:ln w="508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l">
                  <a:defRPr sz="4800">
                    <a:solidFill>
                      <a:schemeClr val="accent6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pPr>
              </a:p>
            </p:txBody>
          </p:sp>
          <p:sp>
            <p:nvSpPr>
              <p:cNvPr id="527" name="Line"/>
              <p:cNvSpPr/>
              <p:nvPr/>
            </p:nvSpPr>
            <p:spPr>
              <a:xfrm>
                <a:off x="5105187" y="36531"/>
                <a:ext cx="1" cy="602967"/>
              </a:xfrm>
              <a:prstGeom prst="line">
                <a:avLst/>
              </a:prstGeom>
              <a:noFill/>
              <a:ln w="508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l">
                  <a:defRPr sz="4800">
                    <a:solidFill>
                      <a:schemeClr val="accent6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pPr>
              </a:p>
            </p:txBody>
          </p:sp>
          <p:sp>
            <p:nvSpPr>
              <p:cNvPr id="528" name="Line"/>
              <p:cNvSpPr/>
              <p:nvPr/>
            </p:nvSpPr>
            <p:spPr>
              <a:xfrm>
                <a:off x="6802682" y="36531"/>
                <a:ext cx="1" cy="602967"/>
              </a:xfrm>
              <a:prstGeom prst="line">
                <a:avLst/>
              </a:prstGeom>
              <a:noFill/>
              <a:ln w="508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l">
                  <a:defRPr sz="4800">
                    <a:solidFill>
                      <a:schemeClr val="accent6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pPr>
              </a:p>
            </p:txBody>
          </p:sp>
          <p:sp>
            <p:nvSpPr>
              <p:cNvPr id="529" name="Line"/>
              <p:cNvSpPr/>
              <p:nvPr/>
            </p:nvSpPr>
            <p:spPr>
              <a:xfrm>
                <a:off x="8500179" y="36531"/>
                <a:ext cx="1" cy="602967"/>
              </a:xfrm>
              <a:prstGeom prst="line">
                <a:avLst/>
              </a:prstGeom>
              <a:noFill/>
              <a:ln w="508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l">
                  <a:defRPr sz="4800">
                    <a:solidFill>
                      <a:schemeClr val="accent6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pPr>
              </a:p>
            </p:txBody>
          </p:sp>
          <p:sp>
            <p:nvSpPr>
              <p:cNvPr id="530" name="Line"/>
              <p:cNvSpPr/>
              <p:nvPr/>
            </p:nvSpPr>
            <p:spPr>
              <a:xfrm>
                <a:off x="10184974" y="36531"/>
                <a:ext cx="1" cy="602967"/>
              </a:xfrm>
              <a:prstGeom prst="line">
                <a:avLst/>
              </a:prstGeom>
              <a:noFill/>
              <a:ln w="508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l">
                  <a:defRPr sz="4800">
                    <a:solidFill>
                      <a:schemeClr val="accent6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pPr>
              </a:p>
            </p:txBody>
          </p:sp>
          <p:sp>
            <p:nvSpPr>
              <p:cNvPr id="531" name="Line"/>
              <p:cNvSpPr/>
              <p:nvPr/>
            </p:nvSpPr>
            <p:spPr>
              <a:xfrm>
                <a:off x="11869769" y="36531"/>
                <a:ext cx="1" cy="602967"/>
              </a:xfrm>
              <a:prstGeom prst="line">
                <a:avLst/>
              </a:prstGeom>
              <a:noFill/>
              <a:ln w="508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l">
                  <a:defRPr sz="4800">
                    <a:solidFill>
                      <a:schemeClr val="accent6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pPr>
              </a:p>
            </p:txBody>
          </p:sp>
        </p:grpSp>
      </p:grpSp>
      <p:grpSp>
        <p:nvGrpSpPr>
          <p:cNvPr id="550" name="Group"/>
          <p:cNvGrpSpPr/>
          <p:nvPr/>
        </p:nvGrpSpPr>
        <p:grpSpPr>
          <a:xfrm>
            <a:off x="5615764" y="6182702"/>
            <a:ext cx="13152473" cy="1938948"/>
            <a:chOff x="0" y="0"/>
            <a:chExt cx="13152471" cy="1938947"/>
          </a:xfrm>
        </p:grpSpPr>
        <p:sp>
          <p:nvSpPr>
            <p:cNvPr id="534" name="订单"/>
            <p:cNvSpPr/>
            <p:nvPr/>
          </p:nvSpPr>
          <p:spPr>
            <a:xfrm>
              <a:off x="0" y="668947"/>
              <a:ext cx="1270000" cy="1270001"/>
            </a:xfrm>
            <a:prstGeom prst="ellips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26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订单</a:t>
              </a:r>
            </a:p>
          </p:txBody>
        </p:sp>
        <p:sp>
          <p:nvSpPr>
            <p:cNvPr id="535" name="订单"/>
            <p:cNvSpPr/>
            <p:nvPr/>
          </p:nvSpPr>
          <p:spPr>
            <a:xfrm>
              <a:off x="3394991" y="668947"/>
              <a:ext cx="1270001" cy="1270001"/>
            </a:xfrm>
            <a:prstGeom prst="ellips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26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订单</a:t>
              </a:r>
            </a:p>
          </p:txBody>
        </p:sp>
        <p:sp>
          <p:nvSpPr>
            <p:cNvPr id="536" name="订单"/>
            <p:cNvSpPr/>
            <p:nvPr/>
          </p:nvSpPr>
          <p:spPr>
            <a:xfrm>
              <a:off x="1697495" y="668947"/>
              <a:ext cx="1270001" cy="1270001"/>
            </a:xfrm>
            <a:prstGeom prst="ellips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26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订单</a:t>
              </a:r>
            </a:p>
          </p:txBody>
        </p:sp>
        <p:sp>
          <p:nvSpPr>
            <p:cNvPr id="537" name="订单"/>
            <p:cNvSpPr/>
            <p:nvPr/>
          </p:nvSpPr>
          <p:spPr>
            <a:xfrm>
              <a:off x="5092487" y="668947"/>
              <a:ext cx="1270001" cy="1270001"/>
            </a:xfrm>
            <a:prstGeom prst="ellips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26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订单</a:t>
              </a:r>
            </a:p>
          </p:txBody>
        </p:sp>
        <p:sp>
          <p:nvSpPr>
            <p:cNvPr id="538" name="订单"/>
            <p:cNvSpPr/>
            <p:nvPr/>
          </p:nvSpPr>
          <p:spPr>
            <a:xfrm>
              <a:off x="8487480" y="668947"/>
              <a:ext cx="1270001" cy="1270001"/>
            </a:xfrm>
            <a:prstGeom prst="ellips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26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订单</a:t>
              </a:r>
            </a:p>
          </p:txBody>
        </p:sp>
        <p:sp>
          <p:nvSpPr>
            <p:cNvPr id="539" name="订单"/>
            <p:cNvSpPr/>
            <p:nvPr/>
          </p:nvSpPr>
          <p:spPr>
            <a:xfrm>
              <a:off x="6789982" y="668947"/>
              <a:ext cx="1270001" cy="1270001"/>
            </a:xfrm>
            <a:prstGeom prst="ellips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26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订单</a:t>
              </a:r>
            </a:p>
          </p:txBody>
        </p:sp>
        <p:sp>
          <p:nvSpPr>
            <p:cNvPr id="540" name="订单"/>
            <p:cNvSpPr/>
            <p:nvPr/>
          </p:nvSpPr>
          <p:spPr>
            <a:xfrm>
              <a:off x="10184975" y="668947"/>
              <a:ext cx="1270001" cy="1270001"/>
            </a:xfrm>
            <a:prstGeom prst="ellips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26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订单</a:t>
              </a:r>
            </a:p>
          </p:txBody>
        </p:sp>
        <p:sp>
          <p:nvSpPr>
            <p:cNvPr id="541" name="订单"/>
            <p:cNvSpPr/>
            <p:nvPr/>
          </p:nvSpPr>
          <p:spPr>
            <a:xfrm>
              <a:off x="11882471" y="668947"/>
              <a:ext cx="1270001" cy="1270001"/>
            </a:xfrm>
            <a:prstGeom prst="ellips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26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订单</a:t>
              </a:r>
            </a:p>
          </p:txBody>
        </p:sp>
        <p:sp>
          <p:nvSpPr>
            <p:cNvPr id="542" name="Line"/>
            <p:cNvSpPr/>
            <p:nvPr/>
          </p:nvSpPr>
          <p:spPr>
            <a:xfrm flipH="1">
              <a:off x="641351" y="0"/>
              <a:ext cx="1" cy="602966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  <p:sp>
          <p:nvSpPr>
            <p:cNvPr id="543" name="Line"/>
            <p:cNvSpPr/>
            <p:nvPr/>
          </p:nvSpPr>
          <p:spPr>
            <a:xfrm>
              <a:off x="2351546" y="36532"/>
              <a:ext cx="1" cy="602967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>
              <a:off x="4061742" y="36532"/>
              <a:ext cx="1" cy="602967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  <p:sp>
          <p:nvSpPr>
            <p:cNvPr id="545" name="Line"/>
            <p:cNvSpPr/>
            <p:nvPr/>
          </p:nvSpPr>
          <p:spPr>
            <a:xfrm>
              <a:off x="5746537" y="36532"/>
              <a:ext cx="1" cy="602967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  <p:sp>
          <p:nvSpPr>
            <p:cNvPr id="546" name="Line"/>
            <p:cNvSpPr/>
            <p:nvPr/>
          </p:nvSpPr>
          <p:spPr>
            <a:xfrm>
              <a:off x="7444033" y="36532"/>
              <a:ext cx="1" cy="602967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  <p:sp>
          <p:nvSpPr>
            <p:cNvPr id="547" name="Line"/>
            <p:cNvSpPr/>
            <p:nvPr/>
          </p:nvSpPr>
          <p:spPr>
            <a:xfrm>
              <a:off x="9141531" y="36532"/>
              <a:ext cx="1" cy="602967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  <p:sp>
          <p:nvSpPr>
            <p:cNvPr id="548" name="Line"/>
            <p:cNvSpPr/>
            <p:nvPr/>
          </p:nvSpPr>
          <p:spPr>
            <a:xfrm>
              <a:off x="10826325" y="36532"/>
              <a:ext cx="1" cy="602967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  <p:sp>
          <p:nvSpPr>
            <p:cNvPr id="549" name="Line"/>
            <p:cNvSpPr/>
            <p:nvPr/>
          </p:nvSpPr>
          <p:spPr>
            <a:xfrm>
              <a:off x="12511120" y="36532"/>
              <a:ext cx="1" cy="602967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</p:grpSp>
      <p:grpSp>
        <p:nvGrpSpPr>
          <p:cNvPr id="556" name="Group"/>
          <p:cNvGrpSpPr/>
          <p:nvPr/>
        </p:nvGrpSpPr>
        <p:grpSpPr>
          <a:xfrm>
            <a:off x="18713648" y="4347737"/>
            <a:ext cx="2215689" cy="6924676"/>
            <a:chOff x="0" y="0"/>
            <a:chExt cx="2215688" cy="6924675"/>
          </a:xfrm>
        </p:grpSpPr>
        <p:sp>
          <p:nvSpPr>
            <p:cNvPr id="560" name="Connection Line"/>
            <p:cNvSpPr/>
            <p:nvPr/>
          </p:nvSpPr>
          <p:spPr>
            <a:xfrm>
              <a:off x="0" y="0"/>
              <a:ext cx="1410443" cy="6924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30" h="21600" fill="norm" stroke="1" extrusionOk="0">
                  <a:moveTo>
                    <a:pt x="0" y="0"/>
                  </a:moveTo>
                  <a:cubicBezTo>
                    <a:pt x="20716" y="6924"/>
                    <a:pt x="21600" y="14124"/>
                    <a:pt x="2653" y="21600"/>
                  </a:cubicBezTo>
                </a:path>
              </a:pathLst>
            </a:custGeom>
            <a:noFill/>
            <a:ln w="762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grpSp>
          <p:nvGrpSpPr>
            <p:cNvPr id="555" name="Group"/>
            <p:cNvGrpSpPr/>
            <p:nvPr/>
          </p:nvGrpSpPr>
          <p:grpSpPr>
            <a:xfrm>
              <a:off x="742488" y="3947439"/>
              <a:ext cx="1473201" cy="1481486"/>
              <a:chOff x="0" y="0"/>
              <a:chExt cx="1473200" cy="1481484"/>
            </a:xfrm>
          </p:grpSpPr>
          <p:sp>
            <p:nvSpPr>
              <p:cNvPr id="552" name="Circle"/>
              <p:cNvSpPr/>
              <p:nvPr/>
            </p:nvSpPr>
            <p:spPr>
              <a:xfrm>
                <a:off x="0" y="0"/>
                <a:ext cx="1270000" cy="1270000"/>
              </a:xfrm>
              <a:prstGeom prst="ellipse">
                <a:avLst/>
              </a:prstGeom>
              <a:noFill/>
              <a:ln w="63500" cap="flat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prstDash val="solid"/>
                <a:miter lim="400000"/>
              </a:ln>
              <a:effectLst>
                <a:outerShdw sx="100000" sy="100000" kx="0" ky="0" algn="b" rotWithShape="0" blurRad="508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b="1" sz="2600">
                    <a:solidFill>
                      <a:schemeClr val="accent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553" name="Circle"/>
              <p:cNvSpPr/>
              <p:nvPr/>
            </p:nvSpPr>
            <p:spPr>
              <a:xfrm>
                <a:off x="203200" y="211484"/>
                <a:ext cx="1270000" cy="1270001"/>
              </a:xfrm>
              <a:prstGeom prst="ellipse">
                <a:avLst/>
              </a:prstGeom>
              <a:noFill/>
              <a:ln w="63500" cap="flat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prstDash val="solid"/>
                <a:miter lim="400000"/>
              </a:ln>
              <a:effectLst>
                <a:outerShdw sx="100000" sy="100000" kx="0" ky="0" algn="b" rotWithShape="0" blurRad="508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b="1" sz="2600">
                    <a:solidFill>
                      <a:schemeClr val="accent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554" name="Circle"/>
              <p:cNvSpPr/>
              <p:nvPr/>
            </p:nvSpPr>
            <p:spPr>
              <a:xfrm>
                <a:off x="0" y="211484"/>
                <a:ext cx="1270000" cy="1270001"/>
              </a:xfrm>
              <a:prstGeom prst="ellipse">
                <a:avLst/>
              </a:prstGeom>
              <a:noFill/>
              <a:ln w="63500" cap="flat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prstDash val="solid"/>
                <a:miter lim="400000"/>
              </a:ln>
              <a:effectLst>
                <a:outerShdw sx="100000" sy="100000" kx="0" ky="0" algn="b" rotWithShape="0" blurRad="508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b="1" sz="2600">
                    <a:solidFill>
                      <a:schemeClr val="accent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sp>
        <p:nvSpPr>
          <p:cNvPr id="557" name="资产代币化…"/>
          <p:cNvSpPr/>
          <p:nvPr/>
        </p:nvSpPr>
        <p:spPr>
          <a:xfrm>
            <a:off x="-6055999" y="4671164"/>
            <a:ext cx="5009576" cy="4758824"/>
          </a:xfrm>
          <a:prstGeom prst="pentagon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t>资产代币化</a:t>
            </a: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（Tokenization）</a:t>
            </a: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服务商</a:t>
            </a:r>
          </a:p>
        </p:txBody>
      </p:sp>
      <p:sp>
        <p:nvSpPr>
          <p:cNvPr id="558" name="Loopring"/>
          <p:cNvSpPr txBox="1"/>
          <p:nvPr/>
        </p:nvSpPr>
        <p:spPr>
          <a:xfrm>
            <a:off x="523968" y="200024"/>
            <a:ext cx="2696211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rPr u="sng">
                <a:solidFill>
                  <a:srgbClr val="F6BB00"/>
                </a:solidFill>
              </a:rPr>
              <a:t>L</a:t>
            </a:r>
            <a:r>
              <a:t>oopring</a:t>
            </a:r>
          </a:p>
        </p:txBody>
      </p:sp>
      <p:sp>
        <p:nvSpPr>
          <p:cNvPr id="559" name="撮合生态"/>
          <p:cNvSpPr txBox="1"/>
          <p:nvPr/>
        </p:nvSpPr>
        <p:spPr>
          <a:xfrm>
            <a:off x="3267485" y="176212"/>
            <a:ext cx="2492376" cy="96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4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撮合生态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2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7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3" grpId="3"/>
      <p:bldP build="whole" bldLvl="1" animBg="1" rev="0" advAuto="0" spid="522" grpId="4"/>
      <p:bldP build="whole" bldLvl="1" animBg="1" rev="0" advAuto="0" spid="556" grpId="5"/>
      <p:bldP build="whole" bldLvl="1" animBg="1" rev="0" advAuto="0" spid="550" grpId="2"/>
      <p:bldP build="whole" bldLvl="1" animBg="1" rev="0" advAuto="0" spid="51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Ethereum"/>
          <p:cNvSpPr/>
          <p:nvPr/>
        </p:nvSpPr>
        <p:spPr>
          <a:xfrm>
            <a:off x="13096946" y="3026021"/>
            <a:ext cx="12575780" cy="168881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/>
            <a:r>
              <a:t>Ethereum</a:t>
            </a:r>
          </a:p>
        </p:txBody>
      </p:sp>
      <p:grpSp>
        <p:nvGrpSpPr>
          <p:cNvPr id="566" name="Group"/>
          <p:cNvGrpSpPr/>
          <p:nvPr/>
        </p:nvGrpSpPr>
        <p:grpSpPr>
          <a:xfrm>
            <a:off x="13096947" y="5026062"/>
            <a:ext cx="12574690" cy="946076"/>
            <a:chOff x="0" y="0"/>
            <a:chExt cx="12574688" cy="946074"/>
          </a:xfrm>
        </p:grpSpPr>
        <p:sp>
          <p:nvSpPr>
            <p:cNvPr id="563" name="钱包"/>
            <p:cNvSpPr/>
            <p:nvPr/>
          </p:nvSpPr>
          <p:spPr>
            <a:xfrm>
              <a:off x="0" y="0"/>
              <a:ext cx="3659289" cy="9460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800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</a:lstStyle>
            <a:p>
              <a:pPr/>
              <a:r>
                <a:t>钱包</a:t>
              </a:r>
            </a:p>
          </p:txBody>
        </p:sp>
        <p:sp>
          <p:nvSpPr>
            <p:cNvPr id="564" name="钱包"/>
            <p:cNvSpPr/>
            <p:nvPr/>
          </p:nvSpPr>
          <p:spPr>
            <a:xfrm>
              <a:off x="4458245" y="0"/>
              <a:ext cx="3659289" cy="9460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800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</a:lstStyle>
            <a:p>
              <a:pPr/>
              <a:r>
                <a:t>钱包</a:t>
              </a:r>
            </a:p>
          </p:txBody>
        </p:sp>
        <p:sp>
          <p:nvSpPr>
            <p:cNvPr id="565" name="钱包"/>
            <p:cNvSpPr/>
            <p:nvPr/>
          </p:nvSpPr>
          <p:spPr>
            <a:xfrm>
              <a:off x="8915400" y="0"/>
              <a:ext cx="3659289" cy="9460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800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</a:lstStyle>
            <a:p>
              <a:pPr/>
              <a:r>
                <a:t>钱包</a:t>
              </a:r>
            </a:p>
          </p:txBody>
        </p:sp>
      </p:grpSp>
      <p:grpSp>
        <p:nvGrpSpPr>
          <p:cNvPr id="570" name="Group"/>
          <p:cNvGrpSpPr/>
          <p:nvPr/>
        </p:nvGrpSpPr>
        <p:grpSpPr>
          <a:xfrm>
            <a:off x="13097492" y="10779162"/>
            <a:ext cx="12574689" cy="946076"/>
            <a:chOff x="0" y="0"/>
            <a:chExt cx="12574688" cy="946074"/>
          </a:xfrm>
        </p:grpSpPr>
        <p:sp>
          <p:nvSpPr>
            <p:cNvPr id="567" name="撮合服务"/>
            <p:cNvSpPr/>
            <p:nvPr/>
          </p:nvSpPr>
          <p:spPr>
            <a:xfrm>
              <a:off x="0" y="0"/>
              <a:ext cx="3659289" cy="9460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800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</a:lstStyle>
            <a:p>
              <a:pPr/>
              <a:r>
                <a:t>撮合服务</a:t>
              </a:r>
            </a:p>
          </p:txBody>
        </p:sp>
        <p:sp>
          <p:nvSpPr>
            <p:cNvPr id="568" name="撮合服务"/>
            <p:cNvSpPr/>
            <p:nvPr/>
          </p:nvSpPr>
          <p:spPr>
            <a:xfrm>
              <a:off x="4458245" y="0"/>
              <a:ext cx="3659289" cy="9460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800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</a:lstStyle>
            <a:p>
              <a:pPr/>
              <a:r>
                <a:t>撮合服务</a:t>
              </a:r>
            </a:p>
          </p:txBody>
        </p:sp>
        <p:sp>
          <p:nvSpPr>
            <p:cNvPr id="569" name="撮合服务"/>
            <p:cNvSpPr/>
            <p:nvPr/>
          </p:nvSpPr>
          <p:spPr>
            <a:xfrm>
              <a:off x="8915400" y="0"/>
              <a:ext cx="3659289" cy="9460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800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</a:lstStyle>
            <a:p>
              <a:pPr/>
              <a:r>
                <a:t>撮合服务</a:t>
              </a:r>
            </a:p>
          </p:txBody>
        </p:sp>
      </p:grpSp>
      <p:grpSp>
        <p:nvGrpSpPr>
          <p:cNvPr id="581" name="Group"/>
          <p:cNvGrpSpPr/>
          <p:nvPr/>
        </p:nvGrpSpPr>
        <p:grpSpPr>
          <a:xfrm>
            <a:off x="13016110" y="8086866"/>
            <a:ext cx="12575781" cy="2450713"/>
            <a:chOff x="0" y="0"/>
            <a:chExt cx="12575779" cy="2450712"/>
          </a:xfrm>
        </p:grpSpPr>
        <p:sp>
          <p:nvSpPr>
            <p:cNvPr id="571" name="IPFS/SWARM/HTTP/P2P"/>
            <p:cNvSpPr/>
            <p:nvPr/>
          </p:nvSpPr>
          <p:spPr>
            <a:xfrm>
              <a:off x="0" y="761896"/>
              <a:ext cx="12575780" cy="1688817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800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</a:lstStyle>
            <a:p>
              <a:pPr/>
              <a:r>
                <a:t>IPFS/SWARM/HTTP/P2P</a:t>
              </a:r>
            </a:p>
          </p:txBody>
        </p:sp>
        <p:grpSp>
          <p:nvGrpSpPr>
            <p:cNvPr id="580" name="Group"/>
            <p:cNvGrpSpPr/>
            <p:nvPr/>
          </p:nvGrpSpPr>
          <p:grpSpPr>
            <a:xfrm>
              <a:off x="333954" y="-1"/>
              <a:ext cx="11869770" cy="639499"/>
              <a:chOff x="0" y="0"/>
              <a:chExt cx="11869769" cy="639497"/>
            </a:xfrm>
          </p:grpSpPr>
          <p:sp>
            <p:nvSpPr>
              <p:cNvPr id="572" name="Line"/>
              <p:cNvSpPr/>
              <p:nvPr/>
            </p:nvSpPr>
            <p:spPr>
              <a:xfrm flipH="1">
                <a:off x="-1" y="0"/>
                <a:ext cx="2" cy="602966"/>
              </a:xfrm>
              <a:prstGeom prst="line">
                <a:avLst/>
              </a:prstGeom>
              <a:noFill/>
              <a:ln w="508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l">
                  <a:defRPr sz="4800">
                    <a:solidFill>
                      <a:schemeClr val="accent6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pPr>
              </a:p>
            </p:txBody>
          </p:sp>
          <p:sp>
            <p:nvSpPr>
              <p:cNvPr id="573" name="Line"/>
              <p:cNvSpPr/>
              <p:nvPr/>
            </p:nvSpPr>
            <p:spPr>
              <a:xfrm>
                <a:off x="1710196" y="36531"/>
                <a:ext cx="1" cy="602967"/>
              </a:xfrm>
              <a:prstGeom prst="line">
                <a:avLst/>
              </a:prstGeom>
              <a:noFill/>
              <a:ln w="508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l">
                  <a:defRPr sz="4800">
                    <a:solidFill>
                      <a:schemeClr val="accent6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pPr>
              </a:p>
            </p:txBody>
          </p:sp>
          <p:sp>
            <p:nvSpPr>
              <p:cNvPr id="574" name="Line"/>
              <p:cNvSpPr/>
              <p:nvPr/>
            </p:nvSpPr>
            <p:spPr>
              <a:xfrm>
                <a:off x="3420391" y="36531"/>
                <a:ext cx="1" cy="602967"/>
              </a:xfrm>
              <a:prstGeom prst="line">
                <a:avLst/>
              </a:prstGeom>
              <a:noFill/>
              <a:ln w="508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l">
                  <a:defRPr sz="4800">
                    <a:solidFill>
                      <a:schemeClr val="accent6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pPr>
              </a:p>
            </p:txBody>
          </p:sp>
          <p:sp>
            <p:nvSpPr>
              <p:cNvPr id="575" name="Line"/>
              <p:cNvSpPr/>
              <p:nvPr/>
            </p:nvSpPr>
            <p:spPr>
              <a:xfrm>
                <a:off x="5105187" y="36531"/>
                <a:ext cx="1" cy="602967"/>
              </a:xfrm>
              <a:prstGeom prst="line">
                <a:avLst/>
              </a:prstGeom>
              <a:noFill/>
              <a:ln w="508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l">
                  <a:defRPr sz="4800">
                    <a:solidFill>
                      <a:schemeClr val="accent6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pPr>
              </a:p>
            </p:txBody>
          </p:sp>
          <p:sp>
            <p:nvSpPr>
              <p:cNvPr id="576" name="Line"/>
              <p:cNvSpPr/>
              <p:nvPr/>
            </p:nvSpPr>
            <p:spPr>
              <a:xfrm>
                <a:off x="6802682" y="36531"/>
                <a:ext cx="1" cy="602967"/>
              </a:xfrm>
              <a:prstGeom prst="line">
                <a:avLst/>
              </a:prstGeom>
              <a:noFill/>
              <a:ln w="508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l">
                  <a:defRPr sz="4800">
                    <a:solidFill>
                      <a:schemeClr val="accent6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pPr>
              </a:p>
            </p:txBody>
          </p:sp>
          <p:sp>
            <p:nvSpPr>
              <p:cNvPr id="577" name="Line"/>
              <p:cNvSpPr/>
              <p:nvPr/>
            </p:nvSpPr>
            <p:spPr>
              <a:xfrm>
                <a:off x="8500179" y="36531"/>
                <a:ext cx="1" cy="602967"/>
              </a:xfrm>
              <a:prstGeom prst="line">
                <a:avLst/>
              </a:prstGeom>
              <a:noFill/>
              <a:ln w="508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l">
                  <a:defRPr sz="4800">
                    <a:solidFill>
                      <a:schemeClr val="accent6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pPr>
              </a:p>
            </p:txBody>
          </p:sp>
          <p:sp>
            <p:nvSpPr>
              <p:cNvPr id="578" name="Line"/>
              <p:cNvSpPr/>
              <p:nvPr/>
            </p:nvSpPr>
            <p:spPr>
              <a:xfrm>
                <a:off x="10184974" y="36531"/>
                <a:ext cx="1" cy="602967"/>
              </a:xfrm>
              <a:prstGeom prst="line">
                <a:avLst/>
              </a:prstGeom>
              <a:noFill/>
              <a:ln w="508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l">
                  <a:defRPr sz="4800">
                    <a:solidFill>
                      <a:schemeClr val="accent6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pPr>
              </a:p>
            </p:txBody>
          </p:sp>
          <p:sp>
            <p:nvSpPr>
              <p:cNvPr id="579" name="Line"/>
              <p:cNvSpPr/>
              <p:nvPr/>
            </p:nvSpPr>
            <p:spPr>
              <a:xfrm>
                <a:off x="11869769" y="36531"/>
                <a:ext cx="1" cy="602967"/>
              </a:xfrm>
              <a:prstGeom prst="line">
                <a:avLst/>
              </a:prstGeom>
              <a:noFill/>
              <a:ln w="508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l">
                  <a:defRPr sz="4800">
                    <a:solidFill>
                      <a:schemeClr val="accent6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pPr>
              </a:p>
            </p:txBody>
          </p:sp>
        </p:grpSp>
      </p:grpSp>
      <p:grpSp>
        <p:nvGrpSpPr>
          <p:cNvPr id="598" name="Group"/>
          <p:cNvGrpSpPr/>
          <p:nvPr/>
        </p:nvGrpSpPr>
        <p:grpSpPr>
          <a:xfrm>
            <a:off x="12727764" y="6081102"/>
            <a:ext cx="13152472" cy="1938948"/>
            <a:chOff x="0" y="0"/>
            <a:chExt cx="13152471" cy="1938947"/>
          </a:xfrm>
        </p:grpSpPr>
        <p:sp>
          <p:nvSpPr>
            <p:cNvPr id="582" name="订单"/>
            <p:cNvSpPr/>
            <p:nvPr/>
          </p:nvSpPr>
          <p:spPr>
            <a:xfrm>
              <a:off x="0" y="668947"/>
              <a:ext cx="1270000" cy="1270001"/>
            </a:xfrm>
            <a:prstGeom prst="ellips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26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订单</a:t>
              </a:r>
            </a:p>
          </p:txBody>
        </p:sp>
        <p:sp>
          <p:nvSpPr>
            <p:cNvPr id="583" name="订单"/>
            <p:cNvSpPr/>
            <p:nvPr/>
          </p:nvSpPr>
          <p:spPr>
            <a:xfrm>
              <a:off x="3394991" y="668947"/>
              <a:ext cx="1270001" cy="1270001"/>
            </a:xfrm>
            <a:prstGeom prst="ellips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26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订单</a:t>
              </a:r>
            </a:p>
          </p:txBody>
        </p:sp>
        <p:sp>
          <p:nvSpPr>
            <p:cNvPr id="584" name="订单"/>
            <p:cNvSpPr/>
            <p:nvPr/>
          </p:nvSpPr>
          <p:spPr>
            <a:xfrm>
              <a:off x="1697495" y="668947"/>
              <a:ext cx="1270001" cy="1270001"/>
            </a:xfrm>
            <a:prstGeom prst="ellips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26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订单</a:t>
              </a:r>
            </a:p>
          </p:txBody>
        </p:sp>
        <p:sp>
          <p:nvSpPr>
            <p:cNvPr id="585" name="订单"/>
            <p:cNvSpPr/>
            <p:nvPr/>
          </p:nvSpPr>
          <p:spPr>
            <a:xfrm>
              <a:off x="5092487" y="668947"/>
              <a:ext cx="1270001" cy="1270001"/>
            </a:xfrm>
            <a:prstGeom prst="ellips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26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订单</a:t>
              </a:r>
            </a:p>
          </p:txBody>
        </p:sp>
        <p:sp>
          <p:nvSpPr>
            <p:cNvPr id="586" name="订单"/>
            <p:cNvSpPr/>
            <p:nvPr/>
          </p:nvSpPr>
          <p:spPr>
            <a:xfrm>
              <a:off x="8487480" y="668947"/>
              <a:ext cx="1270001" cy="1270001"/>
            </a:xfrm>
            <a:prstGeom prst="ellips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26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订单</a:t>
              </a:r>
            </a:p>
          </p:txBody>
        </p:sp>
        <p:sp>
          <p:nvSpPr>
            <p:cNvPr id="587" name="订单"/>
            <p:cNvSpPr/>
            <p:nvPr/>
          </p:nvSpPr>
          <p:spPr>
            <a:xfrm>
              <a:off x="6789982" y="668947"/>
              <a:ext cx="1270001" cy="1270001"/>
            </a:xfrm>
            <a:prstGeom prst="ellips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26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订单</a:t>
              </a:r>
            </a:p>
          </p:txBody>
        </p:sp>
        <p:sp>
          <p:nvSpPr>
            <p:cNvPr id="588" name="订单"/>
            <p:cNvSpPr/>
            <p:nvPr/>
          </p:nvSpPr>
          <p:spPr>
            <a:xfrm>
              <a:off x="10184975" y="668947"/>
              <a:ext cx="1270001" cy="1270001"/>
            </a:xfrm>
            <a:prstGeom prst="ellips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26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订单</a:t>
              </a:r>
            </a:p>
          </p:txBody>
        </p:sp>
        <p:sp>
          <p:nvSpPr>
            <p:cNvPr id="589" name="订单"/>
            <p:cNvSpPr/>
            <p:nvPr/>
          </p:nvSpPr>
          <p:spPr>
            <a:xfrm>
              <a:off x="11882471" y="668947"/>
              <a:ext cx="1270001" cy="1270001"/>
            </a:xfrm>
            <a:prstGeom prst="ellips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26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订单</a:t>
              </a:r>
            </a:p>
          </p:txBody>
        </p:sp>
        <p:sp>
          <p:nvSpPr>
            <p:cNvPr id="590" name="Line"/>
            <p:cNvSpPr/>
            <p:nvPr/>
          </p:nvSpPr>
          <p:spPr>
            <a:xfrm flipH="1">
              <a:off x="641351" y="0"/>
              <a:ext cx="1" cy="602966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  <p:sp>
          <p:nvSpPr>
            <p:cNvPr id="591" name="Line"/>
            <p:cNvSpPr/>
            <p:nvPr/>
          </p:nvSpPr>
          <p:spPr>
            <a:xfrm>
              <a:off x="2351546" y="36532"/>
              <a:ext cx="1" cy="602967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  <p:sp>
          <p:nvSpPr>
            <p:cNvPr id="592" name="Line"/>
            <p:cNvSpPr/>
            <p:nvPr/>
          </p:nvSpPr>
          <p:spPr>
            <a:xfrm>
              <a:off x="4061742" y="36532"/>
              <a:ext cx="1" cy="602967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  <p:sp>
          <p:nvSpPr>
            <p:cNvPr id="593" name="Line"/>
            <p:cNvSpPr/>
            <p:nvPr/>
          </p:nvSpPr>
          <p:spPr>
            <a:xfrm>
              <a:off x="5746537" y="36532"/>
              <a:ext cx="1" cy="602967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  <p:sp>
          <p:nvSpPr>
            <p:cNvPr id="594" name="Line"/>
            <p:cNvSpPr/>
            <p:nvPr/>
          </p:nvSpPr>
          <p:spPr>
            <a:xfrm>
              <a:off x="7444033" y="36532"/>
              <a:ext cx="1" cy="602967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  <p:sp>
          <p:nvSpPr>
            <p:cNvPr id="595" name="Line"/>
            <p:cNvSpPr/>
            <p:nvPr/>
          </p:nvSpPr>
          <p:spPr>
            <a:xfrm>
              <a:off x="9141531" y="36532"/>
              <a:ext cx="1" cy="602967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  <p:sp>
          <p:nvSpPr>
            <p:cNvPr id="596" name="Line"/>
            <p:cNvSpPr/>
            <p:nvPr/>
          </p:nvSpPr>
          <p:spPr>
            <a:xfrm>
              <a:off x="10826325" y="36532"/>
              <a:ext cx="1" cy="602967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>
              <a:off x="12511120" y="36532"/>
              <a:ext cx="1" cy="602967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</p:grpSp>
      <p:grpSp>
        <p:nvGrpSpPr>
          <p:cNvPr id="604" name="Group"/>
          <p:cNvGrpSpPr/>
          <p:nvPr/>
        </p:nvGrpSpPr>
        <p:grpSpPr>
          <a:xfrm>
            <a:off x="25825648" y="4246137"/>
            <a:ext cx="2215689" cy="6924676"/>
            <a:chOff x="0" y="0"/>
            <a:chExt cx="2215688" cy="6924675"/>
          </a:xfrm>
        </p:grpSpPr>
        <p:sp>
          <p:nvSpPr>
            <p:cNvPr id="625" name="Connection Line"/>
            <p:cNvSpPr/>
            <p:nvPr/>
          </p:nvSpPr>
          <p:spPr>
            <a:xfrm>
              <a:off x="0" y="0"/>
              <a:ext cx="1410443" cy="6924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30" h="21600" fill="norm" stroke="1" extrusionOk="0">
                  <a:moveTo>
                    <a:pt x="0" y="0"/>
                  </a:moveTo>
                  <a:cubicBezTo>
                    <a:pt x="20716" y="6924"/>
                    <a:pt x="21600" y="14124"/>
                    <a:pt x="2653" y="21600"/>
                  </a:cubicBezTo>
                </a:path>
              </a:pathLst>
            </a:custGeom>
            <a:noFill/>
            <a:ln w="762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grpSp>
          <p:nvGrpSpPr>
            <p:cNvPr id="603" name="Group"/>
            <p:cNvGrpSpPr/>
            <p:nvPr/>
          </p:nvGrpSpPr>
          <p:grpSpPr>
            <a:xfrm>
              <a:off x="742488" y="3947439"/>
              <a:ext cx="1473201" cy="1481486"/>
              <a:chOff x="0" y="0"/>
              <a:chExt cx="1473200" cy="1481484"/>
            </a:xfrm>
          </p:grpSpPr>
          <p:sp>
            <p:nvSpPr>
              <p:cNvPr id="600" name="Circle"/>
              <p:cNvSpPr/>
              <p:nvPr/>
            </p:nvSpPr>
            <p:spPr>
              <a:xfrm>
                <a:off x="0" y="0"/>
                <a:ext cx="1270000" cy="1270000"/>
              </a:xfrm>
              <a:prstGeom prst="ellipse">
                <a:avLst/>
              </a:prstGeom>
              <a:noFill/>
              <a:ln w="63500" cap="flat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prstDash val="solid"/>
                <a:miter lim="400000"/>
              </a:ln>
              <a:effectLst>
                <a:outerShdw sx="100000" sy="100000" kx="0" ky="0" algn="b" rotWithShape="0" blurRad="508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b="1" sz="2600">
                    <a:solidFill>
                      <a:schemeClr val="accent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01" name="Circle"/>
              <p:cNvSpPr/>
              <p:nvPr/>
            </p:nvSpPr>
            <p:spPr>
              <a:xfrm>
                <a:off x="203200" y="211484"/>
                <a:ext cx="1270000" cy="1270001"/>
              </a:xfrm>
              <a:prstGeom prst="ellipse">
                <a:avLst/>
              </a:prstGeom>
              <a:noFill/>
              <a:ln w="63500" cap="flat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prstDash val="solid"/>
                <a:miter lim="400000"/>
              </a:ln>
              <a:effectLst>
                <a:outerShdw sx="100000" sy="100000" kx="0" ky="0" algn="b" rotWithShape="0" blurRad="508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b="1" sz="2600">
                    <a:solidFill>
                      <a:schemeClr val="accent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02" name="Circle"/>
              <p:cNvSpPr/>
              <p:nvPr/>
            </p:nvSpPr>
            <p:spPr>
              <a:xfrm>
                <a:off x="0" y="211484"/>
                <a:ext cx="1270000" cy="1270001"/>
              </a:xfrm>
              <a:prstGeom prst="ellipse">
                <a:avLst/>
              </a:prstGeom>
              <a:noFill/>
              <a:ln w="63500" cap="flat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prstDash val="solid"/>
                <a:miter lim="400000"/>
              </a:ln>
              <a:effectLst>
                <a:outerShdw sx="100000" sy="100000" kx="0" ky="0" algn="b" rotWithShape="0" blurRad="508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b="1" sz="2600">
                    <a:solidFill>
                      <a:schemeClr val="accent5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sp>
        <p:nvSpPr>
          <p:cNvPr id="605" name="资产代币化…"/>
          <p:cNvSpPr/>
          <p:nvPr/>
        </p:nvSpPr>
        <p:spPr>
          <a:xfrm>
            <a:off x="5882001" y="4671164"/>
            <a:ext cx="5009576" cy="4758824"/>
          </a:xfrm>
          <a:prstGeom prst="pentagon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t>资产代币化</a:t>
            </a: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（Tokenization）</a:t>
            </a: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服务商</a:t>
            </a:r>
          </a:p>
        </p:txBody>
      </p:sp>
      <p:grpSp>
        <p:nvGrpSpPr>
          <p:cNvPr id="611" name="Group"/>
          <p:cNvGrpSpPr/>
          <p:nvPr/>
        </p:nvGrpSpPr>
        <p:grpSpPr>
          <a:xfrm>
            <a:off x="-4987854" y="4514850"/>
            <a:ext cx="12575780" cy="7311988"/>
            <a:chOff x="0" y="0"/>
            <a:chExt cx="12575779" cy="7311987"/>
          </a:xfrm>
        </p:grpSpPr>
        <p:sp>
          <p:nvSpPr>
            <p:cNvPr id="606" name="法币"/>
            <p:cNvSpPr/>
            <p:nvPr/>
          </p:nvSpPr>
          <p:spPr>
            <a:xfrm>
              <a:off x="6641217" y="0"/>
              <a:ext cx="1270001" cy="1270000"/>
            </a:xfrm>
            <a:prstGeom prst="ellipse">
              <a:avLst/>
            </a:prstGeom>
            <a:solidFill>
              <a:schemeClr val="accent1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2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法币</a:t>
              </a:r>
            </a:p>
          </p:txBody>
        </p:sp>
        <p:sp>
          <p:nvSpPr>
            <p:cNvPr id="607" name="其它区块链"/>
            <p:cNvSpPr/>
            <p:nvPr/>
          </p:nvSpPr>
          <p:spPr>
            <a:xfrm>
              <a:off x="0" y="5623171"/>
              <a:ext cx="12575780" cy="1688817"/>
            </a:xfrm>
            <a:prstGeom prst="rect">
              <a:avLst/>
            </a:prstGeom>
            <a:solidFill>
              <a:schemeClr val="accent3">
                <a:hueOff val="-333989"/>
                <a:satOff val="3917"/>
                <a:lumOff val="-666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800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</a:lstStyle>
            <a:p>
              <a:pPr/>
              <a:r>
                <a:t>其它区块链</a:t>
              </a:r>
            </a:p>
          </p:txBody>
        </p:sp>
        <p:sp>
          <p:nvSpPr>
            <p:cNvPr id="626" name="Connection Line"/>
            <p:cNvSpPr/>
            <p:nvPr/>
          </p:nvSpPr>
          <p:spPr>
            <a:xfrm>
              <a:off x="8805602" y="2939061"/>
              <a:ext cx="2296320" cy="2410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08" y="9958"/>
                    <a:pt x="9508" y="2758"/>
                    <a:pt x="21600" y="0"/>
                  </a:cubicBezTo>
                </a:path>
              </a:pathLst>
            </a:cu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27" name="Connection Line"/>
            <p:cNvSpPr/>
            <p:nvPr/>
          </p:nvSpPr>
          <p:spPr>
            <a:xfrm>
              <a:off x="7614072" y="1360908"/>
              <a:ext cx="3302795" cy="1015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318" fill="norm" stroke="1" extrusionOk="0">
                  <a:moveTo>
                    <a:pt x="0" y="0"/>
                  </a:moveTo>
                  <a:cubicBezTo>
                    <a:pt x="8059" y="17224"/>
                    <a:pt x="15259" y="21600"/>
                    <a:pt x="21600" y="13127"/>
                  </a:cubicBezTo>
                </a:path>
              </a:pathLst>
            </a:cu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10" name="抵押"/>
            <p:cNvSpPr txBox="1"/>
            <p:nvPr/>
          </p:nvSpPr>
          <p:spPr>
            <a:xfrm>
              <a:off x="9027230" y="2441502"/>
              <a:ext cx="968376" cy="714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solidFill>
                    <a:schemeClr val="accent1">
                      <a:satOff val="-3355"/>
                      <a:lumOff val="26614"/>
                    </a:schemeClr>
                  </a:solidFill>
                </a:defRPr>
              </a:lvl1pPr>
            </a:lstStyle>
            <a:p>
              <a:pPr/>
              <a:r>
                <a:t>抵押</a:t>
              </a:r>
            </a:p>
          </p:txBody>
        </p:sp>
      </p:grpSp>
      <p:grpSp>
        <p:nvGrpSpPr>
          <p:cNvPr id="614" name="Group"/>
          <p:cNvGrpSpPr/>
          <p:nvPr/>
        </p:nvGrpSpPr>
        <p:grpSpPr>
          <a:xfrm>
            <a:off x="9812149" y="3248756"/>
            <a:ext cx="2960986" cy="2373379"/>
            <a:chOff x="0" y="0"/>
            <a:chExt cx="2960985" cy="2373378"/>
          </a:xfrm>
        </p:grpSpPr>
        <p:sp>
          <p:nvSpPr>
            <p:cNvPr id="628" name="Connection Line"/>
            <p:cNvSpPr/>
            <p:nvPr/>
          </p:nvSpPr>
          <p:spPr>
            <a:xfrm>
              <a:off x="0" y="639674"/>
              <a:ext cx="2960986" cy="1733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4" fill="norm" stroke="1" extrusionOk="0">
                  <a:moveTo>
                    <a:pt x="0" y="21104"/>
                  </a:moveTo>
                  <a:cubicBezTo>
                    <a:pt x="4555" y="6529"/>
                    <a:pt x="11755" y="-496"/>
                    <a:pt x="21600" y="28"/>
                  </a:cubicBezTo>
                </a:path>
              </a:pathLst>
            </a:cu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13" name="代币发行"/>
            <p:cNvSpPr txBox="1"/>
            <p:nvPr/>
          </p:nvSpPr>
          <p:spPr>
            <a:xfrm>
              <a:off x="247027" y="0"/>
              <a:ext cx="1781176" cy="714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solidFill>
                    <a:schemeClr val="accent1">
                      <a:satOff val="-3355"/>
                      <a:lumOff val="26614"/>
                    </a:schemeClr>
                  </a:solidFill>
                </a:defRPr>
              </a:lvl1pPr>
            </a:lstStyle>
            <a:p>
              <a:pPr/>
              <a:r>
                <a:t>代币发行</a:t>
              </a:r>
            </a:p>
          </p:txBody>
        </p:sp>
      </p:grpSp>
      <p:grpSp>
        <p:nvGrpSpPr>
          <p:cNvPr id="618" name="Group"/>
          <p:cNvGrpSpPr/>
          <p:nvPr/>
        </p:nvGrpSpPr>
        <p:grpSpPr>
          <a:xfrm>
            <a:off x="5044067" y="25399999"/>
            <a:ext cx="5261176" cy="6718338"/>
            <a:chOff x="0" y="0"/>
            <a:chExt cx="5261175" cy="6718336"/>
          </a:xfrm>
        </p:grpSpPr>
        <p:sp>
          <p:nvSpPr>
            <p:cNvPr id="615" name="English Whitepaper"/>
            <p:cNvSpPr/>
            <p:nvPr/>
          </p:nvSpPr>
          <p:spPr>
            <a:xfrm>
              <a:off x="0" y="17960"/>
              <a:ext cx="5255356" cy="670037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55600" dist="0" dir="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l">
                <a:defRPr sz="3600" u="sng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Roboto Bold"/>
                  <a:ea typeface="Roboto Bold"/>
                  <a:cs typeface="Roboto Bold"/>
                  <a:sym typeface="Roboto Bold"/>
                  <a:hlinkClick r:id="rId2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2" invalidUrl="" action="" tgtFrame="" tooltip="" history="1" highlightClick="0" endSnd="0"/>
                </a:rPr>
                <a:t>English Whitepaper </a:t>
              </a:r>
            </a:p>
          </p:txBody>
        </p:sp>
        <p:sp>
          <p:nvSpPr>
            <p:cNvPr id="616" name="Triangle"/>
            <p:cNvSpPr/>
            <p:nvPr/>
          </p:nvSpPr>
          <p:spPr>
            <a:xfrm>
              <a:off x="3973214" y="17960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  <p:sp>
          <p:nvSpPr>
            <p:cNvPr id="617" name="Triangle"/>
            <p:cNvSpPr/>
            <p:nvPr/>
          </p:nvSpPr>
          <p:spPr>
            <a:xfrm rot="10800000">
              <a:off x="3991174" y="0"/>
              <a:ext cx="1270001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30303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</p:grpSp>
      <p:grpSp>
        <p:nvGrpSpPr>
          <p:cNvPr id="622" name="Group"/>
          <p:cNvGrpSpPr/>
          <p:nvPr/>
        </p:nvGrpSpPr>
        <p:grpSpPr>
          <a:xfrm>
            <a:off x="14078757" y="19049999"/>
            <a:ext cx="5261176" cy="6718338"/>
            <a:chOff x="0" y="0"/>
            <a:chExt cx="5261175" cy="6718336"/>
          </a:xfrm>
        </p:grpSpPr>
        <p:sp>
          <p:nvSpPr>
            <p:cNvPr id="619" name="中文白皮书"/>
            <p:cNvSpPr/>
            <p:nvPr/>
          </p:nvSpPr>
          <p:spPr>
            <a:xfrm>
              <a:off x="0" y="17960"/>
              <a:ext cx="5255356" cy="670037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l">
                <a:defRPr sz="3600" u="sng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Roboto Bold"/>
                  <a:ea typeface="Roboto Bold"/>
                  <a:cs typeface="Roboto Bold"/>
                  <a:sym typeface="Roboto Bold"/>
                  <a:hlinkClick r:id="rId3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3" invalidUrl="" action="" tgtFrame="" tooltip="" history="1" highlightClick="0" endSnd="0"/>
                </a:rPr>
                <a:t>中文白皮书</a:t>
              </a:r>
            </a:p>
          </p:txBody>
        </p:sp>
        <p:sp>
          <p:nvSpPr>
            <p:cNvPr id="620" name="Triangle"/>
            <p:cNvSpPr/>
            <p:nvPr/>
          </p:nvSpPr>
          <p:spPr>
            <a:xfrm>
              <a:off x="3973214" y="17960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  <p:sp>
          <p:nvSpPr>
            <p:cNvPr id="621" name="Triangle"/>
            <p:cNvSpPr/>
            <p:nvPr/>
          </p:nvSpPr>
          <p:spPr>
            <a:xfrm rot="10800000">
              <a:off x="3991174" y="0"/>
              <a:ext cx="1270001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30303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4800">
                  <a:solidFill>
                    <a:schemeClr val="accent6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pPr>
            </a:p>
          </p:txBody>
        </p:sp>
      </p:grpSp>
      <p:sp>
        <p:nvSpPr>
          <p:cNvPr id="623" name="Loopring"/>
          <p:cNvSpPr txBox="1"/>
          <p:nvPr/>
        </p:nvSpPr>
        <p:spPr>
          <a:xfrm>
            <a:off x="523968" y="200024"/>
            <a:ext cx="2696211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rPr u="sng">
                <a:solidFill>
                  <a:srgbClr val="F6BB00"/>
                </a:solidFill>
              </a:rPr>
              <a:t>L</a:t>
            </a:r>
            <a:r>
              <a:t>oopring</a:t>
            </a:r>
          </a:p>
        </p:txBody>
      </p:sp>
      <p:sp>
        <p:nvSpPr>
          <p:cNvPr id="624" name="撮合生态"/>
          <p:cNvSpPr txBox="1"/>
          <p:nvPr/>
        </p:nvSpPr>
        <p:spPr>
          <a:xfrm>
            <a:off x="3267485" y="176212"/>
            <a:ext cx="2492376" cy="96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4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撮合生态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1" grpId="1"/>
      <p:bldP build="whole" bldLvl="1" animBg="1" rev="0" advAuto="0" spid="614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Ethereum"/>
          <p:cNvSpPr/>
          <p:nvPr/>
        </p:nvSpPr>
        <p:spPr>
          <a:xfrm>
            <a:off x="3865060" y="7870862"/>
            <a:ext cx="3957343" cy="168881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/>
            <a:r>
              <a:t>Ethereum</a:t>
            </a:r>
          </a:p>
        </p:txBody>
      </p:sp>
      <p:sp>
        <p:nvSpPr>
          <p:cNvPr id="631" name="量子链QTUM"/>
          <p:cNvSpPr/>
          <p:nvPr/>
        </p:nvSpPr>
        <p:spPr>
          <a:xfrm>
            <a:off x="8093443" y="7870862"/>
            <a:ext cx="3957342" cy="168881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/>
            <a:r>
              <a:t>量子链QTUM</a:t>
            </a:r>
          </a:p>
        </p:txBody>
      </p:sp>
      <p:sp>
        <p:nvSpPr>
          <p:cNvPr id="632" name="EOS"/>
          <p:cNvSpPr/>
          <p:nvPr/>
        </p:nvSpPr>
        <p:spPr>
          <a:xfrm>
            <a:off x="12321825" y="7870862"/>
            <a:ext cx="3957343" cy="168881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/>
            <a:r>
              <a:t>EOS</a:t>
            </a:r>
          </a:p>
        </p:txBody>
      </p:sp>
      <p:sp>
        <p:nvSpPr>
          <p:cNvPr id="633" name="…"/>
          <p:cNvSpPr/>
          <p:nvPr/>
        </p:nvSpPr>
        <p:spPr>
          <a:xfrm>
            <a:off x="16550208" y="7870862"/>
            <a:ext cx="3957343" cy="168881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634" name="Loopring也可以在多个支持智能合约的类ERC20代币的公有链上实现。"/>
          <p:cNvSpPr txBox="1"/>
          <p:nvPr/>
        </p:nvSpPr>
        <p:spPr>
          <a:xfrm>
            <a:off x="3785898" y="10020737"/>
            <a:ext cx="9599316" cy="570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Loopring也可以在多个支持智能合约的类ERC20代币的公有链上实现。</a:t>
            </a:r>
          </a:p>
        </p:txBody>
      </p:sp>
      <p:sp>
        <p:nvSpPr>
          <p:cNvPr id="635" name="Loopring开源软件"/>
          <p:cNvSpPr/>
          <p:nvPr/>
        </p:nvSpPr>
        <p:spPr>
          <a:xfrm>
            <a:off x="3870755" y="4156321"/>
            <a:ext cx="8468976" cy="1688817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/>
            <a:r>
              <a:t>Loopring开源软件</a:t>
            </a:r>
          </a:p>
        </p:txBody>
      </p:sp>
      <p:sp>
        <p:nvSpPr>
          <p:cNvPr id="636" name="dApp1"/>
          <p:cNvSpPr/>
          <p:nvPr/>
        </p:nvSpPr>
        <p:spPr>
          <a:xfrm>
            <a:off x="12469145" y="4156321"/>
            <a:ext cx="3957343" cy="1688817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/>
            <a:r>
              <a:t>dApp1</a:t>
            </a:r>
          </a:p>
        </p:txBody>
      </p:sp>
      <p:sp>
        <p:nvSpPr>
          <p:cNvPr id="637" name="dApp2"/>
          <p:cNvSpPr/>
          <p:nvPr/>
        </p:nvSpPr>
        <p:spPr>
          <a:xfrm>
            <a:off x="16555902" y="4156321"/>
            <a:ext cx="3957343" cy="1688817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/>
            <a:r>
              <a:t>dApp2</a:t>
            </a:r>
          </a:p>
        </p:txBody>
      </p:sp>
      <p:sp>
        <p:nvSpPr>
          <p:cNvPr id="638" name="Loopring"/>
          <p:cNvSpPr txBox="1"/>
          <p:nvPr/>
        </p:nvSpPr>
        <p:spPr>
          <a:xfrm>
            <a:off x="523968" y="200024"/>
            <a:ext cx="2696211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/>
            <a:r>
              <a:rPr u="sng"/>
              <a:t>L</a:t>
            </a:r>
            <a:r>
              <a:t>oopring</a:t>
            </a:r>
          </a:p>
        </p:txBody>
      </p:sp>
      <p:sp>
        <p:nvSpPr>
          <p:cNvPr id="639" name="撮合生态"/>
          <p:cNvSpPr txBox="1"/>
          <p:nvPr/>
        </p:nvSpPr>
        <p:spPr>
          <a:xfrm>
            <a:off x="3267485" y="176212"/>
            <a:ext cx="2492376" cy="96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4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撮合生态</a:t>
            </a:r>
          </a:p>
        </p:txBody>
      </p:sp>
      <p:sp>
        <p:nvSpPr>
          <p:cNvPr id="640" name="Rectangle"/>
          <p:cNvSpPr/>
          <p:nvPr/>
        </p:nvSpPr>
        <p:spPr>
          <a:xfrm>
            <a:off x="3865060" y="6013592"/>
            <a:ext cx="16653879" cy="422488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</a:p>
        </p:txBody>
      </p:sp>
      <p:sp>
        <p:nvSpPr>
          <p:cNvPr id="641" name="Loopring Protocol"/>
          <p:cNvSpPr/>
          <p:nvPr/>
        </p:nvSpPr>
        <p:spPr>
          <a:xfrm>
            <a:off x="3865060" y="6013592"/>
            <a:ext cx="16653880" cy="1688816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/>
            <a:r>
              <a:t>Loopring Protocol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v1.0"/>
          <p:cNvSpPr txBox="1"/>
          <p:nvPr/>
        </p:nvSpPr>
        <p:spPr>
          <a:xfrm>
            <a:off x="22550966" y="12927012"/>
            <a:ext cx="491618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5900"/>
              </a:spcBef>
              <a:defRPr sz="1400">
                <a:solidFill>
                  <a:srgbClr val="DCDEE0"/>
                </a:solidFill>
              </a:defRPr>
            </a:lvl1pPr>
          </a:lstStyle>
          <a:p>
            <a:pPr/>
            <a:r>
              <a:t>v1.0</a:t>
            </a:r>
          </a:p>
        </p:txBody>
      </p:sp>
      <p:sp>
        <p:nvSpPr>
          <p:cNvPr id="142" name="Line"/>
          <p:cNvSpPr/>
          <p:nvPr/>
        </p:nvSpPr>
        <p:spPr>
          <a:xfrm flipH="1">
            <a:off x="17388652" y="-12282419"/>
            <a:ext cx="1" cy="12115389"/>
          </a:xfrm>
          <a:prstGeom prst="line">
            <a:avLst/>
          </a:prstGeom>
          <a:ln w="63500">
            <a:solidFill>
              <a:schemeClr val="accent1">
                <a:satOff val="-3355"/>
                <a:lumOff val="2661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l">
              <a:defRPr sz="48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</a:p>
        </p:txBody>
      </p:sp>
      <p:grpSp>
        <p:nvGrpSpPr>
          <p:cNvPr id="146" name="Group"/>
          <p:cNvGrpSpPr/>
          <p:nvPr/>
        </p:nvGrpSpPr>
        <p:grpSpPr>
          <a:xfrm>
            <a:off x="-17602201" y="5479467"/>
            <a:ext cx="4525347" cy="1082676"/>
            <a:chOff x="0" y="0"/>
            <a:chExt cx="4525345" cy="1082675"/>
          </a:xfrm>
        </p:grpSpPr>
        <p:sp>
          <p:nvSpPr>
            <p:cNvPr id="143" name="Circle"/>
            <p:cNvSpPr/>
            <p:nvPr/>
          </p:nvSpPr>
          <p:spPr>
            <a:xfrm>
              <a:off x="4033728" y="295529"/>
              <a:ext cx="491618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" name="2012 谷京东…"/>
            <p:cNvSpPr txBox="1"/>
            <p:nvPr/>
          </p:nvSpPr>
          <p:spPr>
            <a:xfrm>
              <a:off x="-1" y="-1"/>
              <a:ext cx="2136776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2012 谷京东</a:t>
              </a:r>
            </a:p>
            <a:p>
              <a:pPr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高级研发总监</a:t>
              </a:r>
            </a:p>
          </p:txBody>
        </p:sp>
        <p:pic>
          <p:nvPicPr>
            <p:cNvPr id="145" name="Screen Shot 2017-07-19 at 21.48.24.jpg" descr="Screen Shot 2017-07-19 at 21.48.24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349020" y="268659"/>
              <a:ext cx="1472463" cy="5453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0" name="Group"/>
          <p:cNvGrpSpPr/>
          <p:nvPr/>
        </p:nvGrpSpPr>
        <p:grpSpPr>
          <a:xfrm>
            <a:off x="-31000700" y="9110327"/>
            <a:ext cx="5213063" cy="1082676"/>
            <a:chOff x="0" y="0"/>
            <a:chExt cx="5213062" cy="1082675"/>
          </a:xfrm>
        </p:grpSpPr>
        <p:sp>
          <p:nvSpPr>
            <p:cNvPr id="147" name="Circle"/>
            <p:cNvSpPr/>
            <p:nvPr/>
          </p:nvSpPr>
          <p:spPr>
            <a:xfrm>
              <a:off x="4721445" y="295529"/>
              <a:ext cx="491618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" name="2015  和金在线…"/>
            <p:cNvSpPr txBox="1"/>
            <p:nvPr/>
          </p:nvSpPr>
          <p:spPr>
            <a:xfrm>
              <a:off x="0" y="-1"/>
              <a:ext cx="2486162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2015  和金在线</a:t>
              </a:r>
            </a:p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联合创始人&amp;VP</a:t>
              </a:r>
            </a:p>
          </p:txBody>
        </p:sp>
        <p:pic>
          <p:nvPicPr>
            <p:cNvPr id="149" name="brand.png" descr="bran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68680" y="257250"/>
              <a:ext cx="1870246" cy="568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4" name="Group"/>
          <p:cNvGrpSpPr/>
          <p:nvPr/>
        </p:nvGrpSpPr>
        <p:grpSpPr>
          <a:xfrm>
            <a:off x="42570400" y="7294897"/>
            <a:ext cx="5395705" cy="1082676"/>
            <a:chOff x="0" y="0"/>
            <a:chExt cx="5395704" cy="1082675"/>
          </a:xfrm>
        </p:grpSpPr>
        <p:sp>
          <p:nvSpPr>
            <p:cNvPr id="151" name="Circle"/>
            <p:cNvSpPr/>
            <p:nvPr/>
          </p:nvSpPr>
          <p:spPr>
            <a:xfrm>
              <a:off x="0" y="295528"/>
              <a:ext cx="491617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2" name="2014 币丰港交易所…"/>
            <p:cNvSpPr txBox="1"/>
            <p:nvPr/>
          </p:nvSpPr>
          <p:spPr>
            <a:xfrm>
              <a:off x="2340883" y="-1"/>
              <a:ext cx="3054822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2014 币丰港交易所</a:t>
              </a:r>
            </a:p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联合创始人&amp;CEO</a:t>
              </a:r>
            </a:p>
          </p:txBody>
        </p:sp>
        <p:pic>
          <p:nvPicPr>
            <p:cNvPr id="153" name="Screen Shot 2017-07-19 at 21.53.52.jpg" descr="Screen Shot 2017-07-19 at 21.53.52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11403" y="188169"/>
              <a:ext cx="693426" cy="706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8" name="Group"/>
          <p:cNvGrpSpPr/>
          <p:nvPr/>
        </p:nvGrpSpPr>
        <p:grpSpPr>
          <a:xfrm>
            <a:off x="55295800" y="10925757"/>
            <a:ext cx="6451545" cy="1082676"/>
            <a:chOff x="0" y="0"/>
            <a:chExt cx="6451544" cy="1082675"/>
          </a:xfrm>
        </p:grpSpPr>
        <p:sp>
          <p:nvSpPr>
            <p:cNvPr id="155" name="Circle"/>
            <p:cNvSpPr/>
            <p:nvPr/>
          </p:nvSpPr>
          <p:spPr>
            <a:xfrm>
              <a:off x="0" y="295528"/>
              <a:ext cx="491617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2016 众安保险…"/>
            <p:cNvSpPr txBox="1"/>
            <p:nvPr/>
          </p:nvSpPr>
          <p:spPr>
            <a:xfrm>
              <a:off x="2755509" y="-1"/>
              <a:ext cx="3696036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2016 众安保险</a:t>
              </a:r>
            </a:p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高级总监&amp;区块链研究员</a:t>
              </a:r>
            </a:p>
          </p:txBody>
        </p:sp>
        <p:pic>
          <p:nvPicPr>
            <p:cNvPr id="157" name="Screen Shot 2017-07-19 at 21.55.55.jpg" descr="Screen Shot 2017-07-19 at 21.55.55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63348" y="277278"/>
              <a:ext cx="1920430" cy="528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" name="目标问题"/>
          <p:cNvSpPr txBox="1"/>
          <p:nvPr/>
        </p:nvSpPr>
        <p:spPr>
          <a:xfrm>
            <a:off x="4842286" y="5967412"/>
            <a:ext cx="2492376" cy="96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4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目标问题</a:t>
            </a:r>
          </a:p>
        </p:txBody>
      </p:sp>
      <p:sp>
        <p:nvSpPr>
          <p:cNvPr id="160" name="解决方案"/>
          <p:cNvSpPr txBox="1"/>
          <p:nvPr/>
        </p:nvSpPr>
        <p:spPr>
          <a:xfrm>
            <a:off x="11014486" y="5967412"/>
            <a:ext cx="2492376" cy="96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4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解决方案</a:t>
            </a:r>
          </a:p>
        </p:txBody>
      </p:sp>
      <p:sp>
        <p:nvSpPr>
          <p:cNvPr id="161" name="撮合生态"/>
          <p:cNvSpPr txBox="1"/>
          <p:nvPr/>
        </p:nvSpPr>
        <p:spPr>
          <a:xfrm>
            <a:off x="17186686" y="5967412"/>
            <a:ext cx="2492376" cy="96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4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撮合生态</a:t>
            </a:r>
          </a:p>
        </p:txBody>
      </p:sp>
      <p:sp>
        <p:nvSpPr>
          <p:cNvPr id="162" name="Line"/>
          <p:cNvSpPr/>
          <p:nvPr/>
        </p:nvSpPr>
        <p:spPr>
          <a:xfrm>
            <a:off x="8133629" y="6451600"/>
            <a:ext cx="208188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l">
              <a:defRPr sz="48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</a:p>
        </p:txBody>
      </p:sp>
      <p:sp>
        <p:nvSpPr>
          <p:cNvPr id="163" name="Line"/>
          <p:cNvSpPr/>
          <p:nvPr/>
        </p:nvSpPr>
        <p:spPr>
          <a:xfrm>
            <a:off x="14305829" y="6451600"/>
            <a:ext cx="2081889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l">
              <a:defRPr sz="48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</a:p>
        </p:txBody>
      </p:sp>
      <p:sp>
        <p:nvSpPr>
          <p:cNvPr id="164" name="Loopring"/>
          <p:cNvSpPr txBox="1"/>
          <p:nvPr/>
        </p:nvSpPr>
        <p:spPr>
          <a:xfrm>
            <a:off x="10912568" y="3806824"/>
            <a:ext cx="2696211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rPr u="sng">
                <a:solidFill>
                  <a:srgbClr val="F6BB00"/>
                </a:solidFill>
              </a:rPr>
              <a:t>L</a:t>
            </a:r>
            <a:r>
              <a:t>oopring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25820687" y="3523530"/>
            <a:ext cx="11004743" cy="6668940"/>
            <a:chOff x="0" y="0"/>
            <a:chExt cx="11004742" cy="6668938"/>
          </a:xfrm>
        </p:grpSpPr>
        <p:graphicFrame>
          <p:nvGraphicFramePr>
            <p:cNvPr id="165" name="2D Pie Chart"/>
            <p:cNvGraphicFramePr/>
            <p:nvPr/>
          </p:nvGraphicFramePr>
          <p:xfrm>
            <a:off x="0" y="0"/>
            <a:ext cx="6668939" cy="6668939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6"/>
            </a:graphicData>
          </a:graphic>
        </p:graphicFrame>
        <p:sp>
          <p:nvSpPr>
            <p:cNvPr id="166" name="$1350亿…"/>
            <p:cNvSpPr txBox="1"/>
            <p:nvPr/>
          </p:nvSpPr>
          <p:spPr>
            <a:xfrm>
              <a:off x="7814121" y="2221631"/>
              <a:ext cx="3190622" cy="2225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$1350亿</a:t>
              </a:r>
            </a:p>
            <a:p>
              <a:pPr algn="l"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$65亿</a:t>
              </a:r>
            </a:p>
            <a:p>
              <a:pPr algn="l">
                <a:defRPr sz="2000">
                  <a:solidFill>
                    <a:srgbClr val="A6AAA9"/>
                  </a:solidFill>
                </a:defRPr>
              </a:pPr>
              <a:r>
                <a:t>https://coinmarketcap.com</a:t>
              </a:r>
            </a:p>
          </p:txBody>
        </p:sp>
        <p:sp>
          <p:nvSpPr>
            <p:cNvPr id="167" name="Text"/>
            <p:cNvSpPr txBox="1"/>
            <p:nvPr/>
          </p:nvSpPr>
          <p:spPr>
            <a:xfrm>
              <a:off x="9685011" y="4193840"/>
              <a:ext cx="240310" cy="511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400" u="sng">
                  <a:solidFill>
                    <a:srgbClr val="A6AAA9"/>
                  </a:solidFill>
                  <a:hlinkClick r:id="rId7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7" invalidUrl="" action="" tgtFrame="" tooltip="" history="1" highlightClick="0" endSnd="0"/>
                </a:rPr>
                <a:t>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Rectangle"/>
          <p:cNvSpPr/>
          <p:nvPr/>
        </p:nvSpPr>
        <p:spPr>
          <a:xfrm>
            <a:off x="3865060" y="5322032"/>
            <a:ext cx="16653880" cy="5182409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</a:p>
        </p:txBody>
      </p:sp>
      <p:sp>
        <p:nvSpPr>
          <p:cNvPr id="644" name="Ethereum"/>
          <p:cNvSpPr/>
          <p:nvPr/>
        </p:nvSpPr>
        <p:spPr>
          <a:xfrm>
            <a:off x="3870755" y="14119262"/>
            <a:ext cx="3957343" cy="168881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/>
            <a:r>
              <a:t>Ethereum</a:t>
            </a:r>
          </a:p>
        </p:txBody>
      </p:sp>
      <p:sp>
        <p:nvSpPr>
          <p:cNvPr id="645" name="量子链QTUM"/>
          <p:cNvSpPr/>
          <p:nvPr/>
        </p:nvSpPr>
        <p:spPr>
          <a:xfrm>
            <a:off x="8099137" y="14119262"/>
            <a:ext cx="3957343" cy="168881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/>
            <a:r>
              <a:t>量子链QTUM</a:t>
            </a:r>
          </a:p>
        </p:txBody>
      </p:sp>
      <p:sp>
        <p:nvSpPr>
          <p:cNvPr id="646" name="EOS"/>
          <p:cNvSpPr/>
          <p:nvPr/>
        </p:nvSpPr>
        <p:spPr>
          <a:xfrm>
            <a:off x="12327519" y="14119262"/>
            <a:ext cx="3957343" cy="168881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/>
            <a:r>
              <a:t>EOS</a:t>
            </a:r>
          </a:p>
        </p:txBody>
      </p:sp>
      <p:sp>
        <p:nvSpPr>
          <p:cNvPr id="647" name="…"/>
          <p:cNvSpPr/>
          <p:nvPr/>
        </p:nvSpPr>
        <p:spPr>
          <a:xfrm>
            <a:off x="16555902" y="14119262"/>
            <a:ext cx="3957343" cy="168881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648" name="Loopring也可以在多个支持智能合约的类ERC20代币的公有链上实现。"/>
          <p:cNvSpPr txBox="1"/>
          <p:nvPr/>
        </p:nvSpPr>
        <p:spPr>
          <a:xfrm>
            <a:off x="3305585" y="16751737"/>
            <a:ext cx="9599316" cy="570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24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Loopring也可以在多个支持智能合约的类ERC20代币的公有链上实现。</a:t>
            </a:r>
          </a:p>
        </p:txBody>
      </p:sp>
      <p:sp>
        <p:nvSpPr>
          <p:cNvPr id="649" name="Loopring"/>
          <p:cNvSpPr txBox="1"/>
          <p:nvPr/>
        </p:nvSpPr>
        <p:spPr>
          <a:xfrm>
            <a:off x="523968" y="200024"/>
            <a:ext cx="2696211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/>
            <a:r>
              <a:rPr u="sng"/>
              <a:t>L</a:t>
            </a:r>
            <a:r>
              <a:t>oopring</a:t>
            </a:r>
          </a:p>
        </p:txBody>
      </p:sp>
      <p:sp>
        <p:nvSpPr>
          <p:cNvPr id="650" name="撮合生态"/>
          <p:cNvSpPr txBox="1"/>
          <p:nvPr/>
        </p:nvSpPr>
        <p:spPr>
          <a:xfrm>
            <a:off x="3267485" y="176212"/>
            <a:ext cx="2492376" cy="96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4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撮合生态</a:t>
            </a:r>
          </a:p>
        </p:txBody>
      </p:sp>
      <p:sp>
        <p:nvSpPr>
          <p:cNvPr id="651" name="Loopring Protocol"/>
          <p:cNvSpPr/>
          <p:nvPr/>
        </p:nvSpPr>
        <p:spPr>
          <a:xfrm>
            <a:off x="3865060" y="6013592"/>
            <a:ext cx="16653880" cy="1688817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/>
            <a:r>
              <a:t>Loopring Protocol</a:t>
            </a:r>
          </a:p>
        </p:txBody>
      </p:sp>
      <p:sp>
        <p:nvSpPr>
          <p:cNvPr id="652" name="以太坊…"/>
          <p:cNvSpPr/>
          <p:nvPr/>
        </p:nvSpPr>
        <p:spPr>
          <a:xfrm>
            <a:off x="8141639" y="8404262"/>
            <a:ext cx="3957343" cy="168881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以太坊</a:t>
            </a:r>
          </a:p>
          <a:p>
            <a: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钱包</a:t>
            </a:r>
          </a:p>
        </p:txBody>
      </p:sp>
      <p:sp>
        <p:nvSpPr>
          <p:cNvPr id="653" name="Order-book…"/>
          <p:cNvSpPr/>
          <p:nvPr/>
        </p:nvSpPr>
        <p:spPr>
          <a:xfrm>
            <a:off x="12285018" y="8404262"/>
            <a:ext cx="3957343" cy="168881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Order-book</a:t>
            </a:r>
          </a:p>
          <a:p>
            <a: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浏览器</a:t>
            </a:r>
          </a:p>
        </p:txBody>
      </p:sp>
      <p:sp>
        <p:nvSpPr>
          <p:cNvPr id="654" name="撮合挖矿…"/>
          <p:cNvSpPr/>
          <p:nvPr/>
        </p:nvSpPr>
        <p:spPr>
          <a:xfrm>
            <a:off x="16428398" y="8404262"/>
            <a:ext cx="3957343" cy="168881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撮合挖矿</a:t>
            </a:r>
          </a:p>
          <a:p>
            <a: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节点软件</a:t>
            </a:r>
          </a:p>
        </p:txBody>
      </p:sp>
      <p:sp>
        <p:nvSpPr>
          <p:cNvPr id="655" name="Smart…"/>
          <p:cNvSpPr/>
          <p:nvPr/>
        </p:nvSpPr>
        <p:spPr>
          <a:xfrm>
            <a:off x="3998259" y="8404262"/>
            <a:ext cx="3957343" cy="168881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Smart</a:t>
            </a:r>
          </a:p>
          <a:p>
            <a: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Contract</a:t>
            </a:r>
          </a:p>
        </p:txBody>
      </p:sp>
      <p:sp>
        <p:nvSpPr>
          <p:cNvPr id="656" name="Loopring开源软件"/>
          <p:cNvSpPr/>
          <p:nvPr/>
        </p:nvSpPr>
        <p:spPr>
          <a:xfrm>
            <a:off x="3870755" y="-2904879"/>
            <a:ext cx="8468976" cy="1688817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/>
            <a:r>
              <a:t>Loopring开源软件</a:t>
            </a:r>
          </a:p>
        </p:txBody>
      </p:sp>
      <p:sp>
        <p:nvSpPr>
          <p:cNvPr id="657" name="dApp1"/>
          <p:cNvSpPr/>
          <p:nvPr/>
        </p:nvSpPr>
        <p:spPr>
          <a:xfrm>
            <a:off x="12469145" y="-2904879"/>
            <a:ext cx="3957343" cy="1688817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/>
            <a:r>
              <a:t>dApp1</a:t>
            </a:r>
          </a:p>
        </p:txBody>
      </p:sp>
      <p:sp>
        <p:nvSpPr>
          <p:cNvPr id="658" name="dApp2"/>
          <p:cNvSpPr/>
          <p:nvPr/>
        </p:nvSpPr>
        <p:spPr>
          <a:xfrm>
            <a:off x="16555902" y="-2904879"/>
            <a:ext cx="3957343" cy="1688817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/>
            <a:r>
              <a:t>dApp2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3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3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3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3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2" grpId="2"/>
      <p:bldP build="whole" bldLvl="1" animBg="1" rev="0" advAuto="0" spid="654" grpId="4"/>
      <p:bldP build="whole" bldLvl="1" animBg="1" rev="0" advAuto="0" spid="655" grpId="1"/>
      <p:bldP build="whole" bldLvl="1" animBg="1" rev="0" advAuto="0" spid="653" grpId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http://loopring.org"/>
          <p:cNvSpPr txBox="1"/>
          <p:nvPr/>
        </p:nvSpPr>
        <p:spPr>
          <a:xfrm>
            <a:off x="9269412" y="6405562"/>
            <a:ext cx="523684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A6AAA9"/>
                </a:solidFill>
              </a:rPr>
              <a:t>http://</a:t>
            </a:r>
            <a:r>
              <a:t>loopring.org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v1.0"/>
          <p:cNvSpPr txBox="1"/>
          <p:nvPr/>
        </p:nvSpPr>
        <p:spPr>
          <a:xfrm>
            <a:off x="22550966" y="12927012"/>
            <a:ext cx="491618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5900"/>
              </a:spcBef>
              <a:defRPr sz="1400">
                <a:solidFill>
                  <a:srgbClr val="DCDEE0"/>
                </a:solidFill>
              </a:defRPr>
            </a:lvl1pPr>
          </a:lstStyle>
          <a:p>
            <a:pPr/>
            <a:r>
              <a:t>v1.0</a:t>
            </a:r>
          </a:p>
        </p:txBody>
      </p:sp>
      <p:sp>
        <p:nvSpPr>
          <p:cNvPr id="171" name="Line"/>
          <p:cNvSpPr/>
          <p:nvPr/>
        </p:nvSpPr>
        <p:spPr>
          <a:xfrm flipH="1">
            <a:off x="17388652" y="-12282419"/>
            <a:ext cx="1" cy="12115389"/>
          </a:xfrm>
          <a:prstGeom prst="line">
            <a:avLst/>
          </a:prstGeom>
          <a:ln w="63500">
            <a:solidFill>
              <a:schemeClr val="accent1">
                <a:satOff val="-3355"/>
                <a:lumOff val="2661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l">
              <a:defRPr sz="48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</a:p>
        </p:txBody>
      </p:sp>
      <p:grpSp>
        <p:nvGrpSpPr>
          <p:cNvPr id="175" name="Group"/>
          <p:cNvGrpSpPr/>
          <p:nvPr/>
        </p:nvGrpSpPr>
        <p:grpSpPr>
          <a:xfrm>
            <a:off x="-17602201" y="5479467"/>
            <a:ext cx="4525347" cy="1082676"/>
            <a:chOff x="0" y="0"/>
            <a:chExt cx="4525345" cy="1082675"/>
          </a:xfrm>
        </p:grpSpPr>
        <p:sp>
          <p:nvSpPr>
            <p:cNvPr id="172" name="Circle"/>
            <p:cNvSpPr/>
            <p:nvPr/>
          </p:nvSpPr>
          <p:spPr>
            <a:xfrm>
              <a:off x="4033728" y="295529"/>
              <a:ext cx="491618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2012 谷京东…"/>
            <p:cNvSpPr txBox="1"/>
            <p:nvPr/>
          </p:nvSpPr>
          <p:spPr>
            <a:xfrm>
              <a:off x="-1" y="-1"/>
              <a:ext cx="2136776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2012 谷京东</a:t>
              </a:r>
            </a:p>
            <a:p>
              <a:pPr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高级研发总监</a:t>
              </a:r>
            </a:p>
          </p:txBody>
        </p:sp>
        <p:pic>
          <p:nvPicPr>
            <p:cNvPr id="174" name="Screen Shot 2017-07-19 at 21.48.24.jpg" descr="Screen Shot 2017-07-19 at 21.48.24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349020" y="268659"/>
              <a:ext cx="1472463" cy="5453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9" name="Group"/>
          <p:cNvGrpSpPr/>
          <p:nvPr/>
        </p:nvGrpSpPr>
        <p:grpSpPr>
          <a:xfrm>
            <a:off x="-31000700" y="9110327"/>
            <a:ext cx="5213063" cy="1082676"/>
            <a:chOff x="0" y="0"/>
            <a:chExt cx="5213062" cy="1082675"/>
          </a:xfrm>
        </p:grpSpPr>
        <p:sp>
          <p:nvSpPr>
            <p:cNvPr id="176" name="Circle"/>
            <p:cNvSpPr/>
            <p:nvPr/>
          </p:nvSpPr>
          <p:spPr>
            <a:xfrm>
              <a:off x="4721445" y="295529"/>
              <a:ext cx="491618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" name="2015  和金在线…"/>
            <p:cNvSpPr txBox="1"/>
            <p:nvPr/>
          </p:nvSpPr>
          <p:spPr>
            <a:xfrm>
              <a:off x="0" y="-1"/>
              <a:ext cx="2486162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2015  和金在线</a:t>
              </a:r>
            </a:p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联合创始人&amp;VP</a:t>
              </a:r>
            </a:p>
          </p:txBody>
        </p:sp>
        <p:pic>
          <p:nvPicPr>
            <p:cNvPr id="178" name="brand.png" descr="bran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68680" y="257250"/>
              <a:ext cx="1870246" cy="568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3" name="Group"/>
          <p:cNvGrpSpPr/>
          <p:nvPr/>
        </p:nvGrpSpPr>
        <p:grpSpPr>
          <a:xfrm>
            <a:off x="42570400" y="7294897"/>
            <a:ext cx="5395705" cy="1082676"/>
            <a:chOff x="0" y="0"/>
            <a:chExt cx="5395704" cy="1082675"/>
          </a:xfrm>
        </p:grpSpPr>
        <p:sp>
          <p:nvSpPr>
            <p:cNvPr id="180" name="Circle"/>
            <p:cNvSpPr/>
            <p:nvPr/>
          </p:nvSpPr>
          <p:spPr>
            <a:xfrm>
              <a:off x="0" y="295528"/>
              <a:ext cx="491617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" name="2014 币丰港交易所…"/>
            <p:cNvSpPr txBox="1"/>
            <p:nvPr/>
          </p:nvSpPr>
          <p:spPr>
            <a:xfrm>
              <a:off x="2340883" y="-1"/>
              <a:ext cx="3054822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2014 币丰港交易所</a:t>
              </a:r>
            </a:p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联合创始人&amp;CEO</a:t>
              </a:r>
            </a:p>
          </p:txBody>
        </p:sp>
        <p:pic>
          <p:nvPicPr>
            <p:cNvPr id="182" name="Screen Shot 2017-07-19 at 21.53.52.jpg" descr="Screen Shot 2017-07-19 at 21.53.52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11403" y="188169"/>
              <a:ext cx="693426" cy="706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7" name="Group"/>
          <p:cNvGrpSpPr/>
          <p:nvPr/>
        </p:nvGrpSpPr>
        <p:grpSpPr>
          <a:xfrm>
            <a:off x="55295800" y="10925757"/>
            <a:ext cx="6451545" cy="1082676"/>
            <a:chOff x="0" y="0"/>
            <a:chExt cx="6451544" cy="1082675"/>
          </a:xfrm>
        </p:grpSpPr>
        <p:sp>
          <p:nvSpPr>
            <p:cNvPr id="184" name="Circle"/>
            <p:cNvSpPr/>
            <p:nvPr/>
          </p:nvSpPr>
          <p:spPr>
            <a:xfrm>
              <a:off x="0" y="295528"/>
              <a:ext cx="491617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2016 众安保险…"/>
            <p:cNvSpPr txBox="1"/>
            <p:nvPr/>
          </p:nvSpPr>
          <p:spPr>
            <a:xfrm>
              <a:off x="2755509" y="-1"/>
              <a:ext cx="3696036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2016 众安保险</a:t>
              </a:r>
            </a:p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高级总监&amp;区块链研究员</a:t>
              </a:r>
            </a:p>
          </p:txBody>
        </p:sp>
        <p:pic>
          <p:nvPicPr>
            <p:cNvPr id="186" name="Screen Shot 2017-07-19 at 21.55.55.jpg" descr="Screen Shot 2017-07-19 at 21.55.55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63348" y="277278"/>
              <a:ext cx="1920430" cy="528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8" name="Loopring"/>
          <p:cNvSpPr txBox="1"/>
          <p:nvPr/>
        </p:nvSpPr>
        <p:spPr>
          <a:xfrm>
            <a:off x="523968" y="200024"/>
            <a:ext cx="2696211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rPr u="sng">
                <a:solidFill>
                  <a:srgbClr val="F6BB00"/>
                </a:solidFill>
              </a:rPr>
              <a:t>L</a:t>
            </a:r>
            <a:r>
              <a:t>oopring</a:t>
            </a:r>
          </a:p>
        </p:txBody>
      </p:sp>
      <p:grpSp>
        <p:nvGrpSpPr>
          <p:cNvPr id="192" name="Group"/>
          <p:cNvGrpSpPr/>
          <p:nvPr/>
        </p:nvGrpSpPr>
        <p:grpSpPr>
          <a:xfrm>
            <a:off x="8396287" y="3523530"/>
            <a:ext cx="11004743" cy="6668940"/>
            <a:chOff x="0" y="0"/>
            <a:chExt cx="11004742" cy="6668938"/>
          </a:xfrm>
        </p:grpSpPr>
        <p:graphicFrame>
          <p:nvGraphicFramePr>
            <p:cNvPr id="189" name="2D Pie Chart"/>
            <p:cNvGraphicFramePr/>
            <p:nvPr/>
          </p:nvGraphicFramePr>
          <p:xfrm>
            <a:off x="0" y="0"/>
            <a:ext cx="6668939" cy="6668939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6"/>
            </a:graphicData>
          </a:graphic>
        </p:graphicFrame>
        <p:sp>
          <p:nvSpPr>
            <p:cNvPr id="190" name="$1350亿…"/>
            <p:cNvSpPr txBox="1"/>
            <p:nvPr/>
          </p:nvSpPr>
          <p:spPr>
            <a:xfrm>
              <a:off x="7814121" y="2221631"/>
              <a:ext cx="3190622" cy="2225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$1350亿</a:t>
              </a:r>
            </a:p>
            <a:p>
              <a:pPr algn="l"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$65亿</a:t>
              </a:r>
            </a:p>
            <a:p>
              <a:pPr algn="l">
                <a:defRPr sz="2000">
                  <a:solidFill>
                    <a:srgbClr val="A6AAA9"/>
                  </a:solidFill>
                </a:defRPr>
              </a:pPr>
              <a:r>
                <a:t>https://coinmarketcap.com</a:t>
              </a:r>
            </a:p>
          </p:txBody>
        </p:sp>
        <p:sp>
          <p:nvSpPr>
            <p:cNvPr id="191" name="Text"/>
            <p:cNvSpPr txBox="1"/>
            <p:nvPr/>
          </p:nvSpPr>
          <p:spPr>
            <a:xfrm>
              <a:off x="9685011" y="4193840"/>
              <a:ext cx="240310" cy="511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400" u="sng">
                  <a:solidFill>
                    <a:srgbClr val="A6AAA9"/>
                  </a:solidFill>
                  <a:hlinkClick r:id="rId7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7" invalidUrl="" action="" tgtFrame="" tooltip="" history="1" highlightClick="0" endSnd="0"/>
                </a:rPr>
                <a:t> </a:t>
              </a:r>
            </a:p>
          </p:txBody>
        </p:sp>
      </p:grpSp>
      <p:sp>
        <p:nvSpPr>
          <p:cNvPr id="193" name="问题#1: 用户资产需要托管…"/>
          <p:cNvSpPr/>
          <p:nvPr/>
        </p:nvSpPr>
        <p:spPr>
          <a:xfrm>
            <a:off x="26670000" y="1839184"/>
            <a:ext cx="13369381" cy="331933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lvl="3" algn="l"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问题#1: 用户资产需要托管</a:t>
            </a:r>
          </a:p>
          <a:p>
            <a:pPr lvl="3" algn="l"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                      [安全性风险]</a:t>
            </a:r>
          </a:p>
        </p:txBody>
      </p:sp>
      <p:sp>
        <p:nvSpPr>
          <p:cNvPr id="194" name="问题#2: 交易所内幕交易…"/>
          <p:cNvSpPr/>
          <p:nvPr/>
        </p:nvSpPr>
        <p:spPr>
          <a:xfrm>
            <a:off x="31750000" y="5198334"/>
            <a:ext cx="13369381" cy="33193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lvl="3" algn="l"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问题#2: 交易所内幕交易</a:t>
            </a:r>
          </a:p>
          <a:p>
            <a:pPr lvl="3" algn="l"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                      [透明与公正]</a:t>
            </a:r>
          </a:p>
        </p:txBody>
      </p:sp>
      <p:sp>
        <p:nvSpPr>
          <p:cNvPr id="195" name="问题#3: 订单散落到多交易所…"/>
          <p:cNvSpPr/>
          <p:nvPr/>
        </p:nvSpPr>
        <p:spPr>
          <a:xfrm>
            <a:off x="36830000" y="8557484"/>
            <a:ext cx="13369381" cy="331933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lvl="3" algn="l"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问题#3: 订单散落到多交易所</a:t>
            </a:r>
          </a:p>
          <a:p>
            <a:pPr lvl="3" algn="l"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                      [流动性限制]</a:t>
            </a:r>
          </a:p>
        </p:txBody>
      </p:sp>
      <p:sp>
        <p:nvSpPr>
          <p:cNvPr id="196" name="目标问题"/>
          <p:cNvSpPr txBox="1"/>
          <p:nvPr/>
        </p:nvSpPr>
        <p:spPr>
          <a:xfrm>
            <a:off x="3267485" y="176212"/>
            <a:ext cx="2492376" cy="96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4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目标问题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v1.0"/>
          <p:cNvSpPr txBox="1"/>
          <p:nvPr/>
        </p:nvSpPr>
        <p:spPr>
          <a:xfrm>
            <a:off x="22550966" y="12927012"/>
            <a:ext cx="491618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5900"/>
              </a:spcBef>
              <a:defRPr sz="1400">
                <a:solidFill>
                  <a:srgbClr val="DCDEE0"/>
                </a:solidFill>
              </a:defRPr>
            </a:lvl1pPr>
          </a:lstStyle>
          <a:p>
            <a:pPr/>
            <a:r>
              <a:t>v1.0</a:t>
            </a:r>
          </a:p>
        </p:txBody>
      </p:sp>
      <p:sp>
        <p:nvSpPr>
          <p:cNvPr id="199" name="Line"/>
          <p:cNvSpPr/>
          <p:nvPr/>
        </p:nvSpPr>
        <p:spPr>
          <a:xfrm flipH="1">
            <a:off x="17388652" y="-12282419"/>
            <a:ext cx="1" cy="12115389"/>
          </a:xfrm>
          <a:prstGeom prst="line">
            <a:avLst/>
          </a:prstGeom>
          <a:ln w="63500">
            <a:solidFill>
              <a:schemeClr val="accent1">
                <a:satOff val="-3355"/>
                <a:lumOff val="2661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l">
              <a:defRPr sz="48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</a:p>
        </p:txBody>
      </p:sp>
      <p:grpSp>
        <p:nvGrpSpPr>
          <p:cNvPr id="203" name="Group"/>
          <p:cNvGrpSpPr/>
          <p:nvPr/>
        </p:nvGrpSpPr>
        <p:grpSpPr>
          <a:xfrm>
            <a:off x="-17602201" y="5479467"/>
            <a:ext cx="4525347" cy="1082676"/>
            <a:chOff x="0" y="0"/>
            <a:chExt cx="4525345" cy="1082675"/>
          </a:xfrm>
        </p:grpSpPr>
        <p:sp>
          <p:nvSpPr>
            <p:cNvPr id="200" name="Circle"/>
            <p:cNvSpPr/>
            <p:nvPr/>
          </p:nvSpPr>
          <p:spPr>
            <a:xfrm>
              <a:off x="4033728" y="295529"/>
              <a:ext cx="491618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" name="2012 谷京东…"/>
            <p:cNvSpPr txBox="1"/>
            <p:nvPr/>
          </p:nvSpPr>
          <p:spPr>
            <a:xfrm>
              <a:off x="-1" y="-1"/>
              <a:ext cx="2136776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2012 谷京东</a:t>
              </a:r>
            </a:p>
            <a:p>
              <a:pPr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高级研发总监</a:t>
              </a:r>
            </a:p>
          </p:txBody>
        </p:sp>
        <p:pic>
          <p:nvPicPr>
            <p:cNvPr id="202" name="Screen Shot 2017-07-19 at 21.48.24.jpg" descr="Screen Shot 2017-07-19 at 21.48.24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349020" y="268659"/>
              <a:ext cx="1472463" cy="5453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7" name="Group"/>
          <p:cNvGrpSpPr/>
          <p:nvPr/>
        </p:nvGrpSpPr>
        <p:grpSpPr>
          <a:xfrm>
            <a:off x="-31000700" y="9110327"/>
            <a:ext cx="5213063" cy="1082676"/>
            <a:chOff x="0" y="0"/>
            <a:chExt cx="5213062" cy="1082675"/>
          </a:xfrm>
        </p:grpSpPr>
        <p:sp>
          <p:nvSpPr>
            <p:cNvPr id="204" name="Circle"/>
            <p:cNvSpPr/>
            <p:nvPr/>
          </p:nvSpPr>
          <p:spPr>
            <a:xfrm>
              <a:off x="4721445" y="295529"/>
              <a:ext cx="491618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" name="2015  和金在线…"/>
            <p:cNvSpPr txBox="1"/>
            <p:nvPr/>
          </p:nvSpPr>
          <p:spPr>
            <a:xfrm>
              <a:off x="0" y="-1"/>
              <a:ext cx="2486162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2015  和金在线</a:t>
              </a:r>
            </a:p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联合创始人&amp;VP</a:t>
              </a:r>
            </a:p>
          </p:txBody>
        </p:sp>
        <p:pic>
          <p:nvPicPr>
            <p:cNvPr id="206" name="brand.png" descr="bran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68680" y="257250"/>
              <a:ext cx="1870246" cy="568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1" name="Group"/>
          <p:cNvGrpSpPr/>
          <p:nvPr/>
        </p:nvGrpSpPr>
        <p:grpSpPr>
          <a:xfrm>
            <a:off x="42570400" y="7294897"/>
            <a:ext cx="5395705" cy="1082676"/>
            <a:chOff x="0" y="0"/>
            <a:chExt cx="5395704" cy="1082675"/>
          </a:xfrm>
        </p:grpSpPr>
        <p:sp>
          <p:nvSpPr>
            <p:cNvPr id="208" name="Circle"/>
            <p:cNvSpPr/>
            <p:nvPr/>
          </p:nvSpPr>
          <p:spPr>
            <a:xfrm>
              <a:off x="0" y="295528"/>
              <a:ext cx="491617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" name="2014 币丰港交易所…"/>
            <p:cNvSpPr txBox="1"/>
            <p:nvPr/>
          </p:nvSpPr>
          <p:spPr>
            <a:xfrm>
              <a:off x="2340883" y="-1"/>
              <a:ext cx="3054822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2014 币丰港交易所</a:t>
              </a:r>
            </a:p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联合创始人&amp;CEO</a:t>
              </a:r>
            </a:p>
          </p:txBody>
        </p:sp>
        <p:pic>
          <p:nvPicPr>
            <p:cNvPr id="210" name="Screen Shot 2017-07-19 at 21.53.52.jpg" descr="Screen Shot 2017-07-19 at 21.53.52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11403" y="188169"/>
              <a:ext cx="693426" cy="706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5" name="Group"/>
          <p:cNvGrpSpPr/>
          <p:nvPr/>
        </p:nvGrpSpPr>
        <p:grpSpPr>
          <a:xfrm>
            <a:off x="55295800" y="10925757"/>
            <a:ext cx="6451545" cy="1082676"/>
            <a:chOff x="0" y="0"/>
            <a:chExt cx="6451544" cy="1082675"/>
          </a:xfrm>
        </p:grpSpPr>
        <p:sp>
          <p:nvSpPr>
            <p:cNvPr id="212" name="Circle"/>
            <p:cNvSpPr/>
            <p:nvPr/>
          </p:nvSpPr>
          <p:spPr>
            <a:xfrm>
              <a:off x="0" y="295528"/>
              <a:ext cx="491617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" name="2016 众安保险…"/>
            <p:cNvSpPr txBox="1"/>
            <p:nvPr/>
          </p:nvSpPr>
          <p:spPr>
            <a:xfrm>
              <a:off x="2755509" y="-1"/>
              <a:ext cx="3696036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2016 众安保险</a:t>
              </a:r>
            </a:p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高级总监&amp;区块链研究员</a:t>
              </a:r>
            </a:p>
          </p:txBody>
        </p:sp>
        <p:pic>
          <p:nvPicPr>
            <p:cNvPr id="214" name="Screen Shot 2017-07-19 at 21.55.55.jpg" descr="Screen Shot 2017-07-19 at 21.55.55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63348" y="277278"/>
              <a:ext cx="1920430" cy="528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6" name="问题#1: 用户资产需要托管…"/>
          <p:cNvSpPr/>
          <p:nvPr/>
        </p:nvSpPr>
        <p:spPr>
          <a:xfrm>
            <a:off x="8456331" y="1839184"/>
            <a:ext cx="13369382" cy="331933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lvl="3" algn="l"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问题#1: 用户资产需要托管</a:t>
            </a:r>
          </a:p>
          <a:p>
            <a:pPr lvl="3" algn="l"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                      [安全性风险]</a:t>
            </a:r>
          </a:p>
        </p:txBody>
      </p:sp>
      <p:sp>
        <p:nvSpPr>
          <p:cNvPr id="217" name="问题#2: 交易所内幕交易…"/>
          <p:cNvSpPr/>
          <p:nvPr/>
        </p:nvSpPr>
        <p:spPr>
          <a:xfrm>
            <a:off x="8456331" y="5198334"/>
            <a:ext cx="13369382" cy="33193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lvl="3" algn="l"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问题#2: 交易所内幕交易</a:t>
            </a:r>
          </a:p>
          <a:p>
            <a:pPr lvl="3" algn="l"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                      [透明与公正]</a:t>
            </a:r>
          </a:p>
        </p:txBody>
      </p:sp>
      <p:sp>
        <p:nvSpPr>
          <p:cNvPr id="218" name="问题#3: 订单散落到多交易所…"/>
          <p:cNvSpPr/>
          <p:nvPr/>
        </p:nvSpPr>
        <p:spPr>
          <a:xfrm>
            <a:off x="8456331" y="8557484"/>
            <a:ext cx="13369382" cy="331933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lvl="3" algn="l"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问题#3: 订单散落到多交易所</a:t>
            </a:r>
          </a:p>
          <a:p>
            <a:pPr lvl="3" algn="l"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                      [流动性限制]</a:t>
            </a:r>
          </a:p>
        </p:txBody>
      </p:sp>
      <p:grpSp>
        <p:nvGrpSpPr>
          <p:cNvPr id="222" name="Group"/>
          <p:cNvGrpSpPr/>
          <p:nvPr/>
        </p:nvGrpSpPr>
        <p:grpSpPr>
          <a:xfrm>
            <a:off x="-11720513" y="3523530"/>
            <a:ext cx="11004743" cy="6668940"/>
            <a:chOff x="0" y="0"/>
            <a:chExt cx="11004742" cy="6668938"/>
          </a:xfrm>
        </p:grpSpPr>
        <p:graphicFrame>
          <p:nvGraphicFramePr>
            <p:cNvPr id="219" name="2D Pie Chart"/>
            <p:cNvGraphicFramePr/>
            <p:nvPr/>
          </p:nvGraphicFramePr>
          <p:xfrm>
            <a:off x="0" y="0"/>
            <a:ext cx="6668939" cy="6668939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6"/>
            </a:graphicData>
          </a:graphic>
        </p:graphicFrame>
        <p:sp>
          <p:nvSpPr>
            <p:cNvPr id="220" name="$1350亿…"/>
            <p:cNvSpPr txBox="1"/>
            <p:nvPr/>
          </p:nvSpPr>
          <p:spPr>
            <a:xfrm>
              <a:off x="7814121" y="2221631"/>
              <a:ext cx="3190622" cy="2225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$1350亿</a:t>
              </a:r>
            </a:p>
            <a:p>
              <a:pPr algn="l"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$65亿</a:t>
              </a:r>
            </a:p>
            <a:p>
              <a:pPr algn="l">
                <a:defRPr sz="2000">
                  <a:solidFill>
                    <a:srgbClr val="A6AAA9"/>
                  </a:solidFill>
                </a:defRPr>
              </a:pPr>
              <a:r>
                <a:t>https://coinmarketcap.com</a:t>
              </a:r>
            </a:p>
          </p:txBody>
        </p:sp>
        <p:sp>
          <p:nvSpPr>
            <p:cNvPr id="221" name="Text"/>
            <p:cNvSpPr txBox="1"/>
            <p:nvPr/>
          </p:nvSpPr>
          <p:spPr>
            <a:xfrm>
              <a:off x="9685011" y="4193840"/>
              <a:ext cx="240310" cy="511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400" u="sng">
                  <a:solidFill>
                    <a:srgbClr val="A6AAA9"/>
                  </a:solidFill>
                  <a:hlinkClick r:id="rId7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7" invalidUrl="" action="" tgtFrame="" tooltip="" history="1" highlightClick="0" endSnd="0"/>
                </a:rPr>
                <a:t> </a:t>
              </a:r>
            </a:p>
          </p:txBody>
        </p:sp>
      </p:grpSp>
      <p:sp>
        <p:nvSpPr>
          <p:cNvPr id="223" name="{"/>
          <p:cNvSpPr txBox="1"/>
          <p:nvPr/>
        </p:nvSpPr>
        <p:spPr>
          <a:xfrm>
            <a:off x="-2662329" y="1028116"/>
            <a:ext cx="2620467" cy="998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58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{</a:t>
            </a:r>
          </a:p>
        </p:txBody>
      </p:sp>
      <p:grpSp>
        <p:nvGrpSpPr>
          <p:cNvPr id="226" name="Group"/>
          <p:cNvGrpSpPr/>
          <p:nvPr/>
        </p:nvGrpSpPr>
        <p:grpSpPr>
          <a:xfrm>
            <a:off x="-7665229" y="5742863"/>
            <a:ext cx="5210771" cy="2269765"/>
            <a:chOff x="0" y="368299"/>
            <a:chExt cx="5210770" cy="2269763"/>
          </a:xfrm>
        </p:grpSpPr>
        <p:sp>
          <p:nvSpPr>
            <p:cNvPr id="224" name="Loopring"/>
            <p:cNvSpPr txBox="1"/>
            <p:nvPr/>
          </p:nvSpPr>
          <p:spPr>
            <a:xfrm>
              <a:off x="0" y="368299"/>
              <a:ext cx="5210771" cy="181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sz="100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/>
              <a:r>
                <a:t>Loopring</a:t>
              </a:r>
            </a:p>
          </p:txBody>
        </p:sp>
        <p:sp>
          <p:nvSpPr>
            <p:cNvPr id="225" name="去中心化代币交易撮合协议"/>
            <p:cNvSpPr txBox="1"/>
            <p:nvPr/>
          </p:nvSpPr>
          <p:spPr>
            <a:xfrm>
              <a:off x="60388" y="2076088"/>
              <a:ext cx="3813176" cy="561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sz="2400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/>
              <a:r>
                <a:t>去中心化代币交易撮合协议</a:t>
              </a:r>
            </a:p>
          </p:txBody>
        </p:sp>
      </p:grpSp>
      <p:sp>
        <p:nvSpPr>
          <p:cNvPr id="227" name="Loopring"/>
          <p:cNvSpPr txBox="1"/>
          <p:nvPr/>
        </p:nvSpPr>
        <p:spPr>
          <a:xfrm>
            <a:off x="523968" y="200024"/>
            <a:ext cx="2696211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rPr u="sng">
                <a:solidFill>
                  <a:srgbClr val="F6BB00"/>
                </a:solidFill>
              </a:rPr>
              <a:t>L</a:t>
            </a:r>
            <a:r>
              <a:t>oopring</a:t>
            </a:r>
          </a:p>
        </p:txBody>
      </p:sp>
      <p:sp>
        <p:nvSpPr>
          <p:cNvPr id="228" name="目标问题"/>
          <p:cNvSpPr txBox="1"/>
          <p:nvPr/>
        </p:nvSpPr>
        <p:spPr>
          <a:xfrm>
            <a:off x="3267485" y="176212"/>
            <a:ext cx="2492376" cy="96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4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目标问题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v1.0"/>
          <p:cNvSpPr txBox="1"/>
          <p:nvPr/>
        </p:nvSpPr>
        <p:spPr>
          <a:xfrm>
            <a:off x="22550966" y="12927012"/>
            <a:ext cx="491618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5900"/>
              </a:spcBef>
              <a:defRPr sz="1400">
                <a:solidFill>
                  <a:srgbClr val="DCDEE0"/>
                </a:solidFill>
              </a:defRPr>
            </a:lvl1pPr>
          </a:lstStyle>
          <a:p>
            <a:pPr/>
            <a:r>
              <a:t>v1.0</a:t>
            </a:r>
          </a:p>
        </p:txBody>
      </p:sp>
      <p:sp>
        <p:nvSpPr>
          <p:cNvPr id="231" name="Line"/>
          <p:cNvSpPr/>
          <p:nvPr/>
        </p:nvSpPr>
        <p:spPr>
          <a:xfrm flipH="1">
            <a:off x="17388652" y="-12282419"/>
            <a:ext cx="1" cy="12115389"/>
          </a:xfrm>
          <a:prstGeom prst="line">
            <a:avLst/>
          </a:prstGeom>
          <a:ln w="63500">
            <a:solidFill>
              <a:schemeClr val="accent1">
                <a:satOff val="-3355"/>
                <a:lumOff val="2661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l">
              <a:defRPr sz="48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</a:p>
        </p:txBody>
      </p:sp>
      <p:grpSp>
        <p:nvGrpSpPr>
          <p:cNvPr id="235" name="Group"/>
          <p:cNvGrpSpPr/>
          <p:nvPr/>
        </p:nvGrpSpPr>
        <p:grpSpPr>
          <a:xfrm>
            <a:off x="-17602201" y="5479467"/>
            <a:ext cx="4525347" cy="1082676"/>
            <a:chOff x="0" y="0"/>
            <a:chExt cx="4525345" cy="1082675"/>
          </a:xfrm>
        </p:grpSpPr>
        <p:sp>
          <p:nvSpPr>
            <p:cNvPr id="232" name="Circle"/>
            <p:cNvSpPr/>
            <p:nvPr/>
          </p:nvSpPr>
          <p:spPr>
            <a:xfrm>
              <a:off x="4033728" y="295529"/>
              <a:ext cx="491618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3" name="2012 谷京东…"/>
            <p:cNvSpPr txBox="1"/>
            <p:nvPr/>
          </p:nvSpPr>
          <p:spPr>
            <a:xfrm>
              <a:off x="-1" y="-1"/>
              <a:ext cx="2136776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2012 谷京东</a:t>
              </a:r>
            </a:p>
            <a:p>
              <a:pPr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高级研发总监</a:t>
              </a:r>
            </a:p>
          </p:txBody>
        </p:sp>
        <p:pic>
          <p:nvPicPr>
            <p:cNvPr id="234" name="Screen Shot 2017-07-19 at 21.48.24.jpg" descr="Screen Shot 2017-07-19 at 21.48.24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349020" y="268659"/>
              <a:ext cx="1472463" cy="5453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9" name="Group"/>
          <p:cNvGrpSpPr/>
          <p:nvPr/>
        </p:nvGrpSpPr>
        <p:grpSpPr>
          <a:xfrm>
            <a:off x="-31000700" y="9110327"/>
            <a:ext cx="5213063" cy="1082676"/>
            <a:chOff x="0" y="0"/>
            <a:chExt cx="5213062" cy="1082675"/>
          </a:xfrm>
        </p:grpSpPr>
        <p:sp>
          <p:nvSpPr>
            <p:cNvPr id="236" name="Circle"/>
            <p:cNvSpPr/>
            <p:nvPr/>
          </p:nvSpPr>
          <p:spPr>
            <a:xfrm>
              <a:off x="4721445" y="295529"/>
              <a:ext cx="491618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7" name="2015  和金在线…"/>
            <p:cNvSpPr txBox="1"/>
            <p:nvPr/>
          </p:nvSpPr>
          <p:spPr>
            <a:xfrm>
              <a:off x="0" y="-1"/>
              <a:ext cx="2486162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2015  和金在线</a:t>
              </a:r>
            </a:p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联合创始人&amp;VP</a:t>
              </a:r>
            </a:p>
          </p:txBody>
        </p:sp>
        <p:pic>
          <p:nvPicPr>
            <p:cNvPr id="238" name="brand.png" descr="bran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68680" y="257250"/>
              <a:ext cx="1870246" cy="568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3" name="Group"/>
          <p:cNvGrpSpPr/>
          <p:nvPr/>
        </p:nvGrpSpPr>
        <p:grpSpPr>
          <a:xfrm>
            <a:off x="42570400" y="7294897"/>
            <a:ext cx="5395705" cy="1082676"/>
            <a:chOff x="0" y="0"/>
            <a:chExt cx="5395704" cy="1082675"/>
          </a:xfrm>
        </p:grpSpPr>
        <p:sp>
          <p:nvSpPr>
            <p:cNvPr id="240" name="Circle"/>
            <p:cNvSpPr/>
            <p:nvPr/>
          </p:nvSpPr>
          <p:spPr>
            <a:xfrm>
              <a:off x="0" y="295528"/>
              <a:ext cx="491617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1" name="2014 币丰港交易所…"/>
            <p:cNvSpPr txBox="1"/>
            <p:nvPr/>
          </p:nvSpPr>
          <p:spPr>
            <a:xfrm>
              <a:off x="2340883" y="-1"/>
              <a:ext cx="3054822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2014 币丰港交易所</a:t>
              </a:r>
            </a:p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联合创始人&amp;CEO</a:t>
              </a:r>
            </a:p>
          </p:txBody>
        </p:sp>
        <p:pic>
          <p:nvPicPr>
            <p:cNvPr id="242" name="Screen Shot 2017-07-19 at 21.53.52.jpg" descr="Screen Shot 2017-07-19 at 21.53.52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11403" y="188169"/>
              <a:ext cx="693426" cy="706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7" name="Group"/>
          <p:cNvGrpSpPr/>
          <p:nvPr/>
        </p:nvGrpSpPr>
        <p:grpSpPr>
          <a:xfrm>
            <a:off x="55295800" y="10925757"/>
            <a:ext cx="6451545" cy="1082676"/>
            <a:chOff x="0" y="0"/>
            <a:chExt cx="6451544" cy="1082675"/>
          </a:xfrm>
        </p:grpSpPr>
        <p:sp>
          <p:nvSpPr>
            <p:cNvPr id="244" name="Circle"/>
            <p:cNvSpPr/>
            <p:nvPr/>
          </p:nvSpPr>
          <p:spPr>
            <a:xfrm>
              <a:off x="0" y="295528"/>
              <a:ext cx="491617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2016 众安保险…"/>
            <p:cNvSpPr txBox="1"/>
            <p:nvPr/>
          </p:nvSpPr>
          <p:spPr>
            <a:xfrm>
              <a:off x="2755509" y="-1"/>
              <a:ext cx="3696036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2016 众安保险</a:t>
              </a:r>
            </a:p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高级总监&amp;区块链研究员</a:t>
              </a:r>
            </a:p>
          </p:txBody>
        </p:sp>
        <p:pic>
          <p:nvPicPr>
            <p:cNvPr id="246" name="Screen Shot 2017-07-19 at 21.55.55.jpg" descr="Screen Shot 2017-07-19 at 21.55.55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63348" y="277278"/>
              <a:ext cx="1920430" cy="528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8" name="问题#1: 用户资产需要托管…"/>
          <p:cNvSpPr/>
          <p:nvPr/>
        </p:nvSpPr>
        <p:spPr>
          <a:xfrm>
            <a:off x="11116989" y="1839184"/>
            <a:ext cx="13369382" cy="331933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lvl="3" algn="l"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问题#1: 用户资产需要托管</a:t>
            </a:r>
          </a:p>
          <a:p>
            <a:pPr lvl="3" algn="l"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                      [安全性风险]</a:t>
            </a:r>
          </a:p>
        </p:txBody>
      </p:sp>
      <p:sp>
        <p:nvSpPr>
          <p:cNvPr id="249" name="问题#2: 交易所内幕交易…"/>
          <p:cNvSpPr/>
          <p:nvPr/>
        </p:nvSpPr>
        <p:spPr>
          <a:xfrm>
            <a:off x="11116989" y="5198334"/>
            <a:ext cx="13369382" cy="33193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lvl="3" algn="l"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问题#2: 交易所内幕交易</a:t>
            </a:r>
          </a:p>
          <a:p>
            <a:pPr lvl="3" algn="l"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                      [透明与公正]</a:t>
            </a:r>
          </a:p>
        </p:txBody>
      </p:sp>
      <p:sp>
        <p:nvSpPr>
          <p:cNvPr id="250" name="问题#3: 订单散落到多交易所…"/>
          <p:cNvSpPr/>
          <p:nvPr/>
        </p:nvSpPr>
        <p:spPr>
          <a:xfrm>
            <a:off x="11116989" y="8557484"/>
            <a:ext cx="13369382" cy="331933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lvl="3" algn="l"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问题#3: 订单散落到多交易所</a:t>
            </a:r>
          </a:p>
          <a:p>
            <a:pPr lvl="3" algn="l"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                      [流动性限制]</a:t>
            </a:r>
          </a:p>
        </p:txBody>
      </p:sp>
      <p:sp>
        <p:nvSpPr>
          <p:cNvPr id="251" name="{"/>
          <p:cNvSpPr txBox="1"/>
          <p:nvPr/>
        </p:nvSpPr>
        <p:spPr>
          <a:xfrm>
            <a:off x="6602329" y="1028116"/>
            <a:ext cx="2620467" cy="998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58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{</a:t>
            </a:r>
          </a:p>
        </p:txBody>
      </p:sp>
      <p:grpSp>
        <p:nvGrpSpPr>
          <p:cNvPr id="254" name="Group"/>
          <p:cNvGrpSpPr/>
          <p:nvPr/>
        </p:nvGrpSpPr>
        <p:grpSpPr>
          <a:xfrm>
            <a:off x="1599429" y="5742863"/>
            <a:ext cx="5210771" cy="2269765"/>
            <a:chOff x="0" y="368299"/>
            <a:chExt cx="5210770" cy="2269763"/>
          </a:xfrm>
        </p:grpSpPr>
        <p:sp>
          <p:nvSpPr>
            <p:cNvPr id="252" name="Loopring"/>
            <p:cNvSpPr txBox="1"/>
            <p:nvPr/>
          </p:nvSpPr>
          <p:spPr>
            <a:xfrm>
              <a:off x="0" y="368299"/>
              <a:ext cx="5210771" cy="181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sz="100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/>
              <a:r>
                <a:t>Loopring</a:t>
              </a:r>
            </a:p>
          </p:txBody>
        </p:sp>
        <p:sp>
          <p:nvSpPr>
            <p:cNvPr id="253" name="去中心化代币交易撮合协议"/>
            <p:cNvSpPr txBox="1"/>
            <p:nvPr/>
          </p:nvSpPr>
          <p:spPr>
            <a:xfrm>
              <a:off x="60388" y="2076088"/>
              <a:ext cx="3813176" cy="561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sz="2400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/>
              <a:r>
                <a:t>去中心化代币交易撮合协议</a:t>
              </a:r>
            </a:p>
          </p:txBody>
        </p:sp>
      </p:grpSp>
      <p:sp>
        <p:nvSpPr>
          <p:cNvPr id="255" name="Loopring"/>
          <p:cNvSpPr txBox="1"/>
          <p:nvPr/>
        </p:nvSpPr>
        <p:spPr>
          <a:xfrm>
            <a:off x="523968" y="200024"/>
            <a:ext cx="2696211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rPr u="sng">
                <a:solidFill>
                  <a:srgbClr val="F6BB00"/>
                </a:solidFill>
              </a:rPr>
              <a:t>L</a:t>
            </a:r>
            <a:r>
              <a:t>oopring</a:t>
            </a:r>
          </a:p>
        </p:txBody>
      </p:sp>
      <p:sp>
        <p:nvSpPr>
          <p:cNvPr id="256" name="目标问题"/>
          <p:cNvSpPr txBox="1"/>
          <p:nvPr/>
        </p:nvSpPr>
        <p:spPr>
          <a:xfrm>
            <a:off x="3267485" y="176212"/>
            <a:ext cx="2492376" cy="96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4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目标问题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v1.0"/>
          <p:cNvSpPr txBox="1"/>
          <p:nvPr/>
        </p:nvSpPr>
        <p:spPr>
          <a:xfrm>
            <a:off x="22550966" y="12927012"/>
            <a:ext cx="491618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5900"/>
              </a:spcBef>
              <a:defRPr sz="1400">
                <a:solidFill>
                  <a:srgbClr val="DCDEE0"/>
                </a:solidFill>
              </a:defRPr>
            </a:lvl1pPr>
          </a:lstStyle>
          <a:p>
            <a:pPr/>
            <a:r>
              <a:t>v1.0</a:t>
            </a:r>
          </a:p>
        </p:txBody>
      </p:sp>
      <p:sp>
        <p:nvSpPr>
          <p:cNvPr id="259" name="Line"/>
          <p:cNvSpPr/>
          <p:nvPr/>
        </p:nvSpPr>
        <p:spPr>
          <a:xfrm flipH="1">
            <a:off x="17388652" y="-12282419"/>
            <a:ext cx="1" cy="12115389"/>
          </a:xfrm>
          <a:prstGeom prst="line">
            <a:avLst/>
          </a:prstGeom>
          <a:ln w="63500">
            <a:solidFill>
              <a:schemeClr val="accent1">
                <a:satOff val="-3355"/>
                <a:lumOff val="2661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l">
              <a:defRPr sz="48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</a:p>
        </p:txBody>
      </p:sp>
      <p:grpSp>
        <p:nvGrpSpPr>
          <p:cNvPr id="263" name="Group"/>
          <p:cNvGrpSpPr/>
          <p:nvPr/>
        </p:nvGrpSpPr>
        <p:grpSpPr>
          <a:xfrm>
            <a:off x="-17602201" y="5479467"/>
            <a:ext cx="4525347" cy="1082676"/>
            <a:chOff x="0" y="0"/>
            <a:chExt cx="4525345" cy="1082675"/>
          </a:xfrm>
        </p:grpSpPr>
        <p:sp>
          <p:nvSpPr>
            <p:cNvPr id="260" name="Circle"/>
            <p:cNvSpPr/>
            <p:nvPr/>
          </p:nvSpPr>
          <p:spPr>
            <a:xfrm>
              <a:off x="4033728" y="295529"/>
              <a:ext cx="491618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1" name="2012 谷京东…"/>
            <p:cNvSpPr txBox="1"/>
            <p:nvPr/>
          </p:nvSpPr>
          <p:spPr>
            <a:xfrm>
              <a:off x="-1" y="-1"/>
              <a:ext cx="2136776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2012 谷京东</a:t>
              </a:r>
            </a:p>
            <a:p>
              <a:pPr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高级研发总监</a:t>
              </a:r>
            </a:p>
          </p:txBody>
        </p:sp>
        <p:pic>
          <p:nvPicPr>
            <p:cNvPr id="262" name="Screen Shot 2017-07-19 at 21.48.24.jpg" descr="Screen Shot 2017-07-19 at 21.48.24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349020" y="268659"/>
              <a:ext cx="1472463" cy="5453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7" name="Group"/>
          <p:cNvGrpSpPr/>
          <p:nvPr/>
        </p:nvGrpSpPr>
        <p:grpSpPr>
          <a:xfrm>
            <a:off x="-31000700" y="9110327"/>
            <a:ext cx="5213063" cy="1082676"/>
            <a:chOff x="0" y="0"/>
            <a:chExt cx="5213062" cy="1082675"/>
          </a:xfrm>
        </p:grpSpPr>
        <p:sp>
          <p:nvSpPr>
            <p:cNvPr id="264" name="Circle"/>
            <p:cNvSpPr/>
            <p:nvPr/>
          </p:nvSpPr>
          <p:spPr>
            <a:xfrm>
              <a:off x="4721445" y="295529"/>
              <a:ext cx="491618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5" name="2015  和金在线…"/>
            <p:cNvSpPr txBox="1"/>
            <p:nvPr/>
          </p:nvSpPr>
          <p:spPr>
            <a:xfrm>
              <a:off x="0" y="-1"/>
              <a:ext cx="2486162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2015  和金在线</a:t>
              </a:r>
            </a:p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联合创始人&amp;VP</a:t>
              </a:r>
            </a:p>
          </p:txBody>
        </p:sp>
        <p:pic>
          <p:nvPicPr>
            <p:cNvPr id="266" name="brand.png" descr="bran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68680" y="257250"/>
              <a:ext cx="1870246" cy="568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1" name="Group"/>
          <p:cNvGrpSpPr/>
          <p:nvPr/>
        </p:nvGrpSpPr>
        <p:grpSpPr>
          <a:xfrm>
            <a:off x="42570400" y="7294897"/>
            <a:ext cx="5395705" cy="1082676"/>
            <a:chOff x="0" y="0"/>
            <a:chExt cx="5395704" cy="1082675"/>
          </a:xfrm>
        </p:grpSpPr>
        <p:sp>
          <p:nvSpPr>
            <p:cNvPr id="268" name="Circle"/>
            <p:cNvSpPr/>
            <p:nvPr/>
          </p:nvSpPr>
          <p:spPr>
            <a:xfrm>
              <a:off x="0" y="295528"/>
              <a:ext cx="491617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9" name="2014 币丰港交易所…"/>
            <p:cNvSpPr txBox="1"/>
            <p:nvPr/>
          </p:nvSpPr>
          <p:spPr>
            <a:xfrm>
              <a:off x="2340883" y="-1"/>
              <a:ext cx="3054822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2014 币丰港交易所</a:t>
              </a:r>
            </a:p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联合创始人&amp;CEO</a:t>
              </a:r>
            </a:p>
          </p:txBody>
        </p:sp>
        <p:pic>
          <p:nvPicPr>
            <p:cNvPr id="270" name="Screen Shot 2017-07-19 at 21.53.52.jpg" descr="Screen Shot 2017-07-19 at 21.53.52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11403" y="188169"/>
              <a:ext cx="693426" cy="706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5" name="Group"/>
          <p:cNvGrpSpPr/>
          <p:nvPr/>
        </p:nvGrpSpPr>
        <p:grpSpPr>
          <a:xfrm>
            <a:off x="55295800" y="10925757"/>
            <a:ext cx="6451545" cy="1082676"/>
            <a:chOff x="0" y="0"/>
            <a:chExt cx="6451544" cy="1082675"/>
          </a:xfrm>
        </p:grpSpPr>
        <p:sp>
          <p:nvSpPr>
            <p:cNvPr id="272" name="Circle"/>
            <p:cNvSpPr/>
            <p:nvPr/>
          </p:nvSpPr>
          <p:spPr>
            <a:xfrm>
              <a:off x="0" y="295528"/>
              <a:ext cx="491617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3" name="2016 众安保险…"/>
            <p:cNvSpPr txBox="1"/>
            <p:nvPr/>
          </p:nvSpPr>
          <p:spPr>
            <a:xfrm>
              <a:off x="2755509" y="-1"/>
              <a:ext cx="3696036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2016 众安保险</a:t>
              </a:r>
            </a:p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高级总监&amp;区块链研究员</a:t>
              </a:r>
            </a:p>
          </p:txBody>
        </p:sp>
        <p:pic>
          <p:nvPicPr>
            <p:cNvPr id="274" name="Screen Shot 2017-07-19 at 21.55.55.jpg" descr="Screen Shot 2017-07-19 at 21.55.55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63348" y="277278"/>
              <a:ext cx="1920430" cy="528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6" name="问题#1: 用户资产需要托管…"/>
          <p:cNvSpPr/>
          <p:nvPr/>
        </p:nvSpPr>
        <p:spPr>
          <a:xfrm>
            <a:off x="11116989" y="1839184"/>
            <a:ext cx="13369382" cy="331933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lvl="3" algn="l"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问题#1: 用户资产需要托管</a:t>
            </a:r>
          </a:p>
          <a:p>
            <a:pPr lvl="3" algn="l"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                      [安全性风险]</a:t>
            </a:r>
          </a:p>
        </p:txBody>
      </p:sp>
      <p:sp>
        <p:nvSpPr>
          <p:cNvPr id="277" name="问题#2: 交易所内幕交易…"/>
          <p:cNvSpPr/>
          <p:nvPr/>
        </p:nvSpPr>
        <p:spPr>
          <a:xfrm>
            <a:off x="11116989" y="5198334"/>
            <a:ext cx="13369382" cy="33193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lvl="3" algn="l"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问题#2: 交易所内幕交易</a:t>
            </a:r>
          </a:p>
          <a:p>
            <a:pPr lvl="3" algn="l"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                      [透明与公正]</a:t>
            </a:r>
          </a:p>
        </p:txBody>
      </p:sp>
      <p:sp>
        <p:nvSpPr>
          <p:cNvPr id="278" name="问题#3: 订单散落到多交易所…"/>
          <p:cNvSpPr/>
          <p:nvPr/>
        </p:nvSpPr>
        <p:spPr>
          <a:xfrm>
            <a:off x="11116989" y="8557484"/>
            <a:ext cx="13369382" cy="331933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lvl="3" algn="l"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问题#3: 订单散落到多交易所</a:t>
            </a:r>
          </a:p>
          <a:p>
            <a:pPr lvl="3" algn="l">
              <a:defRPr sz="4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                      [流动性限制]</a:t>
            </a:r>
          </a:p>
        </p:txBody>
      </p:sp>
      <p:sp>
        <p:nvSpPr>
          <p:cNvPr id="279" name="{"/>
          <p:cNvSpPr txBox="1"/>
          <p:nvPr/>
        </p:nvSpPr>
        <p:spPr>
          <a:xfrm>
            <a:off x="-230272" y="1028116"/>
            <a:ext cx="2620468" cy="998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58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{</a:t>
            </a:r>
          </a:p>
        </p:txBody>
      </p:sp>
      <p:grpSp>
        <p:nvGrpSpPr>
          <p:cNvPr id="282" name="Group"/>
          <p:cNvGrpSpPr/>
          <p:nvPr/>
        </p:nvGrpSpPr>
        <p:grpSpPr>
          <a:xfrm>
            <a:off x="-5233171" y="5742863"/>
            <a:ext cx="5210771" cy="2269765"/>
            <a:chOff x="0" y="368299"/>
            <a:chExt cx="5210770" cy="2269763"/>
          </a:xfrm>
        </p:grpSpPr>
        <p:sp>
          <p:nvSpPr>
            <p:cNvPr id="280" name="Loopring"/>
            <p:cNvSpPr txBox="1"/>
            <p:nvPr/>
          </p:nvSpPr>
          <p:spPr>
            <a:xfrm>
              <a:off x="0" y="368299"/>
              <a:ext cx="5210771" cy="1819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sz="100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/>
              <a:r>
                <a:t>Loopring</a:t>
              </a:r>
            </a:p>
          </p:txBody>
        </p:sp>
        <p:sp>
          <p:nvSpPr>
            <p:cNvPr id="281" name="去中心化代币交易撮合协议"/>
            <p:cNvSpPr txBox="1"/>
            <p:nvPr/>
          </p:nvSpPr>
          <p:spPr>
            <a:xfrm>
              <a:off x="60388" y="2076088"/>
              <a:ext cx="3813176" cy="561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sz="2400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/>
              <a:r>
                <a:t>去中心化代币交易撮合协议</a:t>
              </a:r>
            </a:p>
          </p:txBody>
        </p:sp>
      </p:grpSp>
      <p:grpSp>
        <p:nvGrpSpPr>
          <p:cNvPr id="285" name="Group"/>
          <p:cNvGrpSpPr/>
          <p:nvPr/>
        </p:nvGrpSpPr>
        <p:grpSpPr>
          <a:xfrm>
            <a:off x="3545432" y="2025635"/>
            <a:ext cx="6416321" cy="2832413"/>
            <a:chOff x="0" y="1191105"/>
            <a:chExt cx="6416320" cy="2832411"/>
          </a:xfrm>
        </p:grpSpPr>
        <p:sp>
          <p:nvSpPr>
            <p:cNvPr id="283" name="1.资产无需托管"/>
            <p:cNvSpPr txBox="1"/>
            <p:nvPr/>
          </p:nvSpPr>
          <p:spPr>
            <a:xfrm>
              <a:off x="0" y="1191105"/>
              <a:ext cx="5440334" cy="1325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l">
                <a:defRPr sz="48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/>
              <a:r>
                <a:t>1.资产无需托管</a:t>
              </a:r>
            </a:p>
          </p:txBody>
        </p:sp>
        <p:sp>
          <p:nvSpPr>
            <p:cNvPr id="284" name="没有充值提现过程，用户订单中的代币一直存放在用户区块链账户中，同时订单不锁定代币，下单后依然可以任意支配资产。"/>
            <p:cNvSpPr txBox="1"/>
            <p:nvPr/>
          </p:nvSpPr>
          <p:spPr>
            <a:xfrm>
              <a:off x="72482" y="2277843"/>
              <a:ext cx="6343839" cy="17456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l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/>
              <a:r>
                <a:t>没有充值提现过程，用户订单中的代币一直存放在用户区块链账户中，同时订单不锁定代币，下单后依然可以任意支配资产。</a:t>
              </a:r>
            </a:p>
          </p:txBody>
        </p:sp>
      </p:grpSp>
      <p:grpSp>
        <p:nvGrpSpPr>
          <p:cNvPr id="288" name="Group"/>
          <p:cNvGrpSpPr/>
          <p:nvPr/>
        </p:nvGrpSpPr>
        <p:grpSpPr>
          <a:xfrm>
            <a:off x="3568643" y="5672114"/>
            <a:ext cx="6369899" cy="2257754"/>
            <a:chOff x="0" y="781049"/>
            <a:chExt cx="6369898" cy="2257752"/>
          </a:xfrm>
        </p:grpSpPr>
        <p:sp>
          <p:nvSpPr>
            <p:cNvPr id="286" name="2. 区块链上交易清算"/>
            <p:cNvSpPr txBox="1"/>
            <p:nvPr/>
          </p:nvSpPr>
          <p:spPr>
            <a:xfrm>
              <a:off x="0" y="781049"/>
              <a:ext cx="5711329" cy="993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sz="48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/>
              <a:r>
                <a:t>2. 区块链上交易清算</a:t>
              </a:r>
            </a:p>
          </p:txBody>
        </p:sp>
        <p:sp>
          <p:nvSpPr>
            <p:cNvPr id="287" name="订单链外生成，传播和撮合；链上做交易和验证和清结算，清结算通过智能合约保障原执行。不会再有内幕交易。"/>
            <p:cNvSpPr txBox="1"/>
            <p:nvPr/>
          </p:nvSpPr>
          <p:spPr>
            <a:xfrm>
              <a:off x="16217" y="1638627"/>
              <a:ext cx="6353682" cy="1400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/>
              <a:r>
                <a:t>订单链外生成，传播和撮合；链上做交易和验证和清结算，清结算通过智能合约保障原执行。不会再有内幕交易。</a:t>
              </a:r>
            </a:p>
          </p:txBody>
        </p:sp>
      </p:grpSp>
      <p:grpSp>
        <p:nvGrpSpPr>
          <p:cNvPr id="291" name="Group"/>
          <p:cNvGrpSpPr/>
          <p:nvPr/>
        </p:nvGrpSpPr>
        <p:grpSpPr>
          <a:xfrm>
            <a:off x="3568643" y="8590426"/>
            <a:ext cx="6369899" cy="3139430"/>
            <a:chOff x="0" y="781049"/>
            <a:chExt cx="6369898" cy="3139428"/>
          </a:xfrm>
        </p:grpSpPr>
        <p:sp>
          <p:nvSpPr>
            <p:cNvPr id="289" name="3. 订单共享/环路撮合"/>
            <p:cNvSpPr txBox="1"/>
            <p:nvPr/>
          </p:nvSpPr>
          <p:spPr>
            <a:xfrm>
              <a:off x="0" y="781049"/>
              <a:ext cx="5956896" cy="993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sz="48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/>
              <a:r>
                <a:t>3. 订单共享/环路撮合</a:t>
              </a:r>
            </a:p>
          </p:txBody>
        </p:sp>
        <p:sp>
          <p:nvSpPr>
            <p:cNvPr id="290" name="订单可以被广播给一个或多个交易所，做联合的，同时也是竞争式的撮合。用户成交价格更优惠，流动性更大。革命性的“环路撮合”机制，允许任意两个虚拟货币之间的交易。同时能够更大程度上生成新的流动性。"/>
            <p:cNvSpPr txBox="1"/>
            <p:nvPr/>
          </p:nvSpPr>
          <p:spPr>
            <a:xfrm>
              <a:off x="16217" y="1673771"/>
              <a:ext cx="6353682" cy="2246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/>
              <a:r>
                <a:t>订单可以被广播给一个或多个交易所，做联合的，同时也是竞争式的撮合。用户成交价格更优惠，流动性更大。革命性的“环路撮合”机制，允许任意两个虚拟货币之间的交易。同时能够更大程度上生成新的流动性。</a:t>
              </a:r>
            </a:p>
          </p:txBody>
        </p:sp>
      </p:grpSp>
      <p:sp>
        <p:nvSpPr>
          <p:cNvPr id="292" name="Loopring"/>
          <p:cNvSpPr txBox="1"/>
          <p:nvPr/>
        </p:nvSpPr>
        <p:spPr>
          <a:xfrm>
            <a:off x="523968" y="200024"/>
            <a:ext cx="2696211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rPr u="sng">
                <a:solidFill>
                  <a:srgbClr val="F6BB00"/>
                </a:solidFill>
              </a:rPr>
              <a:t>L</a:t>
            </a:r>
            <a:r>
              <a:t>oopring</a:t>
            </a:r>
          </a:p>
        </p:txBody>
      </p:sp>
      <p:sp>
        <p:nvSpPr>
          <p:cNvPr id="293" name="解决方案"/>
          <p:cNvSpPr txBox="1"/>
          <p:nvPr/>
        </p:nvSpPr>
        <p:spPr>
          <a:xfrm>
            <a:off x="3267485" y="176212"/>
            <a:ext cx="2492376" cy="96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4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解决方案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8" grpId="1"/>
      <p:bldP build="whole" bldLvl="1" animBg="1" rev="0" advAuto="0" spid="291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v1.0"/>
          <p:cNvSpPr txBox="1"/>
          <p:nvPr/>
        </p:nvSpPr>
        <p:spPr>
          <a:xfrm>
            <a:off x="22550966" y="12927012"/>
            <a:ext cx="491618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5900"/>
              </a:spcBef>
              <a:defRPr sz="1400">
                <a:solidFill>
                  <a:srgbClr val="DCDEE0"/>
                </a:solidFill>
              </a:defRPr>
            </a:lvl1pPr>
          </a:lstStyle>
          <a:p>
            <a:pPr/>
            <a:r>
              <a:t>v1.0</a:t>
            </a:r>
          </a:p>
        </p:txBody>
      </p:sp>
      <p:sp>
        <p:nvSpPr>
          <p:cNvPr id="296" name="Line"/>
          <p:cNvSpPr/>
          <p:nvPr/>
        </p:nvSpPr>
        <p:spPr>
          <a:xfrm flipH="1">
            <a:off x="17388652" y="-12282419"/>
            <a:ext cx="1" cy="12115389"/>
          </a:xfrm>
          <a:prstGeom prst="line">
            <a:avLst/>
          </a:prstGeom>
          <a:ln w="63500">
            <a:solidFill>
              <a:schemeClr val="accent1">
                <a:satOff val="-3355"/>
                <a:lumOff val="2661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l">
              <a:defRPr sz="48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</a:p>
        </p:txBody>
      </p:sp>
      <p:grpSp>
        <p:nvGrpSpPr>
          <p:cNvPr id="300" name="Group"/>
          <p:cNvGrpSpPr/>
          <p:nvPr/>
        </p:nvGrpSpPr>
        <p:grpSpPr>
          <a:xfrm>
            <a:off x="-17602201" y="5479467"/>
            <a:ext cx="4525347" cy="1082676"/>
            <a:chOff x="0" y="0"/>
            <a:chExt cx="4525345" cy="1082675"/>
          </a:xfrm>
        </p:grpSpPr>
        <p:sp>
          <p:nvSpPr>
            <p:cNvPr id="297" name="Circle"/>
            <p:cNvSpPr/>
            <p:nvPr/>
          </p:nvSpPr>
          <p:spPr>
            <a:xfrm>
              <a:off x="4033728" y="295529"/>
              <a:ext cx="491618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8" name="2012 谷京东…"/>
            <p:cNvSpPr txBox="1"/>
            <p:nvPr/>
          </p:nvSpPr>
          <p:spPr>
            <a:xfrm>
              <a:off x="-1" y="-1"/>
              <a:ext cx="2136776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2012 谷京东</a:t>
              </a:r>
            </a:p>
            <a:p>
              <a:pPr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高级研发总监</a:t>
              </a:r>
            </a:p>
          </p:txBody>
        </p:sp>
        <p:pic>
          <p:nvPicPr>
            <p:cNvPr id="299" name="Screen Shot 2017-07-19 at 21.48.24.jpg" descr="Screen Shot 2017-07-19 at 21.48.24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349020" y="268659"/>
              <a:ext cx="1472463" cy="5453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04" name="Group"/>
          <p:cNvGrpSpPr/>
          <p:nvPr/>
        </p:nvGrpSpPr>
        <p:grpSpPr>
          <a:xfrm>
            <a:off x="-31000700" y="9110327"/>
            <a:ext cx="5213063" cy="1082676"/>
            <a:chOff x="0" y="0"/>
            <a:chExt cx="5213062" cy="1082675"/>
          </a:xfrm>
        </p:grpSpPr>
        <p:sp>
          <p:nvSpPr>
            <p:cNvPr id="301" name="Circle"/>
            <p:cNvSpPr/>
            <p:nvPr/>
          </p:nvSpPr>
          <p:spPr>
            <a:xfrm>
              <a:off x="4721445" y="295529"/>
              <a:ext cx="491618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2" name="2015  和金在线…"/>
            <p:cNvSpPr txBox="1"/>
            <p:nvPr/>
          </p:nvSpPr>
          <p:spPr>
            <a:xfrm>
              <a:off x="0" y="-1"/>
              <a:ext cx="2486162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2015  和金在线</a:t>
              </a:r>
            </a:p>
            <a:p>
              <a:pPr algn="r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联合创始人&amp;VP</a:t>
              </a:r>
            </a:p>
          </p:txBody>
        </p:sp>
        <p:pic>
          <p:nvPicPr>
            <p:cNvPr id="303" name="brand.png" descr="bran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68680" y="257250"/>
              <a:ext cx="1870246" cy="568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08" name="Group"/>
          <p:cNvGrpSpPr/>
          <p:nvPr/>
        </p:nvGrpSpPr>
        <p:grpSpPr>
          <a:xfrm>
            <a:off x="42570400" y="7294897"/>
            <a:ext cx="5395705" cy="1082676"/>
            <a:chOff x="0" y="0"/>
            <a:chExt cx="5395704" cy="1082675"/>
          </a:xfrm>
        </p:grpSpPr>
        <p:sp>
          <p:nvSpPr>
            <p:cNvPr id="305" name="Circle"/>
            <p:cNvSpPr/>
            <p:nvPr/>
          </p:nvSpPr>
          <p:spPr>
            <a:xfrm>
              <a:off x="0" y="295528"/>
              <a:ext cx="491617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6" name="2014 币丰港交易所…"/>
            <p:cNvSpPr txBox="1"/>
            <p:nvPr/>
          </p:nvSpPr>
          <p:spPr>
            <a:xfrm>
              <a:off x="2340883" y="-1"/>
              <a:ext cx="3054822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2014 币丰港交易所</a:t>
              </a:r>
            </a:p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联合创始人&amp;CEO</a:t>
              </a:r>
            </a:p>
          </p:txBody>
        </p:sp>
        <p:pic>
          <p:nvPicPr>
            <p:cNvPr id="307" name="Screen Shot 2017-07-19 at 21.53.52.jpg" descr="Screen Shot 2017-07-19 at 21.53.52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11403" y="188169"/>
              <a:ext cx="693426" cy="706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2" name="Group"/>
          <p:cNvGrpSpPr/>
          <p:nvPr/>
        </p:nvGrpSpPr>
        <p:grpSpPr>
          <a:xfrm>
            <a:off x="55295800" y="10925757"/>
            <a:ext cx="6451545" cy="1082676"/>
            <a:chOff x="0" y="0"/>
            <a:chExt cx="6451544" cy="1082675"/>
          </a:xfrm>
        </p:grpSpPr>
        <p:sp>
          <p:nvSpPr>
            <p:cNvPr id="309" name="Circle"/>
            <p:cNvSpPr/>
            <p:nvPr/>
          </p:nvSpPr>
          <p:spPr>
            <a:xfrm>
              <a:off x="0" y="295528"/>
              <a:ext cx="491617" cy="49161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0" name="2016 众安保险…"/>
            <p:cNvSpPr txBox="1"/>
            <p:nvPr/>
          </p:nvSpPr>
          <p:spPr>
            <a:xfrm>
              <a:off x="2755509" y="-1"/>
              <a:ext cx="3696036" cy="1082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2016 众安保险</a:t>
              </a:r>
            </a:p>
            <a:p>
              <a:pPr algn="l">
                <a:defRPr b="1" sz="2600">
                  <a:solidFill>
                    <a:schemeClr val="accent1">
                      <a:satOff val="-3355"/>
                      <a:lumOff val="26614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高级总监&amp;区块链研究员</a:t>
              </a:r>
            </a:p>
          </p:txBody>
        </p:sp>
        <p:pic>
          <p:nvPicPr>
            <p:cNvPr id="311" name="Screen Shot 2017-07-19 at 21.55.55.jpg" descr="Screen Shot 2017-07-19 at 21.55.55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63348" y="277278"/>
              <a:ext cx="1920430" cy="528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3" name="Loopring"/>
          <p:cNvSpPr txBox="1"/>
          <p:nvPr/>
        </p:nvSpPr>
        <p:spPr>
          <a:xfrm>
            <a:off x="523968" y="200024"/>
            <a:ext cx="2696211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rPr u="sng">
                <a:solidFill>
                  <a:srgbClr val="F6BB00"/>
                </a:solidFill>
              </a:rPr>
              <a:t>L</a:t>
            </a:r>
            <a:r>
              <a:t>oopring</a:t>
            </a:r>
          </a:p>
        </p:txBody>
      </p:sp>
      <p:sp>
        <p:nvSpPr>
          <p:cNvPr id="314" name="解决方案"/>
          <p:cNvSpPr txBox="1"/>
          <p:nvPr/>
        </p:nvSpPr>
        <p:spPr>
          <a:xfrm>
            <a:off x="3267485" y="176212"/>
            <a:ext cx="2492376" cy="96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4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解决方案</a:t>
            </a:r>
          </a:p>
        </p:txBody>
      </p:sp>
      <p:sp>
        <p:nvSpPr>
          <p:cNvPr id="315" name="交易撮合示例"/>
          <p:cNvSpPr txBox="1"/>
          <p:nvPr/>
        </p:nvSpPr>
        <p:spPr>
          <a:xfrm>
            <a:off x="10285412" y="6361112"/>
            <a:ext cx="38131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800">
                <a:solidFill>
                  <a:schemeClr val="accent1">
                    <a:satOff val="-3355"/>
                    <a:lumOff val="26614"/>
                  </a:schemeClr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交易撮合示例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u"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order#1…"/>
          <p:cNvSpPr/>
          <p:nvPr/>
        </p:nvSpPr>
        <p:spPr>
          <a:xfrm>
            <a:off x="5674199" y="2885117"/>
            <a:ext cx="1426886" cy="743677"/>
          </a:xfrm>
          <a:prstGeom prst="roundRect">
            <a:avLst>
              <a:gd name="adj" fmla="val 15391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order#1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address_X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10000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10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</p:txBody>
      </p:sp>
      <p:sp>
        <p:nvSpPr>
          <p:cNvPr id="318" name="order#1…"/>
          <p:cNvSpPr/>
          <p:nvPr/>
        </p:nvSpPr>
        <p:spPr>
          <a:xfrm>
            <a:off x="5621377" y="2877156"/>
            <a:ext cx="1532529" cy="759599"/>
          </a:xfrm>
          <a:prstGeom prst="roundRect">
            <a:avLst>
              <a:gd name="adj" fmla="val 15391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order#1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address_X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10000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10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</p:txBody>
      </p:sp>
      <p:sp>
        <p:nvSpPr>
          <p:cNvPr id="319" name="order#1…"/>
          <p:cNvSpPr/>
          <p:nvPr/>
        </p:nvSpPr>
        <p:spPr>
          <a:xfrm>
            <a:off x="5621377" y="2877156"/>
            <a:ext cx="1532529" cy="759599"/>
          </a:xfrm>
          <a:prstGeom prst="roundRect">
            <a:avLst>
              <a:gd name="adj" fmla="val 1618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order#1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address_X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10000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10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</p:txBody>
      </p:sp>
      <p:sp>
        <p:nvSpPr>
          <p:cNvPr id="320" name="order#2…"/>
          <p:cNvSpPr/>
          <p:nvPr/>
        </p:nvSpPr>
        <p:spPr>
          <a:xfrm>
            <a:off x="5674199" y="8627481"/>
            <a:ext cx="1426886" cy="743678"/>
          </a:xfrm>
          <a:prstGeom prst="roundRect">
            <a:avLst>
              <a:gd name="adj" fmla="val 1618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order#2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address_Y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5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4500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</p:txBody>
      </p:sp>
      <p:sp>
        <p:nvSpPr>
          <p:cNvPr id="321" name="order#2…"/>
          <p:cNvSpPr/>
          <p:nvPr/>
        </p:nvSpPr>
        <p:spPr>
          <a:xfrm>
            <a:off x="5621378" y="8611560"/>
            <a:ext cx="1532529" cy="759600"/>
          </a:xfrm>
          <a:prstGeom prst="roundRect">
            <a:avLst>
              <a:gd name="adj" fmla="val 1618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order#2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address_Y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5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4500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</p:txBody>
      </p:sp>
      <p:sp>
        <p:nvSpPr>
          <p:cNvPr id="322" name="order#2…"/>
          <p:cNvSpPr/>
          <p:nvPr/>
        </p:nvSpPr>
        <p:spPr>
          <a:xfrm>
            <a:off x="5621378" y="8627481"/>
            <a:ext cx="1532529" cy="743678"/>
          </a:xfrm>
          <a:prstGeom prst="roundRect">
            <a:avLst>
              <a:gd name="adj" fmla="val 1736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order#2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address_Y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5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4500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</p:txBody>
      </p:sp>
      <p:sp>
        <p:nvSpPr>
          <p:cNvPr id="323" name="order#2…"/>
          <p:cNvSpPr/>
          <p:nvPr/>
        </p:nvSpPr>
        <p:spPr>
          <a:xfrm>
            <a:off x="3676922" y="8573155"/>
            <a:ext cx="3822536" cy="20442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order#2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address_Y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5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4500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</p:txBody>
      </p:sp>
      <p:sp>
        <p:nvSpPr>
          <p:cNvPr id="324" name="order#1…"/>
          <p:cNvSpPr/>
          <p:nvPr/>
        </p:nvSpPr>
        <p:spPr>
          <a:xfrm>
            <a:off x="3676922" y="2234855"/>
            <a:ext cx="3822536" cy="20442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order#1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address_X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10000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10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</p:txBody>
      </p:sp>
      <p:grpSp>
        <p:nvGrpSpPr>
          <p:cNvPr id="327" name="Group"/>
          <p:cNvGrpSpPr/>
          <p:nvPr/>
        </p:nvGrpSpPr>
        <p:grpSpPr>
          <a:xfrm>
            <a:off x="10152957" y="1845432"/>
            <a:ext cx="2198485" cy="1667111"/>
            <a:chOff x="0" y="0"/>
            <a:chExt cx="2198483" cy="1667110"/>
          </a:xfrm>
        </p:grpSpPr>
        <p:sp>
          <p:nvSpPr>
            <p:cNvPr id="325" name="Male"/>
            <p:cNvSpPr/>
            <p:nvPr/>
          </p:nvSpPr>
          <p:spPr>
            <a:xfrm>
              <a:off x="1631759" y="0"/>
              <a:ext cx="566726" cy="1530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600" fill="norm" stroke="1" extrusionOk="0">
                  <a:moveTo>
                    <a:pt x="10541" y="0"/>
                  </a:moveTo>
                  <a:cubicBezTo>
                    <a:pt x="9273" y="0"/>
                    <a:pt x="8003" y="179"/>
                    <a:pt x="7035" y="538"/>
                  </a:cubicBezTo>
                  <a:cubicBezTo>
                    <a:pt x="5100" y="1256"/>
                    <a:pt x="5100" y="2421"/>
                    <a:pt x="7035" y="3139"/>
                  </a:cubicBezTo>
                  <a:cubicBezTo>
                    <a:pt x="8970" y="3857"/>
                    <a:pt x="12108" y="3857"/>
                    <a:pt x="14043" y="3139"/>
                  </a:cubicBezTo>
                  <a:cubicBezTo>
                    <a:pt x="15978" y="2421"/>
                    <a:pt x="15978" y="1256"/>
                    <a:pt x="14043" y="538"/>
                  </a:cubicBezTo>
                  <a:cubicBezTo>
                    <a:pt x="13075" y="179"/>
                    <a:pt x="11810" y="0"/>
                    <a:pt x="10541" y="0"/>
                  </a:cubicBezTo>
                  <a:close/>
                  <a:moveTo>
                    <a:pt x="4861" y="4062"/>
                  </a:moveTo>
                  <a:cubicBezTo>
                    <a:pt x="2985" y="4062"/>
                    <a:pt x="1457" y="4336"/>
                    <a:pt x="914" y="4566"/>
                  </a:cubicBezTo>
                  <a:cubicBezTo>
                    <a:pt x="-20" y="4962"/>
                    <a:pt x="-22" y="5441"/>
                    <a:pt x="9" y="5608"/>
                  </a:cubicBezTo>
                  <a:lnTo>
                    <a:pt x="9" y="12393"/>
                  </a:lnTo>
                  <a:cubicBezTo>
                    <a:pt x="9" y="12729"/>
                    <a:pt x="742" y="13000"/>
                    <a:pt x="1646" y="13000"/>
                  </a:cubicBezTo>
                  <a:cubicBezTo>
                    <a:pt x="2551" y="13000"/>
                    <a:pt x="3283" y="12729"/>
                    <a:pt x="3283" y="12393"/>
                  </a:cubicBezTo>
                  <a:lnTo>
                    <a:pt x="3283" y="6779"/>
                  </a:lnTo>
                  <a:lnTo>
                    <a:pt x="4780" y="6779"/>
                  </a:lnTo>
                  <a:lnTo>
                    <a:pt x="4780" y="12641"/>
                  </a:lnTo>
                  <a:lnTo>
                    <a:pt x="4793" y="12641"/>
                  </a:lnTo>
                  <a:lnTo>
                    <a:pt x="4793" y="20628"/>
                  </a:lnTo>
                  <a:cubicBezTo>
                    <a:pt x="4793" y="21165"/>
                    <a:pt x="5965" y="21600"/>
                    <a:pt x="7413" y="21600"/>
                  </a:cubicBezTo>
                  <a:cubicBezTo>
                    <a:pt x="8860" y="21600"/>
                    <a:pt x="10037" y="21165"/>
                    <a:pt x="10037" y="20628"/>
                  </a:cubicBezTo>
                  <a:lnTo>
                    <a:pt x="10037" y="12641"/>
                  </a:lnTo>
                  <a:lnTo>
                    <a:pt x="11524" y="12641"/>
                  </a:lnTo>
                  <a:lnTo>
                    <a:pt x="11524" y="20628"/>
                  </a:lnTo>
                  <a:cubicBezTo>
                    <a:pt x="11524" y="21165"/>
                    <a:pt x="12700" y="21600"/>
                    <a:pt x="14147" y="21600"/>
                  </a:cubicBezTo>
                  <a:cubicBezTo>
                    <a:pt x="15595" y="21600"/>
                    <a:pt x="16767" y="21165"/>
                    <a:pt x="16767" y="20628"/>
                  </a:cubicBezTo>
                  <a:lnTo>
                    <a:pt x="16767" y="12641"/>
                  </a:lnTo>
                  <a:lnTo>
                    <a:pt x="16785" y="12641"/>
                  </a:lnTo>
                  <a:lnTo>
                    <a:pt x="16785" y="6779"/>
                  </a:lnTo>
                  <a:lnTo>
                    <a:pt x="18272" y="6779"/>
                  </a:lnTo>
                  <a:lnTo>
                    <a:pt x="18272" y="12393"/>
                  </a:lnTo>
                  <a:cubicBezTo>
                    <a:pt x="18272" y="12729"/>
                    <a:pt x="19004" y="13000"/>
                    <a:pt x="19909" y="13000"/>
                  </a:cubicBezTo>
                  <a:cubicBezTo>
                    <a:pt x="20814" y="13000"/>
                    <a:pt x="21546" y="12729"/>
                    <a:pt x="21546" y="12393"/>
                  </a:cubicBezTo>
                  <a:lnTo>
                    <a:pt x="21546" y="5608"/>
                  </a:lnTo>
                  <a:cubicBezTo>
                    <a:pt x="21578" y="5441"/>
                    <a:pt x="21576" y="4962"/>
                    <a:pt x="20641" y="4566"/>
                  </a:cubicBezTo>
                  <a:cubicBezTo>
                    <a:pt x="20099" y="4336"/>
                    <a:pt x="18084" y="4062"/>
                    <a:pt x="16208" y="4062"/>
                  </a:cubicBezTo>
                  <a:lnTo>
                    <a:pt x="10705" y="4062"/>
                  </a:lnTo>
                  <a:lnTo>
                    <a:pt x="10364" y="4062"/>
                  </a:lnTo>
                  <a:lnTo>
                    <a:pt x="4861" y="406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6" name="撮合者A"/>
            <p:cNvSpPr txBox="1"/>
            <p:nvPr/>
          </p:nvSpPr>
          <p:spPr>
            <a:xfrm>
              <a:off x="0" y="952735"/>
              <a:ext cx="1645844" cy="714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撮合者A</a:t>
              </a:r>
            </a:p>
          </p:txBody>
        </p:sp>
      </p:grpSp>
      <p:grpSp>
        <p:nvGrpSpPr>
          <p:cNvPr id="330" name="Group"/>
          <p:cNvGrpSpPr/>
          <p:nvPr/>
        </p:nvGrpSpPr>
        <p:grpSpPr>
          <a:xfrm>
            <a:off x="10152957" y="5814538"/>
            <a:ext cx="2198485" cy="1667112"/>
            <a:chOff x="0" y="0"/>
            <a:chExt cx="2198483" cy="1667110"/>
          </a:xfrm>
        </p:grpSpPr>
        <p:sp>
          <p:nvSpPr>
            <p:cNvPr id="328" name="Male"/>
            <p:cNvSpPr/>
            <p:nvPr/>
          </p:nvSpPr>
          <p:spPr>
            <a:xfrm>
              <a:off x="1631759" y="0"/>
              <a:ext cx="566726" cy="1530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600" fill="norm" stroke="1" extrusionOk="0">
                  <a:moveTo>
                    <a:pt x="10541" y="0"/>
                  </a:moveTo>
                  <a:cubicBezTo>
                    <a:pt x="9273" y="0"/>
                    <a:pt x="8003" y="179"/>
                    <a:pt x="7035" y="538"/>
                  </a:cubicBezTo>
                  <a:cubicBezTo>
                    <a:pt x="5100" y="1256"/>
                    <a:pt x="5100" y="2421"/>
                    <a:pt x="7035" y="3139"/>
                  </a:cubicBezTo>
                  <a:cubicBezTo>
                    <a:pt x="8970" y="3857"/>
                    <a:pt x="12108" y="3857"/>
                    <a:pt x="14043" y="3139"/>
                  </a:cubicBezTo>
                  <a:cubicBezTo>
                    <a:pt x="15978" y="2421"/>
                    <a:pt x="15978" y="1256"/>
                    <a:pt x="14043" y="538"/>
                  </a:cubicBezTo>
                  <a:cubicBezTo>
                    <a:pt x="13075" y="179"/>
                    <a:pt x="11810" y="0"/>
                    <a:pt x="10541" y="0"/>
                  </a:cubicBezTo>
                  <a:close/>
                  <a:moveTo>
                    <a:pt x="4861" y="4062"/>
                  </a:moveTo>
                  <a:cubicBezTo>
                    <a:pt x="2985" y="4062"/>
                    <a:pt x="1457" y="4336"/>
                    <a:pt x="914" y="4566"/>
                  </a:cubicBezTo>
                  <a:cubicBezTo>
                    <a:pt x="-20" y="4962"/>
                    <a:pt x="-22" y="5441"/>
                    <a:pt x="9" y="5608"/>
                  </a:cubicBezTo>
                  <a:lnTo>
                    <a:pt x="9" y="12393"/>
                  </a:lnTo>
                  <a:cubicBezTo>
                    <a:pt x="9" y="12729"/>
                    <a:pt x="742" y="13000"/>
                    <a:pt x="1646" y="13000"/>
                  </a:cubicBezTo>
                  <a:cubicBezTo>
                    <a:pt x="2551" y="13000"/>
                    <a:pt x="3283" y="12729"/>
                    <a:pt x="3283" y="12393"/>
                  </a:cubicBezTo>
                  <a:lnTo>
                    <a:pt x="3283" y="6779"/>
                  </a:lnTo>
                  <a:lnTo>
                    <a:pt x="4780" y="6779"/>
                  </a:lnTo>
                  <a:lnTo>
                    <a:pt x="4780" y="12641"/>
                  </a:lnTo>
                  <a:lnTo>
                    <a:pt x="4793" y="12641"/>
                  </a:lnTo>
                  <a:lnTo>
                    <a:pt x="4793" y="20628"/>
                  </a:lnTo>
                  <a:cubicBezTo>
                    <a:pt x="4793" y="21165"/>
                    <a:pt x="5965" y="21600"/>
                    <a:pt x="7413" y="21600"/>
                  </a:cubicBezTo>
                  <a:cubicBezTo>
                    <a:pt x="8860" y="21600"/>
                    <a:pt x="10037" y="21165"/>
                    <a:pt x="10037" y="20628"/>
                  </a:cubicBezTo>
                  <a:lnTo>
                    <a:pt x="10037" y="12641"/>
                  </a:lnTo>
                  <a:lnTo>
                    <a:pt x="11524" y="12641"/>
                  </a:lnTo>
                  <a:lnTo>
                    <a:pt x="11524" y="20628"/>
                  </a:lnTo>
                  <a:cubicBezTo>
                    <a:pt x="11524" y="21165"/>
                    <a:pt x="12700" y="21600"/>
                    <a:pt x="14147" y="21600"/>
                  </a:cubicBezTo>
                  <a:cubicBezTo>
                    <a:pt x="15595" y="21600"/>
                    <a:pt x="16767" y="21165"/>
                    <a:pt x="16767" y="20628"/>
                  </a:cubicBezTo>
                  <a:lnTo>
                    <a:pt x="16767" y="12641"/>
                  </a:lnTo>
                  <a:lnTo>
                    <a:pt x="16785" y="12641"/>
                  </a:lnTo>
                  <a:lnTo>
                    <a:pt x="16785" y="6779"/>
                  </a:lnTo>
                  <a:lnTo>
                    <a:pt x="18272" y="6779"/>
                  </a:lnTo>
                  <a:lnTo>
                    <a:pt x="18272" y="12393"/>
                  </a:lnTo>
                  <a:cubicBezTo>
                    <a:pt x="18272" y="12729"/>
                    <a:pt x="19004" y="13000"/>
                    <a:pt x="19909" y="13000"/>
                  </a:cubicBezTo>
                  <a:cubicBezTo>
                    <a:pt x="20814" y="13000"/>
                    <a:pt x="21546" y="12729"/>
                    <a:pt x="21546" y="12393"/>
                  </a:cubicBezTo>
                  <a:lnTo>
                    <a:pt x="21546" y="5608"/>
                  </a:lnTo>
                  <a:cubicBezTo>
                    <a:pt x="21578" y="5441"/>
                    <a:pt x="21576" y="4962"/>
                    <a:pt x="20641" y="4566"/>
                  </a:cubicBezTo>
                  <a:cubicBezTo>
                    <a:pt x="20099" y="4336"/>
                    <a:pt x="18084" y="4062"/>
                    <a:pt x="16208" y="4062"/>
                  </a:cubicBezTo>
                  <a:lnTo>
                    <a:pt x="10705" y="4062"/>
                  </a:lnTo>
                  <a:lnTo>
                    <a:pt x="10364" y="4062"/>
                  </a:lnTo>
                  <a:lnTo>
                    <a:pt x="4861" y="406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9" name="撮合者B"/>
            <p:cNvSpPr txBox="1"/>
            <p:nvPr/>
          </p:nvSpPr>
          <p:spPr>
            <a:xfrm>
              <a:off x="0" y="952735"/>
              <a:ext cx="1645844" cy="714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撮合者B</a:t>
              </a:r>
            </a:p>
          </p:txBody>
        </p:sp>
      </p:grpSp>
      <p:grpSp>
        <p:nvGrpSpPr>
          <p:cNvPr id="333" name="Group"/>
          <p:cNvGrpSpPr/>
          <p:nvPr/>
        </p:nvGrpSpPr>
        <p:grpSpPr>
          <a:xfrm>
            <a:off x="10147369" y="9783644"/>
            <a:ext cx="2209661" cy="1667112"/>
            <a:chOff x="-11175" y="0"/>
            <a:chExt cx="2209660" cy="1667110"/>
          </a:xfrm>
        </p:grpSpPr>
        <p:sp>
          <p:nvSpPr>
            <p:cNvPr id="331" name="Male"/>
            <p:cNvSpPr/>
            <p:nvPr/>
          </p:nvSpPr>
          <p:spPr>
            <a:xfrm>
              <a:off x="1631759" y="0"/>
              <a:ext cx="566726" cy="1530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600" fill="norm" stroke="1" extrusionOk="0">
                  <a:moveTo>
                    <a:pt x="10541" y="0"/>
                  </a:moveTo>
                  <a:cubicBezTo>
                    <a:pt x="9273" y="0"/>
                    <a:pt x="8003" y="179"/>
                    <a:pt x="7035" y="538"/>
                  </a:cubicBezTo>
                  <a:cubicBezTo>
                    <a:pt x="5100" y="1256"/>
                    <a:pt x="5100" y="2421"/>
                    <a:pt x="7035" y="3139"/>
                  </a:cubicBezTo>
                  <a:cubicBezTo>
                    <a:pt x="8970" y="3857"/>
                    <a:pt x="12108" y="3857"/>
                    <a:pt x="14043" y="3139"/>
                  </a:cubicBezTo>
                  <a:cubicBezTo>
                    <a:pt x="15978" y="2421"/>
                    <a:pt x="15978" y="1256"/>
                    <a:pt x="14043" y="538"/>
                  </a:cubicBezTo>
                  <a:cubicBezTo>
                    <a:pt x="13075" y="179"/>
                    <a:pt x="11810" y="0"/>
                    <a:pt x="10541" y="0"/>
                  </a:cubicBezTo>
                  <a:close/>
                  <a:moveTo>
                    <a:pt x="4861" y="4062"/>
                  </a:moveTo>
                  <a:cubicBezTo>
                    <a:pt x="2985" y="4062"/>
                    <a:pt x="1457" y="4336"/>
                    <a:pt x="914" y="4566"/>
                  </a:cubicBezTo>
                  <a:cubicBezTo>
                    <a:pt x="-20" y="4962"/>
                    <a:pt x="-22" y="5441"/>
                    <a:pt x="9" y="5608"/>
                  </a:cubicBezTo>
                  <a:lnTo>
                    <a:pt x="9" y="12393"/>
                  </a:lnTo>
                  <a:cubicBezTo>
                    <a:pt x="9" y="12729"/>
                    <a:pt x="742" y="13000"/>
                    <a:pt x="1646" y="13000"/>
                  </a:cubicBezTo>
                  <a:cubicBezTo>
                    <a:pt x="2551" y="13000"/>
                    <a:pt x="3283" y="12729"/>
                    <a:pt x="3283" y="12393"/>
                  </a:cubicBezTo>
                  <a:lnTo>
                    <a:pt x="3283" y="6779"/>
                  </a:lnTo>
                  <a:lnTo>
                    <a:pt x="4780" y="6779"/>
                  </a:lnTo>
                  <a:lnTo>
                    <a:pt x="4780" y="12641"/>
                  </a:lnTo>
                  <a:lnTo>
                    <a:pt x="4793" y="12641"/>
                  </a:lnTo>
                  <a:lnTo>
                    <a:pt x="4793" y="20628"/>
                  </a:lnTo>
                  <a:cubicBezTo>
                    <a:pt x="4793" y="21165"/>
                    <a:pt x="5965" y="21600"/>
                    <a:pt x="7413" y="21600"/>
                  </a:cubicBezTo>
                  <a:cubicBezTo>
                    <a:pt x="8860" y="21600"/>
                    <a:pt x="10037" y="21165"/>
                    <a:pt x="10037" y="20628"/>
                  </a:cubicBezTo>
                  <a:lnTo>
                    <a:pt x="10037" y="12641"/>
                  </a:lnTo>
                  <a:lnTo>
                    <a:pt x="11524" y="12641"/>
                  </a:lnTo>
                  <a:lnTo>
                    <a:pt x="11524" y="20628"/>
                  </a:lnTo>
                  <a:cubicBezTo>
                    <a:pt x="11524" y="21165"/>
                    <a:pt x="12700" y="21600"/>
                    <a:pt x="14147" y="21600"/>
                  </a:cubicBezTo>
                  <a:cubicBezTo>
                    <a:pt x="15595" y="21600"/>
                    <a:pt x="16767" y="21165"/>
                    <a:pt x="16767" y="20628"/>
                  </a:cubicBezTo>
                  <a:lnTo>
                    <a:pt x="16767" y="12641"/>
                  </a:lnTo>
                  <a:lnTo>
                    <a:pt x="16785" y="12641"/>
                  </a:lnTo>
                  <a:lnTo>
                    <a:pt x="16785" y="6779"/>
                  </a:lnTo>
                  <a:lnTo>
                    <a:pt x="18272" y="6779"/>
                  </a:lnTo>
                  <a:lnTo>
                    <a:pt x="18272" y="12393"/>
                  </a:lnTo>
                  <a:cubicBezTo>
                    <a:pt x="18272" y="12729"/>
                    <a:pt x="19004" y="13000"/>
                    <a:pt x="19909" y="13000"/>
                  </a:cubicBezTo>
                  <a:cubicBezTo>
                    <a:pt x="20814" y="13000"/>
                    <a:pt x="21546" y="12729"/>
                    <a:pt x="21546" y="12393"/>
                  </a:cubicBezTo>
                  <a:lnTo>
                    <a:pt x="21546" y="5608"/>
                  </a:lnTo>
                  <a:cubicBezTo>
                    <a:pt x="21578" y="5441"/>
                    <a:pt x="21576" y="4962"/>
                    <a:pt x="20641" y="4566"/>
                  </a:cubicBezTo>
                  <a:cubicBezTo>
                    <a:pt x="20099" y="4336"/>
                    <a:pt x="18084" y="4062"/>
                    <a:pt x="16208" y="4062"/>
                  </a:cubicBezTo>
                  <a:lnTo>
                    <a:pt x="10705" y="4062"/>
                  </a:lnTo>
                  <a:lnTo>
                    <a:pt x="10364" y="4062"/>
                  </a:lnTo>
                  <a:lnTo>
                    <a:pt x="4861" y="406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" name="撮合者C"/>
            <p:cNvSpPr txBox="1"/>
            <p:nvPr/>
          </p:nvSpPr>
          <p:spPr>
            <a:xfrm>
              <a:off x="-11176" y="952735"/>
              <a:ext cx="1668196" cy="714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撮合者C</a:t>
              </a:r>
            </a:p>
          </p:txBody>
        </p:sp>
      </p:grpSp>
      <p:sp>
        <p:nvSpPr>
          <p:cNvPr id="334" name="交易撮合示例"/>
          <p:cNvSpPr txBox="1"/>
          <p:nvPr/>
        </p:nvSpPr>
        <p:spPr>
          <a:xfrm>
            <a:off x="354012" y="366712"/>
            <a:ext cx="38131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800">
                <a:solidFill>
                  <a:schemeClr val="accent1">
                    <a:satOff val="-3355"/>
                    <a:lumOff val="26614"/>
                  </a:schemeClr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交易撮合示例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0" grpId="2"/>
      <p:bldP build="whole" bldLvl="1" animBg="1" rev="0" advAuto="0" spid="333" grpId="3"/>
      <p:bldP build="whole" bldLvl="1" animBg="1" rev="0" advAuto="0" spid="32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order#1…"/>
          <p:cNvSpPr/>
          <p:nvPr/>
        </p:nvSpPr>
        <p:spPr>
          <a:xfrm>
            <a:off x="12909236" y="5553652"/>
            <a:ext cx="1426886" cy="743678"/>
          </a:xfrm>
          <a:prstGeom prst="roundRect">
            <a:avLst>
              <a:gd name="adj" fmla="val 15391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order#1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address_X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10000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10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</p:txBody>
      </p:sp>
      <p:sp>
        <p:nvSpPr>
          <p:cNvPr id="337" name="order#1…"/>
          <p:cNvSpPr/>
          <p:nvPr/>
        </p:nvSpPr>
        <p:spPr>
          <a:xfrm>
            <a:off x="12856415" y="1831706"/>
            <a:ext cx="1532529" cy="759599"/>
          </a:xfrm>
          <a:prstGeom prst="roundRect">
            <a:avLst>
              <a:gd name="adj" fmla="val 15391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order#1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address_X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10000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10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</p:txBody>
      </p:sp>
      <p:sp>
        <p:nvSpPr>
          <p:cNvPr id="338" name="order#2…"/>
          <p:cNvSpPr/>
          <p:nvPr/>
        </p:nvSpPr>
        <p:spPr>
          <a:xfrm>
            <a:off x="12909236" y="6486161"/>
            <a:ext cx="1426886" cy="743678"/>
          </a:xfrm>
          <a:prstGeom prst="roundRect">
            <a:avLst>
              <a:gd name="adj" fmla="val 1618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order#2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address_Y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5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4500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</p:txBody>
      </p:sp>
      <p:sp>
        <p:nvSpPr>
          <p:cNvPr id="339" name="order#2…"/>
          <p:cNvSpPr/>
          <p:nvPr/>
        </p:nvSpPr>
        <p:spPr>
          <a:xfrm>
            <a:off x="12856415" y="2701248"/>
            <a:ext cx="1532529" cy="759599"/>
          </a:xfrm>
          <a:prstGeom prst="roundRect">
            <a:avLst>
              <a:gd name="adj" fmla="val 1618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order#2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address_Y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5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4500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</p:txBody>
      </p:sp>
      <p:sp>
        <p:nvSpPr>
          <p:cNvPr id="340" name="order#1…"/>
          <p:cNvSpPr/>
          <p:nvPr/>
        </p:nvSpPr>
        <p:spPr>
          <a:xfrm>
            <a:off x="12856415" y="9626524"/>
            <a:ext cx="1532529" cy="759599"/>
          </a:xfrm>
          <a:prstGeom prst="roundRect">
            <a:avLst>
              <a:gd name="adj" fmla="val 1618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order#1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address_X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10000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10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</p:txBody>
      </p:sp>
      <p:sp>
        <p:nvSpPr>
          <p:cNvPr id="341" name="order#2…"/>
          <p:cNvSpPr/>
          <p:nvPr/>
        </p:nvSpPr>
        <p:spPr>
          <a:xfrm>
            <a:off x="12856415" y="10509292"/>
            <a:ext cx="1532529" cy="743678"/>
          </a:xfrm>
          <a:prstGeom prst="roundRect">
            <a:avLst>
              <a:gd name="adj" fmla="val 1736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order#2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address_Y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5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4500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</p:txBody>
      </p:sp>
      <p:sp>
        <p:nvSpPr>
          <p:cNvPr id="342" name="order#2…"/>
          <p:cNvSpPr/>
          <p:nvPr/>
        </p:nvSpPr>
        <p:spPr>
          <a:xfrm>
            <a:off x="3676922" y="8573155"/>
            <a:ext cx="3822536" cy="20442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order#2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address_Y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5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4500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</p:txBody>
      </p:sp>
      <p:sp>
        <p:nvSpPr>
          <p:cNvPr id="343" name="order#1…"/>
          <p:cNvSpPr/>
          <p:nvPr/>
        </p:nvSpPr>
        <p:spPr>
          <a:xfrm>
            <a:off x="3676922" y="2234855"/>
            <a:ext cx="3822536" cy="20442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algn="l">
              <a:defRPr i="1"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order#1</a:t>
            </a:r>
          </a:p>
          <a:p>
            <a:pPr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originator:    </a:t>
            </a:r>
            <a:r>
              <a:t>address_X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selling:         </a:t>
            </a:r>
            <a:r>
              <a:t>10000 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token_A</a:t>
            </a:r>
          </a:p>
          <a:p>
            <a:pPr lvl="1" algn="l">
              <a:defRPr sz="200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purchasing: </a:t>
            </a:r>
            <a:r>
              <a:t>10 </a:t>
            </a:r>
            <a:r>
              <a:rPr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</a:rPr>
              <a:t>token_B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10152957" y="1845432"/>
            <a:ext cx="2198485" cy="1667111"/>
            <a:chOff x="0" y="0"/>
            <a:chExt cx="2198483" cy="1667110"/>
          </a:xfrm>
        </p:grpSpPr>
        <p:sp>
          <p:nvSpPr>
            <p:cNvPr id="344" name="Male"/>
            <p:cNvSpPr/>
            <p:nvPr/>
          </p:nvSpPr>
          <p:spPr>
            <a:xfrm>
              <a:off x="1631759" y="0"/>
              <a:ext cx="566726" cy="1530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600" fill="norm" stroke="1" extrusionOk="0">
                  <a:moveTo>
                    <a:pt x="10541" y="0"/>
                  </a:moveTo>
                  <a:cubicBezTo>
                    <a:pt x="9273" y="0"/>
                    <a:pt x="8003" y="179"/>
                    <a:pt x="7035" y="538"/>
                  </a:cubicBezTo>
                  <a:cubicBezTo>
                    <a:pt x="5100" y="1256"/>
                    <a:pt x="5100" y="2421"/>
                    <a:pt x="7035" y="3139"/>
                  </a:cubicBezTo>
                  <a:cubicBezTo>
                    <a:pt x="8970" y="3857"/>
                    <a:pt x="12108" y="3857"/>
                    <a:pt x="14043" y="3139"/>
                  </a:cubicBezTo>
                  <a:cubicBezTo>
                    <a:pt x="15978" y="2421"/>
                    <a:pt x="15978" y="1256"/>
                    <a:pt x="14043" y="538"/>
                  </a:cubicBezTo>
                  <a:cubicBezTo>
                    <a:pt x="13075" y="179"/>
                    <a:pt x="11810" y="0"/>
                    <a:pt x="10541" y="0"/>
                  </a:cubicBezTo>
                  <a:close/>
                  <a:moveTo>
                    <a:pt x="4861" y="4062"/>
                  </a:moveTo>
                  <a:cubicBezTo>
                    <a:pt x="2985" y="4062"/>
                    <a:pt x="1457" y="4336"/>
                    <a:pt x="914" y="4566"/>
                  </a:cubicBezTo>
                  <a:cubicBezTo>
                    <a:pt x="-20" y="4962"/>
                    <a:pt x="-22" y="5441"/>
                    <a:pt x="9" y="5608"/>
                  </a:cubicBezTo>
                  <a:lnTo>
                    <a:pt x="9" y="12393"/>
                  </a:lnTo>
                  <a:cubicBezTo>
                    <a:pt x="9" y="12729"/>
                    <a:pt x="742" y="13000"/>
                    <a:pt x="1646" y="13000"/>
                  </a:cubicBezTo>
                  <a:cubicBezTo>
                    <a:pt x="2551" y="13000"/>
                    <a:pt x="3283" y="12729"/>
                    <a:pt x="3283" y="12393"/>
                  </a:cubicBezTo>
                  <a:lnTo>
                    <a:pt x="3283" y="6779"/>
                  </a:lnTo>
                  <a:lnTo>
                    <a:pt x="4780" y="6779"/>
                  </a:lnTo>
                  <a:lnTo>
                    <a:pt x="4780" y="12641"/>
                  </a:lnTo>
                  <a:lnTo>
                    <a:pt x="4793" y="12641"/>
                  </a:lnTo>
                  <a:lnTo>
                    <a:pt x="4793" y="20628"/>
                  </a:lnTo>
                  <a:cubicBezTo>
                    <a:pt x="4793" y="21165"/>
                    <a:pt x="5965" y="21600"/>
                    <a:pt x="7413" y="21600"/>
                  </a:cubicBezTo>
                  <a:cubicBezTo>
                    <a:pt x="8860" y="21600"/>
                    <a:pt x="10037" y="21165"/>
                    <a:pt x="10037" y="20628"/>
                  </a:cubicBezTo>
                  <a:lnTo>
                    <a:pt x="10037" y="12641"/>
                  </a:lnTo>
                  <a:lnTo>
                    <a:pt x="11524" y="12641"/>
                  </a:lnTo>
                  <a:lnTo>
                    <a:pt x="11524" y="20628"/>
                  </a:lnTo>
                  <a:cubicBezTo>
                    <a:pt x="11524" y="21165"/>
                    <a:pt x="12700" y="21600"/>
                    <a:pt x="14147" y="21600"/>
                  </a:cubicBezTo>
                  <a:cubicBezTo>
                    <a:pt x="15595" y="21600"/>
                    <a:pt x="16767" y="21165"/>
                    <a:pt x="16767" y="20628"/>
                  </a:cubicBezTo>
                  <a:lnTo>
                    <a:pt x="16767" y="12641"/>
                  </a:lnTo>
                  <a:lnTo>
                    <a:pt x="16785" y="12641"/>
                  </a:lnTo>
                  <a:lnTo>
                    <a:pt x="16785" y="6779"/>
                  </a:lnTo>
                  <a:lnTo>
                    <a:pt x="18272" y="6779"/>
                  </a:lnTo>
                  <a:lnTo>
                    <a:pt x="18272" y="12393"/>
                  </a:lnTo>
                  <a:cubicBezTo>
                    <a:pt x="18272" y="12729"/>
                    <a:pt x="19004" y="13000"/>
                    <a:pt x="19909" y="13000"/>
                  </a:cubicBezTo>
                  <a:cubicBezTo>
                    <a:pt x="20814" y="13000"/>
                    <a:pt x="21546" y="12729"/>
                    <a:pt x="21546" y="12393"/>
                  </a:cubicBezTo>
                  <a:lnTo>
                    <a:pt x="21546" y="5608"/>
                  </a:lnTo>
                  <a:cubicBezTo>
                    <a:pt x="21578" y="5441"/>
                    <a:pt x="21576" y="4962"/>
                    <a:pt x="20641" y="4566"/>
                  </a:cubicBezTo>
                  <a:cubicBezTo>
                    <a:pt x="20099" y="4336"/>
                    <a:pt x="18084" y="4062"/>
                    <a:pt x="16208" y="4062"/>
                  </a:cubicBezTo>
                  <a:lnTo>
                    <a:pt x="10705" y="4062"/>
                  </a:lnTo>
                  <a:lnTo>
                    <a:pt x="10364" y="4062"/>
                  </a:lnTo>
                  <a:lnTo>
                    <a:pt x="4861" y="406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5" name="撮合者A"/>
            <p:cNvSpPr txBox="1"/>
            <p:nvPr/>
          </p:nvSpPr>
          <p:spPr>
            <a:xfrm>
              <a:off x="0" y="952735"/>
              <a:ext cx="1645844" cy="714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撮合者A</a:t>
              </a:r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10152957" y="5814538"/>
            <a:ext cx="2198485" cy="1667112"/>
            <a:chOff x="0" y="0"/>
            <a:chExt cx="2198483" cy="1667110"/>
          </a:xfrm>
        </p:grpSpPr>
        <p:sp>
          <p:nvSpPr>
            <p:cNvPr id="347" name="Male"/>
            <p:cNvSpPr/>
            <p:nvPr/>
          </p:nvSpPr>
          <p:spPr>
            <a:xfrm>
              <a:off x="1631759" y="0"/>
              <a:ext cx="566726" cy="1530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600" fill="norm" stroke="1" extrusionOk="0">
                  <a:moveTo>
                    <a:pt x="10541" y="0"/>
                  </a:moveTo>
                  <a:cubicBezTo>
                    <a:pt x="9273" y="0"/>
                    <a:pt x="8003" y="179"/>
                    <a:pt x="7035" y="538"/>
                  </a:cubicBezTo>
                  <a:cubicBezTo>
                    <a:pt x="5100" y="1256"/>
                    <a:pt x="5100" y="2421"/>
                    <a:pt x="7035" y="3139"/>
                  </a:cubicBezTo>
                  <a:cubicBezTo>
                    <a:pt x="8970" y="3857"/>
                    <a:pt x="12108" y="3857"/>
                    <a:pt x="14043" y="3139"/>
                  </a:cubicBezTo>
                  <a:cubicBezTo>
                    <a:pt x="15978" y="2421"/>
                    <a:pt x="15978" y="1256"/>
                    <a:pt x="14043" y="538"/>
                  </a:cubicBezTo>
                  <a:cubicBezTo>
                    <a:pt x="13075" y="179"/>
                    <a:pt x="11810" y="0"/>
                    <a:pt x="10541" y="0"/>
                  </a:cubicBezTo>
                  <a:close/>
                  <a:moveTo>
                    <a:pt x="4861" y="4062"/>
                  </a:moveTo>
                  <a:cubicBezTo>
                    <a:pt x="2985" y="4062"/>
                    <a:pt x="1457" y="4336"/>
                    <a:pt x="914" y="4566"/>
                  </a:cubicBezTo>
                  <a:cubicBezTo>
                    <a:pt x="-20" y="4962"/>
                    <a:pt x="-22" y="5441"/>
                    <a:pt x="9" y="5608"/>
                  </a:cubicBezTo>
                  <a:lnTo>
                    <a:pt x="9" y="12393"/>
                  </a:lnTo>
                  <a:cubicBezTo>
                    <a:pt x="9" y="12729"/>
                    <a:pt x="742" y="13000"/>
                    <a:pt x="1646" y="13000"/>
                  </a:cubicBezTo>
                  <a:cubicBezTo>
                    <a:pt x="2551" y="13000"/>
                    <a:pt x="3283" y="12729"/>
                    <a:pt x="3283" y="12393"/>
                  </a:cubicBezTo>
                  <a:lnTo>
                    <a:pt x="3283" y="6779"/>
                  </a:lnTo>
                  <a:lnTo>
                    <a:pt x="4780" y="6779"/>
                  </a:lnTo>
                  <a:lnTo>
                    <a:pt x="4780" y="12641"/>
                  </a:lnTo>
                  <a:lnTo>
                    <a:pt x="4793" y="12641"/>
                  </a:lnTo>
                  <a:lnTo>
                    <a:pt x="4793" y="20628"/>
                  </a:lnTo>
                  <a:cubicBezTo>
                    <a:pt x="4793" y="21165"/>
                    <a:pt x="5965" y="21600"/>
                    <a:pt x="7413" y="21600"/>
                  </a:cubicBezTo>
                  <a:cubicBezTo>
                    <a:pt x="8860" y="21600"/>
                    <a:pt x="10037" y="21165"/>
                    <a:pt x="10037" y="20628"/>
                  </a:cubicBezTo>
                  <a:lnTo>
                    <a:pt x="10037" y="12641"/>
                  </a:lnTo>
                  <a:lnTo>
                    <a:pt x="11524" y="12641"/>
                  </a:lnTo>
                  <a:lnTo>
                    <a:pt x="11524" y="20628"/>
                  </a:lnTo>
                  <a:cubicBezTo>
                    <a:pt x="11524" y="21165"/>
                    <a:pt x="12700" y="21600"/>
                    <a:pt x="14147" y="21600"/>
                  </a:cubicBezTo>
                  <a:cubicBezTo>
                    <a:pt x="15595" y="21600"/>
                    <a:pt x="16767" y="21165"/>
                    <a:pt x="16767" y="20628"/>
                  </a:cubicBezTo>
                  <a:lnTo>
                    <a:pt x="16767" y="12641"/>
                  </a:lnTo>
                  <a:lnTo>
                    <a:pt x="16785" y="12641"/>
                  </a:lnTo>
                  <a:lnTo>
                    <a:pt x="16785" y="6779"/>
                  </a:lnTo>
                  <a:lnTo>
                    <a:pt x="18272" y="6779"/>
                  </a:lnTo>
                  <a:lnTo>
                    <a:pt x="18272" y="12393"/>
                  </a:lnTo>
                  <a:cubicBezTo>
                    <a:pt x="18272" y="12729"/>
                    <a:pt x="19004" y="13000"/>
                    <a:pt x="19909" y="13000"/>
                  </a:cubicBezTo>
                  <a:cubicBezTo>
                    <a:pt x="20814" y="13000"/>
                    <a:pt x="21546" y="12729"/>
                    <a:pt x="21546" y="12393"/>
                  </a:cubicBezTo>
                  <a:lnTo>
                    <a:pt x="21546" y="5608"/>
                  </a:lnTo>
                  <a:cubicBezTo>
                    <a:pt x="21578" y="5441"/>
                    <a:pt x="21576" y="4962"/>
                    <a:pt x="20641" y="4566"/>
                  </a:cubicBezTo>
                  <a:cubicBezTo>
                    <a:pt x="20099" y="4336"/>
                    <a:pt x="18084" y="4062"/>
                    <a:pt x="16208" y="4062"/>
                  </a:cubicBezTo>
                  <a:lnTo>
                    <a:pt x="10705" y="4062"/>
                  </a:lnTo>
                  <a:lnTo>
                    <a:pt x="10364" y="4062"/>
                  </a:lnTo>
                  <a:lnTo>
                    <a:pt x="4861" y="406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8" name="撮合者B"/>
            <p:cNvSpPr txBox="1"/>
            <p:nvPr/>
          </p:nvSpPr>
          <p:spPr>
            <a:xfrm>
              <a:off x="0" y="952735"/>
              <a:ext cx="1645844" cy="714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撮合者B</a:t>
              </a: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10147369" y="9783644"/>
            <a:ext cx="2209661" cy="1667112"/>
            <a:chOff x="-11175" y="0"/>
            <a:chExt cx="2209660" cy="1667110"/>
          </a:xfrm>
        </p:grpSpPr>
        <p:sp>
          <p:nvSpPr>
            <p:cNvPr id="350" name="Male"/>
            <p:cNvSpPr/>
            <p:nvPr/>
          </p:nvSpPr>
          <p:spPr>
            <a:xfrm>
              <a:off x="1631759" y="0"/>
              <a:ext cx="566726" cy="1530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600" fill="norm" stroke="1" extrusionOk="0">
                  <a:moveTo>
                    <a:pt x="10541" y="0"/>
                  </a:moveTo>
                  <a:cubicBezTo>
                    <a:pt x="9273" y="0"/>
                    <a:pt x="8003" y="179"/>
                    <a:pt x="7035" y="538"/>
                  </a:cubicBezTo>
                  <a:cubicBezTo>
                    <a:pt x="5100" y="1256"/>
                    <a:pt x="5100" y="2421"/>
                    <a:pt x="7035" y="3139"/>
                  </a:cubicBezTo>
                  <a:cubicBezTo>
                    <a:pt x="8970" y="3857"/>
                    <a:pt x="12108" y="3857"/>
                    <a:pt x="14043" y="3139"/>
                  </a:cubicBezTo>
                  <a:cubicBezTo>
                    <a:pt x="15978" y="2421"/>
                    <a:pt x="15978" y="1256"/>
                    <a:pt x="14043" y="538"/>
                  </a:cubicBezTo>
                  <a:cubicBezTo>
                    <a:pt x="13075" y="179"/>
                    <a:pt x="11810" y="0"/>
                    <a:pt x="10541" y="0"/>
                  </a:cubicBezTo>
                  <a:close/>
                  <a:moveTo>
                    <a:pt x="4861" y="4062"/>
                  </a:moveTo>
                  <a:cubicBezTo>
                    <a:pt x="2985" y="4062"/>
                    <a:pt x="1457" y="4336"/>
                    <a:pt x="914" y="4566"/>
                  </a:cubicBezTo>
                  <a:cubicBezTo>
                    <a:pt x="-20" y="4962"/>
                    <a:pt x="-22" y="5441"/>
                    <a:pt x="9" y="5608"/>
                  </a:cubicBezTo>
                  <a:lnTo>
                    <a:pt x="9" y="12393"/>
                  </a:lnTo>
                  <a:cubicBezTo>
                    <a:pt x="9" y="12729"/>
                    <a:pt x="742" y="13000"/>
                    <a:pt x="1646" y="13000"/>
                  </a:cubicBezTo>
                  <a:cubicBezTo>
                    <a:pt x="2551" y="13000"/>
                    <a:pt x="3283" y="12729"/>
                    <a:pt x="3283" y="12393"/>
                  </a:cubicBezTo>
                  <a:lnTo>
                    <a:pt x="3283" y="6779"/>
                  </a:lnTo>
                  <a:lnTo>
                    <a:pt x="4780" y="6779"/>
                  </a:lnTo>
                  <a:lnTo>
                    <a:pt x="4780" y="12641"/>
                  </a:lnTo>
                  <a:lnTo>
                    <a:pt x="4793" y="12641"/>
                  </a:lnTo>
                  <a:lnTo>
                    <a:pt x="4793" y="20628"/>
                  </a:lnTo>
                  <a:cubicBezTo>
                    <a:pt x="4793" y="21165"/>
                    <a:pt x="5965" y="21600"/>
                    <a:pt x="7413" y="21600"/>
                  </a:cubicBezTo>
                  <a:cubicBezTo>
                    <a:pt x="8860" y="21600"/>
                    <a:pt x="10037" y="21165"/>
                    <a:pt x="10037" y="20628"/>
                  </a:cubicBezTo>
                  <a:lnTo>
                    <a:pt x="10037" y="12641"/>
                  </a:lnTo>
                  <a:lnTo>
                    <a:pt x="11524" y="12641"/>
                  </a:lnTo>
                  <a:lnTo>
                    <a:pt x="11524" y="20628"/>
                  </a:lnTo>
                  <a:cubicBezTo>
                    <a:pt x="11524" y="21165"/>
                    <a:pt x="12700" y="21600"/>
                    <a:pt x="14147" y="21600"/>
                  </a:cubicBezTo>
                  <a:cubicBezTo>
                    <a:pt x="15595" y="21600"/>
                    <a:pt x="16767" y="21165"/>
                    <a:pt x="16767" y="20628"/>
                  </a:cubicBezTo>
                  <a:lnTo>
                    <a:pt x="16767" y="12641"/>
                  </a:lnTo>
                  <a:lnTo>
                    <a:pt x="16785" y="12641"/>
                  </a:lnTo>
                  <a:lnTo>
                    <a:pt x="16785" y="6779"/>
                  </a:lnTo>
                  <a:lnTo>
                    <a:pt x="18272" y="6779"/>
                  </a:lnTo>
                  <a:lnTo>
                    <a:pt x="18272" y="12393"/>
                  </a:lnTo>
                  <a:cubicBezTo>
                    <a:pt x="18272" y="12729"/>
                    <a:pt x="19004" y="13000"/>
                    <a:pt x="19909" y="13000"/>
                  </a:cubicBezTo>
                  <a:cubicBezTo>
                    <a:pt x="20814" y="13000"/>
                    <a:pt x="21546" y="12729"/>
                    <a:pt x="21546" y="12393"/>
                  </a:cubicBezTo>
                  <a:lnTo>
                    <a:pt x="21546" y="5608"/>
                  </a:lnTo>
                  <a:cubicBezTo>
                    <a:pt x="21578" y="5441"/>
                    <a:pt x="21576" y="4962"/>
                    <a:pt x="20641" y="4566"/>
                  </a:cubicBezTo>
                  <a:cubicBezTo>
                    <a:pt x="20099" y="4336"/>
                    <a:pt x="18084" y="4062"/>
                    <a:pt x="16208" y="4062"/>
                  </a:cubicBezTo>
                  <a:lnTo>
                    <a:pt x="10705" y="4062"/>
                  </a:lnTo>
                  <a:lnTo>
                    <a:pt x="10364" y="4062"/>
                  </a:lnTo>
                  <a:lnTo>
                    <a:pt x="4861" y="406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1" name="撮合者C"/>
            <p:cNvSpPr txBox="1"/>
            <p:nvPr/>
          </p:nvSpPr>
          <p:spPr>
            <a:xfrm>
              <a:off x="-11176" y="952735"/>
              <a:ext cx="1668196" cy="714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撮合者C</a:t>
              </a:r>
            </a:p>
          </p:txBody>
        </p:sp>
      </p:grpSp>
      <p:sp>
        <p:nvSpPr>
          <p:cNvPr id="353" name="交易撮合示例"/>
          <p:cNvSpPr txBox="1"/>
          <p:nvPr/>
        </p:nvSpPr>
        <p:spPr>
          <a:xfrm>
            <a:off x="354012" y="366712"/>
            <a:ext cx="38131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800">
                <a:solidFill>
                  <a:schemeClr val="accent1">
                    <a:satOff val="-3355"/>
                    <a:lumOff val="26614"/>
                  </a:schemeClr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/>
            <a:r>
              <a:t>交易撮合示例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