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notesSlides/notesSlide1.xml" ContentType="application/vnd.openxmlformats-officedocument.presentationml.notesSlide+xml"/>
  <Override PartName="/ppt/media/image6.jpeg" ContentType="image/jpeg"/>
  <Override PartName="/ppt/media/image7.jpeg" ContentType="image/jpeg"/>
  <Override PartName="/ppt/media/image8.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sldImg"/>
          </p:nvPr>
        </p:nvSpPr>
        <p:spPr>
          <a:prstGeom prst="rect">
            <a:avLst/>
          </a:prstGeom>
        </p:spPr>
        <p:txBody>
          <a:bodyPr/>
          <a:lstStyle/>
          <a:p>
            <a:pPr/>
          </a:p>
        </p:txBody>
      </p:sp>
      <p:sp>
        <p:nvSpPr>
          <p:cNvPr id="169" name="Shape 169"/>
          <p:cNvSpPr/>
          <p:nvPr>
            <p:ph type="body" sz="quarter" idx="1"/>
          </p:nvPr>
        </p:nvSpPr>
        <p:spPr>
          <a:prstGeom prst="rect">
            <a:avLst/>
          </a:prstGeom>
        </p:spPr>
        <p:txBody>
          <a:bodyPr/>
          <a:lstStyle/>
          <a:p>
            <a:pPr/>
            <a:r>
              <a:t>2013年10，香港GBL突然关闭，用户损失2000万美万。</a:t>
            </a:r>
          </a:p>
          <a:p>
            <a:pPr/>
            <a:r>
              <a:t>2014年2月，当时世界最大的比特币交易所Mt.Gox的85万比特币，7000被盗；</a:t>
            </a:r>
          </a:p>
          <a:p>
            <a:pPr/>
            <a:r>
              <a:t>2014年5月，比特币交易平台FXBTC长期亏损，停止运营；</a:t>
            </a:r>
          </a:p>
          <a:p>
            <a:pPr/>
            <a:r>
              <a:t>2015年1月，交易平台virtex停止提现，并将资金分批转走。</a:t>
            </a:r>
          </a:p>
          <a:p>
            <a:pPr/>
            <a:r>
              <a:t>2016年8月，香港的Bitfinex由于网站出现安全漏洞，余额12万比特币被盗，6500万美元。</a:t>
            </a:r>
          </a:p>
          <a:p>
            <a:pPr/>
            <a:r>
              <a:t>2016年5月，比特币平台Gatecoin18万以太，250比特币。</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标题文本"/>
          <p:cNvSpPr txBox="1"/>
          <p:nvPr>
            <p:ph type="title"/>
          </p:nvPr>
        </p:nvSpPr>
        <p:spPr>
          <a:xfrm>
            <a:off x="4833937" y="2303859"/>
            <a:ext cx="14716126" cy="4643438"/>
          </a:xfrm>
          <a:prstGeom prst="rect">
            <a:avLst/>
          </a:prstGeom>
        </p:spPr>
        <p:txBody>
          <a:bodyPr anchor="b"/>
          <a:lstStyle/>
          <a:p>
            <a:pPr/>
            <a:r>
              <a:t>标题文本</a:t>
            </a:r>
          </a:p>
        </p:txBody>
      </p:sp>
      <p:sp>
        <p:nvSpPr>
          <p:cNvPr id="12" name="正文级别 1…"/>
          <p:cNvSpPr txBox="1"/>
          <p:nvPr>
            <p:ph type="body" sz="quarter" idx="1"/>
          </p:nvPr>
        </p:nvSpPr>
        <p:spPr>
          <a:xfrm>
            <a:off x="4833937" y="7072312"/>
            <a:ext cx="14716126" cy="1589485"/>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pPr/>
            <a:r>
              <a:t>–Johnny Appleseed</a:t>
            </a:r>
          </a:p>
        </p:txBody>
      </p:sp>
      <p:sp>
        <p:nvSpPr>
          <p:cNvPr id="94" name="“Type a quote here.”"/>
          <p:cNvSpPr txBox="1"/>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pPr/>
            <a:r>
              <a:t>“Type a quote here.” </a:t>
            </a:r>
          </a:p>
        </p:txBody>
      </p:sp>
      <p:sp>
        <p:nvSpPr>
          <p:cNvPr id="9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图像"/>
          <p:cNvSpPr/>
          <p:nvPr>
            <p:ph type="pic" idx="13"/>
          </p:nvPr>
        </p:nvSpPr>
        <p:spPr>
          <a:xfrm>
            <a:off x="3048000" y="0"/>
            <a:ext cx="18288000" cy="13716000"/>
          </a:xfrm>
          <a:prstGeom prst="rect">
            <a:avLst/>
          </a:prstGeom>
        </p:spPr>
        <p:txBody>
          <a:bodyPr lIns="91439" tIns="45719" rIns="91439" bIns="45719" anchor="t">
            <a:noAutofit/>
          </a:bodyPr>
          <a:lstStyle/>
          <a:p>
            <a:pPr/>
          </a:p>
        </p:txBody>
      </p:sp>
      <p:sp>
        <p:nvSpPr>
          <p:cNvPr id="10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图像"/>
          <p:cNvSpPr/>
          <p:nvPr>
            <p:ph type="pic" sz="half" idx="13"/>
          </p:nvPr>
        </p:nvSpPr>
        <p:spPr>
          <a:xfrm>
            <a:off x="5307210" y="892968"/>
            <a:ext cx="13751720" cy="8322470"/>
          </a:xfrm>
          <a:prstGeom prst="rect">
            <a:avLst/>
          </a:prstGeom>
        </p:spPr>
        <p:txBody>
          <a:bodyPr lIns="91439" tIns="45719" rIns="91439" bIns="45719" anchor="t">
            <a:noAutofit/>
          </a:bodyPr>
          <a:lstStyle/>
          <a:p>
            <a:pPr/>
          </a:p>
        </p:txBody>
      </p:sp>
      <p:sp>
        <p:nvSpPr>
          <p:cNvPr id="21" name="标题文本"/>
          <p:cNvSpPr txBox="1"/>
          <p:nvPr>
            <p:ph type="title"/>
          </p:nvPr>
        </p:nvSpPr>
        <p:spPr>
          <a:xfrm>
            <a:off x="4833937" y="9447609"/>
            <a:ext cx="14716126" cy="2000251"/>
          </a:xfrm>
          <a:prstGeom prst="rect">
            <a:avLst/>
          </a:prstGeom>
        </p:spPr>
        <p:txBody>
          <a:bodyPr anchor="b"/>
          <a:lstStyle/>
          <a:p>
            <a:pPr/>
            <a:r>
              <a:t>标题文本</a:t>
            </a:r>
          </a:p>
        </p:txBody>
      </p:sp>
      <p:sp>
        <p:nvSpPr>
          <p:cNvPr id="22" name="正文级别 1…"/>
          <p:cNvSpPr txBox="1"/>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xfrm>
            <a:off x="11935814" y="13001625"/>
            <a:ext cx="494513" cy="51117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标题文本"/>
          <p:cNvSpPr txBox="1"/>
          <p:nvPr>
            <p:ph type="title"/>
          </p:nvPr>
        </p:nvSpPr>
        <p:spPr>
          <a:xfrm>
            <a:off x="4833937" y="4536281"/>
            <a:ext cx="14716126" cy="4643438"/>
          </a:xfrm>
          <a:prstGeom prst="rect">
            <a:avLst/>
          </a:prstGeom>
        </p:spPr>
        <p:txBody>
          <a:bodyPr/>
          <a:lstStyle/>
          <a:p>
            <a:pPr/>
            <a:r>
              <a:t>标题文本</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图像"/>
          <p:cNvSpPr/>
          <p:nvPr>
            <p:ph type="pic" sz="half" idx="13"/>
          </p:nvPr>
        </p:nvSpPr>
        <p:spPr>
          <a:xfrm>
            <a:off x="12495609" y="892968"/>
            <a:ext cx="7500938" cy="11572876"/>
          </a:xfrm>
          <a:prstGeom prst="rect">
            <a:avLst/>
          </a:prstGeom>
        </p:spPr>
        <p:txBody>
          <a:bodyPr lIns="91439" tIns="45719" rIns="91439" bIns="45719" anchor="t">
            <a:noAutofit/>
          </a:bodyPr>
          <a:lstStyle/>
          <a:p>
            <a:pPr/>
          </a:p>
        </p:txBody>
      </p:sp>
      <p:sp>
        <p:nvSpPr>
          <p:cNvPr id="39" name="标题文本"/>
          <p:cNvSpPr txBox="1"/>
          <p:nvPr>
            <p:ph type="title"/>
          </p:nvPr>
        </p:nvSpPr>
        <p:spPr>
          <a:xfrm>
            <a:off x="4387453" y="892968"/>
            <a:ext cx="7500938" cy="5607845"/>
          </a:xfrm>
          <a:prstGeom prst="rect">
            <a:avLst/>
          </a:prstGeom>
        </p:spPr>
        <p:txBody>
          <a:bodyPr anchor="b"/>
          <a:lstStyle>
            <a:lvl1pPr>
              <a:defRPr sz="8400"/>
            </a:lvl1pPr>
          </a:lstStyle>
          <a:p>
            <a:pPr/>
            <a:r>
              <a:t>标题文本</a:t>
            </a:r>
          </a:p>
        </p:txBody>
      </p:sp>
      <p:sp>
        <p:nvSpPr>
          <p:cNvPr id="40" name="正文级别 1…"/>
          <p:cNvSpPr txBox="1"/>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p>
            <a:pPr/>
            <a:r>
              <a:t>标题文本</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p>
            <a:pPr/>
            <a:r>
              <a:t>标题文本</a:t>
            </a:r>
          </a:p>
        </p:txBody>
      </p:sp>
      <p:sp>
        <p:nvSpPr>
          <p:cNvPr id="57"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图像"/>
          <p:cNvSpPr/>
          <p:nvPr>
            <p:ph type="pic" sz="quarter" idx="13"/>
          </p:nvPr>
        </p:nvSpPr>
        <p:spPr>
          <a:xfrm>
            <a:off x="12495609" y="3661171"/>
            <a:ext cx="7500938" cy="8840392"/>
          </a:xfrm>
          <a:prstGeom prst="rect">
            <a:avLst/>
          </a:prstGeom>
        </p:spPr>
        <p:txBody>
          <a:bodyPr lIns="91439" tIns="45719" rIns="91439" bIns="45719" anchor="t">
            <a:noAutofit/>
          </a:bodyPr>
          <a:lstStyle/>
          <a:p>
            <a:pPr/>
          </a:p>
        </p:txBody>
      </p:sp>
      <p:sp>
        <p:nvSpPr>
          <p:cNvPr id="66" name="标题文本"/>
          <p:cNvSpPr txBox="1"/>
          <p:nvPr>
            <p:ph type="title"/>
          </p:nvPr>
        </p:nvSpPr>
        <p:spPr>
          <a:prstGeom prst="rect">
            <a:avLst/>
          </a:prstGeom>
        </p:spPr>
        <p:txBody>
          <a:bodyPr/>
          <a:lstStyle/>
          <a:p>
            <a:pPr/>
            <a:r>
              <a:t>标题文本</a:t>
            </a:r>
          </a:p>
        </p:txBody>
      </p:sp>
      <p:sp>
        <p:nvSpPr>
          <p:cNvPr id="67" name="正文级别 1…"/>
          <p:cNvSpPr txBox="1"/>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正文级别 1…"/>
          <p:cNvSpPr txBox="1"/>
          <p:nvPr>
            <p:ph type="body" idx="1"/>
          </p:nvPr>
        </p:nvSpPr>
        <p:spPr>
          <a:xfrm>
            <a:off x="4387453" y="1785937"/>
            <a:ext cx="15609094" cy="10144126"/>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图像"/>
          <p:cNvSpPr/>
          <p:nvPr>
            <p:ph type="pic" sz="quarter" idx="13"/>
          </p:nvPr>
        </p:nvSpPr>
        <p:spPr>
          <a:xfrm>
            <a:off x="12495609" y="7161609"/>
            <a:ext cx="7500938" cy="5304235"/>
          </a:xfrm>
          <a:prstGeom prst="rect">
            <a:avLst/>
          </a:prstGeom>
        </p:spPr>
        <p:txBody>
          <a:bodyPr lIns="91439" tIns="45719" rIns="91439" bIns="45719" anchor="t">
            <a:noAutofit/>
          </a:bodyPr>
          <a:lstStyle/>
          <a:p>
            <a:pPr/>
          </a:p>
        </p:txBody>
      </p:sp>
      <p:sp>
        <p:nvSpPr>
          <p:cNvPr id="84" name="图像"/>
          <p:cNvSpPr/>
          <p:nvPr>
            <p:ph type="pic" sz="quarter" idx="14"/>
          </p:nvPr>
        </p:nvSpPr>
        <p:spPr>
          <a:xfrm>
            <a:off x="12504353" y="1250156"/>
            <a:ext cx="7500939" cy="5304235"/>
          </a:xfrm>
          <a:prstGeom prst="rect">
            <a:avLst/>
          </a:prstGeom>
        </p:spPr>
        <p:txBody>
          <a:bodyPr lIns="91439" tIns="45719" rIns="91439" bIns="45719" anchor="t">
            <a:noAutofit/>
          </a:bodyPr>
          <a:lstStyle/>
          <a:p>
            <a:pPr/>
          </a:p>
        </p:txBody>
      </p:sp>
      <p:sp>
        <p:nvSpPr>
          <p:cNvPr id="85" name="图像"/>
          <p:cNvSpPr/>
          <p:nvPr>
            <p:ph type="pic" sz="half" idx="15"/>
          </p:nvPr>
        </p:nvSpPr>
        <p:spPr>
          <a:xfrm>
            <a:off x="4387453" y="1250156"/>
            <a:ext cx="7500938" cy="11215688"/>
          </a:xfrm>
          <a:prstGeom prst="rect">
            <a:avLst/>
          </a:prstGeom>
        </p:spPr>
        <p:txBody>
          <a:bodyPr lIns="91439" tIns="45719" rIns="91439" bIns="45719" anchor="t">
            <a:noAutofit/>
          </a:bodyPr>
          <a:lstStyle/>
          <a:p>
            <a:pPr/>
          </a:p>
        </p:txBody>
      </p:sp>
      <p:sp>
        <p:nvSpPr>
          <p:cNvPr id="8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atOff val="24555"/>
            <a:lumOff val="22232"/>
          </a:schemeClr>
        </a:solidFill>
      </p:bgPr>
    </p:bg>
    <p:spTree>
      <p:nvGrpSpPr>
        <p:cNvPr id="1" name=""/>
        <p:cNvGrpSpPr/>
        <p:nvPr/>
      </p:nvGrpSpPr>
      <p:grpSpPr>
        <a:xfrm>
          <a:off x="0" y="0"/>
          <a:ext cx="0" cy="0"/>
          <a:chOff x="0" y="0"/>
          <a:chExt cx="0" cy="0"/>
        </a:xfrm>
      </p:grpSpPr>
      <p:sp>
        <p:nvSpPr>
          <p:cNvPr id="2" name="标题文本"/>
          <p:cNvSpPr txBox="1"/>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标题文本</a:t>
            </a:r>
          </a:p>
        </p:txBody>
      </p:sp>
      <p:sp>
        <p:nvSpPr>
          <p:cNvPr id="3" name="正文级别 1…"/>
          <p:cNvSpPr txBox="1"/>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foundation@loopring.org" TargetMode="External"/><Relationship Id="rId3" Type="http://schemas.openxmlformats.org/officeDocument/2006/relationships/hyperlink" Target="mailto:daniel@loopring.org" TargetMode="External"/><Relationship Id="rId4" Type="http://schemas.openxmlformats.org/officeDocument/2006/relationships/image" Target="../media/image1.jpeg"/><Relationship Id="rId5" Type="http://schemas.openxmlformats.org/officeDocument/2006/relationships/image" Target="../media/image2.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 Id="rId3" Type="http://schemas.openxmlformats.org/officeDocument/2006/relationships/image" Target="../media/image4.jpe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e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loopring/whitepaper/raw/master/en_whitepaper.pdf" TargetMode="External"/><Relationship Id="rId3" Type="http://schemas.openxmlformats.org/officeDocument/2006/relationships/hyperlink" Target="https://github.com/loopring/whitepaper/raw/master/zh_whitepaper.pdf" TargetMode="Externa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jpe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jpe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foundation@loopring.org" TargetMode="External"/><Relationship Id="rId3" Type="http://schemas.openxmlformats.org/officeDocument/2006/relationships/hyperlink" Target="https://loopring.org" TargetMode="External"/><Relationship Id="rId4" Type="http://schemas.openxmlformats.org/officeDocument/2006/relationships/image" Target="../media/image8.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303030"/>
        </a:solidFill>
      </p:bgPr>
    </p:bg>
    <p:spTree>
      <p:nvGrpSpPr>
        <p:cNvPr id="1" name=""/>
        <p:cNvGrpSpPr/>
        <p:nvPr/>
      </p:nvGrpSpPr>
      <p:grpSpPr>
        <a:xfrm>
          <a:off x="0" y="0"/>
          <a:ext cx="0" cy="0"/>
          <a:chOff x="0" y="0"/>
          <a:chExt cx="0" cy="0"/>
        </a:xfrm>
      </p:grpSpPr>
      <p:sp>
        <p:nvSpPr>
          <p:cNvPr id="119" name="Loopring 基金会…"/>
          <p:cNvSpPr txBox="1"/>
          <p:nvPr/>
        </p:nvSpPr>
        <p:spPr>
          <a:xfrm>
            <a:off x="6729863" y="8049676"/>
            <a:ext cx="10924275" cy="157916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normAutofit fontScale="100000" lnSpcReduction="0"/>
          </a:bodyPr>
          <a:lstStyle/>
          <a:p>
            <a:pPr defTabSz="698301">
              <a:defRPr sz="2040">
                <a:solidFill>
                  <a:schemeClr val="accent1">
                    <a:satOff val="-3355"/>
                    <a:lumOff val="26614"/>
                  </a:schemeClr>
                </a:solidFill>
                <a:latin typeface="Roboto Regular"/>
                <a:ea typeface="Roboto Regular"/>
                <a:cs typeface="Roboto Regular"/>
                <a:sym typeface="Roboto Regular"/>
              </a:defRPr>
            </a:pPr>
            <a:r>
              <a:t>Loopring 基金会</a:t>
            </a:r>
          </a:p>
          <a:p>
            <a:pPr defTabSz="698301">
              <a:defRPr sz="2040">
                <a:solidFill>
                  <a:schemeClr val="accent1">
                    <a:satOff val="-3355"/>
                    <a:lumOff val="26614"/>
                  </a:schemeClr>
                </a:solidFill>
                <a:latin typeface="Roboto Regular"/>
                <a:ea typeface="Roboto Regular"/>
                <a:cs typeface="Roboto Regular"/>
                <a:sym typeface="Roboto Regular"/>
              </a:defRPr>
            </a:pPr>
            <a:r>
              <a:rPr u="sng">
                <a:hlinkClick r:id="rId2" invalidUrl="" action="" tgtFrame="" tooltip="" history="1" highlightClick="0" endSnd="0"/>
              </a:rPr>
              <a:t>foundation@loopring.org</a:t>
            </a:r>
          </a:p>
          <a:p>
            <a:pPr defTabSz="698301">
              <a:defRPr sz="2040">
                <a:solidFill>
                  <a:schemeClr val="accent1">
                    <a:satOff val="-3355"/>
                    <a:lumOff val="26614"/>
                  </a:schemeClr>
                </a:solidFill>
                <a:latin typeface="Roboto Regular"/>
                <a:ea typeface="Roboto Regular"/>
                <a:cs typeface="Roboto Regular"/>
                <a:sym typeface="Roboto Regular"/>
              </a:defRPr>
            </a:pPr>
            <a:r>
              <a:rPr u="sng">
                <a:hlinkClick r:id="rId3" invalidUrl="" action="" tgtFrame="" tooltip="" history="1" highlightClick="0" endSnd="0"/>
              </a:rPr>
              <a:t>daniel@loopring.org</a:t>
            </a:r>
          </a:p>
        </p:txBody>
      </p:sp>
      <p:pic>
        <p:nvPicPr>
          <p:cNvPr id="120" name="屏幕快照 2017-06-25 18.07.47.jpg" descr="屏幕快照 2017-06-25 18.07.47.jpg"/>
          <p:cNvPicPr>
            <a:picLocks noChangeAspect="1"/>
          </p:cNvPicPr>
          <p:nvPr/>
        </p:nvPicPr>
        <p:blipFill>
          <a:blip r:embed="rId4">
            <a:alphaModFix amt="50587"/>
            <a:extLst/>
          </a:blip>
          <a:srcRect l="10421" t="729" r="9695" b="654"/>
          <a:stretch>
            <a:fillRect/>
          </a:stretch>
        </p:blipFill>
        <p:spPr>
          <a:xfrm>
            <a:off x="9454258" y="4494933"/>
            <a:ext cx="722558" cy="1011635"/>
          </a:xfrm>
          <a:custGeom>
            <a:avLst/>
            <a:gdLst/>
            <a:ahLst/>
            <a:cxnLst>
              <a:cxn ang="0">
                <a:pos x="wd2" y="hd2"/>
              </a:cxn>
              <a:cxn ang="5400000">
                <a:pos x="wd2" y="hd2"/>
              </a:cxn>
              <a:cxn ang="10800000">
                <a:pos x="wd2" y="hd2"/>
              </a:cxn>
              <a:cxn ang="16200000">
                <a:pos x="wd2" y="hd2"/>
              </a:cxn>
            </a:cxnLst>
            <a:rect l="0" t="0" r="r" b="b"/>
            <a:pathLst>
              <a:path w="21480" h="21600" fill="norm" stroke="1" extrusionOk="0">
                <a:moveTo>
                  <a:pt x="10555" y="0"/>
                </a:moveTo>
                <a:lnTo>
                  <a:pt x="9741" y="1339"/>
                </a:lnTo>
                <a:cubicBezTo>
                  <a:pt x="9170" y="2284"/>
                  <a:pt x="8461" y="2979"/>
                  <a:pt x="7806" y="3246"/>
                </a:cubicBezTo>
                <a:cubicBezTo>
                  <a:pt x="6778" y="3664"/>
                  <a:pt x="6448" y="4411"/>
                  <a:pt x="7145" y="4720"/>
                </a:cubicBezTo>
                <a:cubicBezTo>
                  <a:pt x="7684" y="4958"/>
                  <a:pt x="6637" y="6274"/>
                  <a:pt x="5470" y="6821"/>
                </a:cubicBezTo>
                <a:cubicBezTo>
                  <a:pt x="4660" y="7202"/>
                  <a:pt x="4522" y="7411"/>
                  <a:pt x="4703" y="8059"/>
                </a:cubicBezTo>
                <a:cubicBezTo>
                  <a:pt x="4987" y="9075"/>
                  <a:pt x="3413" y="11356"/>
                  <a:pt x="2143" y="11770"/>
                </a:cubicBezTo>
                <a:cubicBezTo>
                  <a:pt x="1157" y="12092"/>
                  <a:pt x="677" y="12975"/>
                  <a:pt x="998" y="13855"/>
                </a:cubicBezTo>
                <a:cubicBezTo>
                  <a:pt x="1108" y="14155"/>
                  <a:pt x="877" y="14944"/>
                  <a:pt x="479" y="15609"/>
                </a:cubicBezTo>
                <a:cubicBezTo>
                  <a:pt x="9" y="16394"/>
                  <a:pt x="-120" y="16908"/>
                  <a:pt x="113" y="17075"/>
                </a:cubicBezTo>
                <a:cubicBezTo>
                  <a:pt x="311" y="17216"/>
                  <a:pt x="2755" y="18316"/>
                  <a:pt x="5552" y="19515"/>
                </a:cubicBezTo>
                <a:lnTo>
                  <a:pt x="10425" y="21600"/>
                </a:lnTo>
                <a:cubicBezTo>
                  <a:pt x="10745" y="21575"/>
                  <a:pt x="10955" y="21552"/>
                  <a:pt x="10980" y="21524"/>
                </a:cubicBezTo>
                <a:cubicBezTo>
                  <a:pt x="11085" y="21402"/>
                  <a:pt x="12620" y="20666"/>
                  <a:pt x="14401" y="19888"/>
                </a:cubicBezTo>
                <a:cubicBezTo>
                  <a:pt x="16182" y="19110"/>
                  <a:pt x="18501" y="18080"/>
                  <a:pt x="19557" y="17600"/>
                </a:cubicBezTo>
                <a:lnTo>
                  <a:pt x="21480" y="16728"/>
                </a:lnTo>
                <a:lnTo>
                  <a:pt x="20784" y="15550"/>
                </a:lnTo>
                <a:cubicBezTo>
                  <a:pt x="20329" y="14789"/>
                  <a:pt x="20144" y="14066"/>
                  <a:pt x="20277" y="13482"/>
                </a:cubicBezTo>
                <a:cubicBezTo>
                  <a:pt x="20458" y="12681"/>
                  <a:pt x="20341" y="12494"/>
                  <a:pt x="19156" y="11847"/>
                </a:cubicBezTo>
                <a:cubicBezTo>
                  <a:pt x="17537" y="10962"/>
                  <a:pt x="16292" y="9102"/>
                  <a:pt x="16596" y="8016"/>
                </a:cubicBezTo>
                <a:cubicBezTo>
                  <a:pt x="16778" y="7364"/>
                  <a:pt x="16654" y="7196"/>
                  <a:pt x="15817" y="6923"/>
                </a:cubicBezTo>
                <a:cubicBezTo>
                  <a:pt x="14673" y="6550"/>
                  <a:pt x="13538" y="4915"/>
                  <a:pt x="14130" y="4491"/>
                </a:cubicBezTo>
                <a:cubicBezTo>
                  <a:pt x="14787" y="4021"/>
                  <a:pt x="14540" y="3552"/>
                  <a:pt x="13540" y="3373"/>
                </a:cubicBezTo>
                <a:cubicBezTo>
                  <a:pt x="12796" y="3239"/>
                  <a:pt x="12327" y="2808"/>
                  <a:pt x="11511" y="1517"/>
                </a:cubicBezTo>
                <a:lnTo>
                  <a:pt x="10555" y="0"/>
                </a:lnTo>
                <a:close/>
                <a:moveTo>
                  <a:pt x="2037" y="12406"/>
                </a:moveTo>
                <a:cubicBezTo>
                  <a:pt x="2263" y="12380"/>
                  <a:pt x="2309" y="12685"/>
                  <a:pt x="2037" y="13152"/>
                </a:cubicBezTo>
                <a:cubicBezTo>
                  <a:pt x="1687" y="13752"/>
                  <a:pt x="1650" y="13780"/>
                  <a:pt x="1423" y="13618"/>
                </a:cubicBezTo>
                <a:cubicBezTo>
                  <a:pt x="1178" y="13442"/>
                  <a:pt x="1273" y="13031"/>
                  <a:pt x="1635" y="12660"/>
                </a:cubicBezTo>
                <a:cubicBezTo>
                  <a:pt x="1797" y="12494"/>
                  <a:pt x="1934" y="12417"/>
                  <a:pt x="2037" y="12406"/>
                </a:cubicBezTo>
                <a:close/>
                <a:moveTo>
                  <a:pt x="19510" y="12702"/>
                </a:moveTo>
                <a:cubicBezTo>
                  <a:pt x="19572" y="12707"/>
                  <a:pt x="19623" y="12735"/>
                  <a:pt x="19675" y="12796"/>
                </a:cubicBezTo>
                <a:cubicBezTo>
                  <a:pt x="19761" y="12895"/>
                  <a:pt x="19734" y="13050"/>
                  <a:pt x="19616" y="13135"/>
                </a:cubicBezTo>
                <a:cubicBezTo>
                  <a:pt x="19472" y="13237"/>
                  <a:pt x="19354" y="13230"/>
                  <a:pt x="19250" y="13109"/>
                </a:cubicBezTo>
                <a:cubicBezTo>
                  <a:pt x="19164" y="13010"/>
                  <a:pt x="19191" y="12855"/>
                  <a:pt x="19309" y="12770"/>
                </a:cubicBezTo>
                <a:cubicBezTo>
                  <a:pt x="19381" y="12719"/>
                  <a:pt x="19448" y="12698"/>
                  <a:pt x="19510" y="12702"/>
                </a:cubicBezTo>
                <a:close/>
              </a:path>
            </a:pathLst>
          </a:custGeom>
          <a:ln w="12700">
            <a:miter lim="400000"/>
          </a:ln>
        </p:spPr>
      </p:pic>
      <p:pic>
        <p:nvPicPr>
          <p:cNvPr id="121" name="屏幕快照 2017-06-29 14.19.01.jpg" descr="屏幕快照 2017-06-29 14.19.01.jpg"/>
          <p:cNvPicPr>
            <a:picLocks noChangeAspect="1"/>
          </p:cNvPicPr>
          <p:nvPr/>
        </p:nvPicPr>
        <p:blipFill>
          <a:blip r:embed="rId5">
            <a:extLst/>
          </a:blip>
          <a:stretch>
            <a:fillRect/>
          </a:stretch>
        </p:blipFill>
        <p:spPr>
          <a:xfrm>
            <a:off x="10268841" y="4585567"/>
            <a:ext cx="4660901" cy="2120901"/>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80" name="24-Hour Trade Volume…"/>
          <p:cNvSpPr txBox="1"/>
          <p:nvPr/>
        </p:nvSpPr>
        <p:spPr>
          <a:xfrm>
            <a:off x="2113666" y="7171635"/>
            <a:ext cx="6032706"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000000">
                    <a:alpha val="0"/>
                  </a:srgbClr>
                </a:solidFill>
                <a:latin typeface="Roboto Regular"/>
                <a:ea typeface="Roboto Regular"/>
                <a:cs typeface="Roboto Regular"/>
                <a:sym typeface="Roboto Regular"/>
              </a:defRPr>
            </a:pPr>
            <a:r>
              <a:t>24-Hour Trade Volume</a:t>
            </a:r>
          </a:p>
          <a:p>
            <a:pPr>
              <a:defRPr sz="4500">
                <a:solidFill>
                  <a:srgbClr val="000000">
                    <a:alpha val="0"/>
                  </a:srgbClr>
                </a:solidFill>
                <a:latin typeface="Roboto Regular"/>
                <a:ea typeface="Roboto Regular"/>
                <a:cs typeface="Roboto Regular"/>
                <a:sym typeface="Roboto Regular"/>
              </a:defRPr>
            </a:pPr>
            <a:r>
              <a:t>on Global Exchanges</a:t>
            </a:r>
          </a:p>
        </p:txBody>
      </p:sp>
      <p:sp>
        <p:nvSpPr>
          <p:cNvPr id="181" name="$5B"/>
          <p:cNvSpPr txBox="1"/>
          <p:nvPr/>
        </p:nvSpPr>
        <p:spPr>
          <a:xfrm>
            <a:off x="3416312" y="4902889"/>
            <a:ext cx="3427414"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solidFill>
                  <a:srgbClr val="000000">
                    <a:alpha val="0"/>
                  </a:srgbClr>
                </a:solidFill>
                <a:latin typeface="Roboto Bold"/>
                <a:ea typeface="Roboto Bold"/>
                <a:cs typeface="Roboto Bold"/>
                <a:sym typeface="Roboto Bold"/>
              </a:defRPr>
            </a:lvl1pPr>
          </a:lstStyle>
          <a:p>
            <a:pPr/>
            <a:r>
              <a:t>$5B</a:t>
            </a:r>
          </a:p>
        </p:txBody>
      </p:sp>
      <p:sp>
        <p:nvSpPr>
          <p:cNvPr id="182"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Bter</a:t>
            </a:r>
          </a:p>
        </p:txBody>
      </p:sp>
      <p:sp>
        <p:nvSpPr>
          <p:cNvPr id="183" name="问题#1: 用户资产需要托管…"/>
          <p:cNvSpPr/>
          <p:nvPr/>
        </p:nvSpPr>
        <p:spPr>
          <a:xfrm>
            <a:off x="1272857" y="1839184"/>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84" name="问题#2: 交易所内幕交易…"/>
          <p:cNvSpPr/>
          <p:nvPr/>
        </p:nvSpPr>
        <p:spPr>
          <a:xfrm>
            <a:off x="1272857" y="5198334"/>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85" name="问题#3: 订单散落到多交易所…"/>
          <p:cNvSpPr/>
          <p:nvPr/>
        </p:nvSpPr>
        <p:spPr>
          <a:xfrm>
            <a:off x="1272857" y="8557484"/>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186" name="问题#4: 缺少或没有监管…"/>
          <p:cNvSpPr/>
          <p:nvPr/>
        </p:nvSpPr>
        <p:spPr>
          <a:xfrm>
            <a:off x="1272857" y="13969958"/>
            <a:ext cx="13369382" cy="3319331"/>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问题#4: 缺少或没有监管</a:t>
            </a:r>
          </a:p>
          <a:p>
            <a:pPr lvl="3" algn="l">
              <a:defRPr sz="4800">
                <a:solidFill>
                  <a:srgbClr val="FFFFFF"/>
                </a:solidFill>
                <a:latin typeface="Roboto Black"/>
                <a:ea typeface="Roboto Black"/>
                <a:cs typeface="Roboto Black"/>
                <a:sym typeface="Roboto Black"/>
              </a:defRPr>
            </a:pPr>
            <a:r>
              <a:t>                      [安全性风险]</a:t>
            </a:r>
          </a:p>
        </p:txBody>
      </p:sp>
      <p:sp>
        <p:nvSpPr>
          <p:cNvPr id="187"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89" name="24-Hour Trade Volume…"/>
          <p:cNvSpPr txBox="1"/>
          <p:nvPr/>
        </p:nvSpPr>
        <p:spPr>
          <a:xfrm>
            <a:off x="2113666" y="7171635"/>
            <a:ext cx="6032706"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000000">
                    <a:alpha val="0"/>
                  </a:srgbClr>
                </a:solidFill>
                <a:latin typeface="Roboto Regular"/>
                <a:ea typeface="Roboto Regular"/>
                <a:cs typeface="Roboto Regular"/>
                <a:sym typeface="Roboto Regular"/>
              </a:defRPr>
            </a:pPr>
            <a:r>
              <a:t>24-Hour Trade Volume</a:t>
            </a:r>
          </a:p>
          <a:p>
            <a:pPr>
              <a:defRPr sz="4500">
                <a:solidFill>
                  <a:srgbClr val="000000">
                    <a:alpha val="0"/>
                  </a:srgbClr>
                </a:solidFill>
                <a:latin typeface="Roboto Regular"/>
                <a:ea typeface="Roboto Regular"/>
                <a:cs typeface="Roboto Regular"/>
                <a:sym typeface="Roboto Regular"/>
              </a:defRPr>
            </a:pPr>
            <a:r>
              <a:t>on Global Exchanges</a:t>
            </a:r>
          </a:p>
        </p:txBody>
      </p:sp>
      <p:sp>
        <p:nvSpPr>
          <p:cNvPr id="190" name="$5B"/>
          <p:cNvSpPr txBox="1"/>
          <p:nvPr/>
        </p:nvSpPr>
        <p:spPr>
          <a:xfrm>
            <a:off x="3416312" y="4902889"/>
            <a:ext cx="3427414"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solidFill>
                  <a:srgbClr val="000000">
                    <a:alpha val="0"/>
                  </a:srgbClr>
                </a:solidFill>
                <a:latin typeface="Roboto Bold"/>
                <a:ea typeface="Roboto Bold"/>
                <a:cs typeface="Roboto Bold"/>
                <a:sym typeface="Roboto Bold"/>
              </a:defRPr>
            </a:lvl1pPr>
          </a:lstStyle>
          <a:p>
            <a:pPr/>
            <a:r>
              <a:t>$5B</a:t>
            </a:r>
          </a:p>
        </p:txBody>
      </p:sp>
      <p:sp>
        <p:nvSpPr>
          <p:cNvPr id="191"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Bter</a:t>
            </a:r>
          </a:p>
        </p:txBody>
      </p:sp>
      <p:sp>
        <p:nvSpPr>
          <p:cNvPr id="192" name="问题#1: 用户资产需要托管…"/>
          <p:cNvSpPr/>
          <p:nvPr/>
        </p:nvSpPr>
        <p:spPr>
          <a:xfrm>
            <a:off x="1272857" y="159609"/>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93" name="问题#2: 交易所内幕交易…"/>
          <p:cNvSpPr/>
          <p:nvPr/>
        </p:nvSpPr>
        <p:spPr>
          <a:xfrm>
            <a:off x="1272857" y="351875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94" name="问题#3: 订单散落到多交易所…"/>
          <p:cNvSpPr/>
          <p:nvPr/>
        </p:nvSpPr>
        <p:spPr>
          <a:xfrm>
            <a:off x="1272857" y="6877909"/>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195" name="问题#4: 缺少或没有监管…"/>
          <p:cNvSpPr/>
          <p:nvPr/>
        </p:nvSpPr>
        <p:spPr>
          <a:xfrm>
            <a:off x="1272857" y="10237059"/>
            <a:ext cx="13369382" cy="331933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问题#4: 缺少或没有监管</a:t>
            </a:r>
          </a:p>
          <a:p>
            <a:pPr lvl="3" algn="l">
              <a:defRPr sz="4800">
                <a:solidFill>
                  <a:srgbClr val="FFFFFF"/>
                </a:solidFill>
                <a:latin typeface="Roboto Black"/>
                <a:ea typeface="Roboto Black"/>
                <a:cs typeface="Roboto Black"/>
                <a:sym typeface="Roboto Black"/>
              </a:defRPr>
            </a:pPr>
            <a:r>
              <a:t>                      [安全性风险]</a:t>
            </a:r>
          </a:p>
        </p:txBody>
      </p:sp>
      <p:sp>
        <p:nvSpPr>
          <p:cNvPr id="196"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98" name="问题#1: 用户资产需要托管…"/>
          <p:cNvSpPr/>
          <p:nvPr/>
        </p:nvSpPr>
        <p:spPr>
          <a:xfrm>
            <a:off x="10869331" y="159609"/>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99" name="问题#2: 交易所内幕交易…"/>
          <p:cNvSpPr/>
          <p:nvPr/>
        </p:nvSpPr>
        <p:spPr>
          <a:xfrm>
            <a:off x="10869331" y="351875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200" name="问题#3: 订单散落到多交易所…"/>
          <p:cNvSpPr/>
          <p:nvPr/>
        </p:nvSpPr>
        <p:spPr>
          <a:xfrm>
            <a:off x="10869331" y="6877909"/>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201" name="问题#4: 缺少或没有监管…"/>
          <p:cNvSpPr/>
          <p:nvPr/>
        </p:nvSpPr>
        <p:spPr>
          <a:xfrm>
            <a:off x="10869331" y="10237059"/>
            <a:ext cx="13369382" cy="3319332"/>
          </a:xfrm>
          <a:prstGeom prst="rect">
            <a:avLst/>
          </a:prstGeom>
          <a:solidFill>
            <a:srgbClr val="DCDEE0"/>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问题#4: 缺少或没有监管</a:t>
            </a:r>
          </a:p>
          <a:p>
            <a:pPr lvl="3" algn="l">
              <a:defRPr sz="4800">
                <a:solidFill>
                  <a:srgbClr val="FFFFFF"/>
                </a:solidFill>
                <a:latin typeface="Roboto Black"/>
                <a:ea typeface="Roboto Black"/>
                <a:cs typeface="Roboto Black"/>
                <a:sym typeface="Roboto Black"/>
              </a:defRPr>
            </a:pPr>
            <a:r>
              <a:t>                      [安全性风险]</a:t>
            </a:r>
          </a:p>
        </p:txBody>
      </p:sp>
      <p:sp>
        <p:nvSpPr>
          <p:cNvPr id="202" name="{"/>
          <p:cNvSpPr txBox="1"/>
          <p:nvPr/>
        </p:nvSpPr>
        <p:spPr>
          <a:xfrm>
            <a:off x="7999441" y="-551319"/>
            <a:ext cx="2620468" cy="9985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8800">
                <a:latin typeface="Roboto Light"/>
                <a:ea typeface="Roboto Light"/>
                <a:cs typeface="Roboto Light"/>
                <a:sym typeface="Roboto Light"/>
              </a:defRPr>
            </a:lvl1pPr>
          </a:lstStyle>
          <a:p>
            <a:pPr/>
            <a:r>
              <a:t>{</a:t>
            </a:r>
          </a:p>
        </p:txBody>
      </p:sp>
      <p:grpSp>
        <p:nvGrpSpPr>
          <p:cNvPr id="205" name="成组"/>
          <p:cNvGrpSpPr/>
          <p:nvPr/>
        </p:nvGrpSpPr>
        <p:grpSpPr>
          <a:xfrm>
            <a:off x="2996542" y="4163428"/>
            <a:ext cx="5210771" cy="2269765"/>
            <a:chOff x="0" y="368299"/>
            <a:chExt cx="5210770" cy="2269763"/>
          </a:xfrm>
        </p:grpSpPr>
        <p:sp>
          <p:nvSpPr>
            <p:cNvPr id="203"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04"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
        <p:nvSpPr>
          <p:cNvPr id="206" name="中心化交易所"/>
          <p:cNvSpPr txBox="1"/>
          <p:nvPr/>
        </p:nvSpPr>
        <p:spPr>
          <a:xfrm>
            <a:off x="26178138"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08"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209" name="问题#1: 用户资产需要托管…"/>
          <p:cNvSpPr/>
          <p:nvPr/>
        </p:nvSpPr>
        <p:spPr>
          <a:xfrm>
            <a:off x="14210346" y="159609"/>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210" name="问题#2: 交易所内幕交易…"/>
          <p:cNvSpPr/>
          <p:nvPr/>
        </p:nvSpPr>
        <p:spPr>
          <a:xfrm>
            <a:off x="14210346" y="351875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211" name="问题#3: 订单散落到多交易所…"/>
          <p:cNvSpPr/>
          <p:nvPr/>
        </p:nvSpPr>
        <p:spPr>
          <a:xfrm>
            <a:off x="14210346" y="6877909"/>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212" name="{"/>
          <p:cNvSpPr txBox="1"/>
          <p:nvPr/>
        </p:nvSpPr>
        <p:spPr>
          <a:xfrm>
            <a:off x="4897460" y="-551319"/>
            <a:ext cx="2620468" cy="9985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8800">
                <a:latin typeface="Roboto Light"/>
                <a:ea typeface="Roboto Light"/>
                <a:cs typeface="Roboto Light"/>
                <a:sym typeface="Roboto Light"/>
              </a:defRPr>
            </a:lvl1pPr>
          </a:lstStyle>
          <a:p>
            <a:pPr/>
            <a:r>
              <a:t>{</a:t>
            </a:r>
          </a:p>
        </p:txBody>
      </p:sp>
      <p:grpSp>
        <p:nvGrpSpPr>
          <p:cNvPr id="215" name="成组"/>
          <p:cNvGrpSpPr/>
          <p:nvPr/>
        </p:nvGrpSpPr>
        <p:grpSpPr>
          <a:xfrm>
            <a:off x="7502366" y="403068"/>
            <a:ext cx="6416322" cy="2832413"/>
            <a:chOff x="0" y="1191105"/>
            <a:chExt cx="6416320" cy="2832411"/>
          </a:xfrm>
        </p:grpSpPr>
        <p:sp>
          <p:nvSpPr>
            <p:cNvPr id="213" name="1.资产无需托管"/>
            <p:cNvSpPr txBox="1"/>
            <p:nvPr/>
          </p:nvSpPr>
          <p:spPr>
            <a:xfrm>
              <a:off x="0" y="1191105"/>
              <a:ext cx="5440334"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1.资产无需托管</a:t>
              </a:r>
            </a:p>
          </p:txBody>
        </p:sp>
        <p:sp>
          <p:nvSpPr>
            <p:cNvPr id="214" name="没有充值提现过程，用户订单中的代币一直存放在用户区块链账户中，同时订单不锁定代币，下单后依然可以任意支配资产。"/>
            <p:cNvSpPr txBox="1"/>
            <p:nvPr/>
          </p:nvSpPr>
          <p:spPr>
            <a:xfrm>
              <a:off x="72482" y="2277843"/>
              <a:ext cx="6343839" cy="1745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latin typeface="Roboto Regular"/>
                  <a:ea typeface="Roboto Regular"/>
                  <a:cs typeface="Roboto Regular"/>
                  <a:sym typeface="Roboto Regular"/>
                </a:defRPr>
              </a:lvl1pPr>
            </a:lstStyle>
            <a:p>
              <a:pPr/>
              <a:r>
                <a:t>没有充值提现过程，用户订单中的代币一直存放在用户区块链账户中，同时订单不锁定代币，下单后依然可以任意支配资产。</a:t>
              </a:r>
            </a:p>
          </p:txBody>
        </p:sp>
      </p:grpSp>
      <p:grpSp>
        <p:nvGrpSpPr>
          <p:cNvPr id="218" name="成组"/>
          <p:cNvGrpSpPr/>
          <p:nvPr/>
        </p:nvGrpSpPr>
        <p:grpSpPr>
          <a:xfrm>
            <a:off x="7494258" y="4338356"/>
            <a:ext cx="6369899" cy="2257754"/>
            <a:chOff x="0" y="781049"/>
            <a:chExt cx="6369898" cy="2257752"/>
          </a:xfrm>
        </p:grpSpPr>
        <p:sp>
          <p:nvSpPr>
            <p:cNvPr id="216" name="2. 区块链上交易清算"/>
            <p:cNvSpPr txBox="1"/>
            <p:nvPr/>
          </p:nvSpPr>
          <p:spPr>
            <a:xfrm>
              <a:off x="0" y="781049"/>
              <a:ext cx="5711329"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2. 区块链上交易清算</a:t>
              </a:r>
            </a:p>
          </p:txBody>
        </p:sp>
        <p:sp>
          <p:nvSpPr>
            <p:cNvPr id="217" name="订单链外生成，传播和撮合；链上做交易和验证和清结算，清结算通过智能合约保障原执行。不会再有内幕交易。"/>
            <p:cNvSpPr txBox="1"/>
            <p:nvPr/>
          </p:nvSpPr>
          <p:spPr>
            <a:xfrm>
              <a:off x="16217" y="1638627"/>
              <a:ext cx="6353682" cy="1400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订单链外生成，传播和撮合；链上做交易和验证和清结算，清结算通过智能合约保障原执行。不会再有内幕交易。</a:t>
              </a:r>
            </a:p>
          </p:txBody>
        </p:sp>
      </p:grpSp>
      <p:grpSp>
        <p:nvGrpSpPr>
          <p:cNvPr id="221" name="成组"/>
          <p:cNvGrpSpPr/>
          <p:nvPr/>
        </p:nvGrpSpPr>
        <p:grpSpPr>
          <a:xfrm>
            <a:off x="7502366" y="7487922"/>
            <a:ext cx="6369900" cy="2411364"/>
            <a:chOff x="0" y="781049"/>
            <a:chExt cx="6369898" cy="2411362"/>
          </a:xfrm>
        </p:grpSpPr>
        <p:sp>
          <p:nvSpPr>
            <p:cNvPr id="219" name="3. 订单共享"/>
            <p:cNvSpPr txBox="1"/>
            <p:nvPr/>
          </p:nvSpPr>
          <p:spPr>
            <a:xfrm>
              <a:off x="0" y="781049"/>
              <a:ext cx="3272929"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3. 订单共享</a:t>
              </a:r>
            </a:p>
          </p:txBody>
        </p:sp>
        <p:sp>
          <p:nvSpPr>
            <p:cNvPr id="220" name="订单可以被广播给一个或多个交易所，做联合的，同时也是竞争式的撮合。用户成交价格更优惠，流动性更大。"/>
            <p:cNvSpPr txBox="1"/>
            <p:nvPr/>
          </p:nvSpPr>
          <p:spPr>
            <a:xfrm>
              <a:off x="16217" y="1792237"/>
              <a:ext cx="6353682" cy="1400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订单可以被广播给一个或多个交易所，做联合的，同时也是竞争式的撮合。用户成交价格更优惠，流动性更大。</a:t>
              </a:r>
            </a:p>
          </p:txBody>
        </p:sp>
      </p:grpSp>
      <p:grpSp>
        <p:nvGrpSpPr>
          <p:cNvPr id="224" name="成组"/>
          <p:cNvGrpSpPr/>
          <p:nvPr/>
        </p:nvGrpSpPr>
        <p:grpSpPr>
          <a:xfrm>
            <a:off x="7492765" y="10994297"/>
            <a:ext cx="6389101" cy="2116709"/>
            <a:chOff x="0" y="781049"/>
            <a:chExt cx="6389099" cy="2116707"/>
          </a:xfrm>
        </p:grpSpPr>
        <p:sp>
          <p:nvSpPr>
            <p:cNvPr id="222" name="4.多订单环路撮合"/>
            <p:cNvSpPr txBox="1"/>
            <p:nvPr/>
          </p:nvSpPr>
          <p:spPr>
            <a:xfrm>
              <a:off x="0" y="781049"/>
              <a:ext cx="4949925"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4.多订单环路撮合</a:t>
              </a:r>
            </a:p>
          </p:txBody>
        </p:sp>
        <p:sp>
          <p:nvSpPr>
            <p:cNvPr id="223" name="革命性的“环路撮合”机制，允许任意两个虚拟货币之间的交易。同时能够更大程度上生成新的流动性。"/>
            <p:cNvSpPr txBox="1"/>
            <p:nvPr/>
          </p:nvSpPr>
          <p:spPr>
            <a:xfrm>
              <a:off x="35418" y="1489250"/>
              <a:ext cx="6353682" cy="14085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革命性的“环路撮合”机制，允许任意两个虚拟货币之间的交易。同时能够更大程度上生成新的流动性。</a:t>
              </a:r>
            </a:p>
          </p:txBody>
        </p:sp>
      </p:grpSp>
      <p:grpSp>
        <p:nvGrpSpPr>
          <p:cNvPr id="227" name="成组"/>
          <p:cNvGrpSpPr/>
          <p:nvPr/>
        </p:nvGrpSpPr>
        <p:grpSpPr>
          <a:xfrm>
            <a:off x="40360" y="4163428"/>
            <a:ext cx="5210771" cy="2269765"/>
            <a:chOff x="0" y="368299"/>
            <a:chExt cx="5210770" cy="2269763"/>
          </a:xfrm>
        </p:grpSpPr>
        <p:sp>
          <p:nvSpPr>
            <p:cNvPr id="225"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26"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18"/>
                                        </p:tgtEl>
                                        <p:attrNameLst>
                                          <p:attrName>style.visibility</p:attrName>
                                        </p:attrNameLst>
                                      </p:cBhvr>
                                      <p:to>
                                        <p:strVal val="visible"/>
                                      </p:to>
                                    </p:set>
                                    <p:animEffect filter="dissolve" transition="in">
                                      <p:cBhvr>
                                        <p:cTn id="7" dur="1000"/>
                                        <p:tgtEl>
                                          <p:spTgt spid="218"/>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221"/>
                                        </p:tgtEl>
                                        <p:attrNameLst>
                                          <p:attrName>style.visibility</p:attrName>
                                        </p:attrNameLst>
                                      </p:cBhvr>
                                      <p:to>
                                        <p:strVal val="visible"/>
                                      </p:to>
                                    </p:set>
                                    <p:animEffect filter="dissolve" transition="in">
                                      <p:cBhvr>
                                        <p:cTn id="12" dur="1000"/>
                                        <p:tgtEl>
                                          <p:spTgt spid="221"/>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224"/>
                                        </p:tgtEl>
                                        <p:attrNameLst>
                                          <p:attrName>style.visibility</p:attrName>
                                        </p:attrNameLst>
                                      </p:cBhvr>
                                      <p:to>
                                        <p:strVal val="visible"/>
                                      </p:to>
                                    </p:set>
                                    <p:animEffect filter="dissolve" transition="in">
                                      <p:cBhvr>
                                        <p:cTn id="17" dur="10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8" grpId="1"/>
      <p:bldP build="whole" bldLvl="1" animBg="1" rev="0" advAuto="0" spid="221" grpId="2"/>
      <p:bldP build="whole" bldLvl="1" animBg="1" rev="0" advAuto="0" spid="224" grpId="3"/>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229" name="pasted-image.pdf" descr="pasted-image.pdf"/>
          <p:cNvPicPr>
            <a:picLocks noChangeAspect="1"/>
          </p:cNvPicPr>
          <p:nvPr/>
        </p:nvPicPr>
        <p:blipFill>
          <a:blip r:embed="rId2">
            <a:extLst/>
          </a:blip>
          <a:stretch>
            <a:fillRect/>
          </a:stretch>
        </p:blipFill>
        <p:spPr>
          <a:xfrm>
            <a:off x="10267950" y="1522811"/>
            <a:ext cx="3847971" cy="2378746"/>
          </a:xfrm>
          <a:prstGeom prst="rect">
            <a:avLst/>
          </a:prstGeom>
          <a:ln w="12700">
            <a:miter lim="400000"/>
          </a:ln>
        </p:spPr>
      </p:pic>
      <p:pic>
        <p:nvPicPr>
          <p:cNvPr id="230" name="pasted-image.pdf" descr="pasted-image.pdf"/>
          <p:cNvPicPr>
            <a:picLocks noChangeAspect="1"/>
          </p:cNvPicPr>
          <p:nvPr/>
        </p:nvPicPr>
        <p:blipFill>
          <a:blip r:embed="rId3">
            <a:extLst/>
          </a:blip>
          <a:stretch>
            <a:fillRect/>
          </a:stretch>
        </p:blipFill>
        <p:spPr>
          <a:xfrm>
            <a:off x="10268032" y="5170900"/>
            <a:ext cx="3847936" cy="2378724"/>
          </a:xfrm>
          <a:prstGeom prst="rect">
            <a:avLst/>
          </a:prstGeom>
          <a:ln w="12700">
            <a:miter lim="400000"/>
          </a:ln>
        </p:spPr>
      </p:pic>
      <p:pic>
        <p:nvPicPr>
          <p:cNvPr id="231" name="pasted-image.pdf" descr="pasted-image.pdf"/>
          <p:cNvPicPr>
            <a:picLocks noChangeAspect="1"/>
          </p:cNvPicPr>
          <p:nvPr/>
        </p:nvPicPr>
        <p:blipFill>
          <a:blip r:embed="rId4">
            <a:extLst/>
          </a:blip>
          <a:stretch>
            <a:fillRect/>
          </a:stretch>
        </p:blipFill>
        <p:spPr>
          <a:xfrm>
            <a:off x="10268032" y="9246977"/>
            <a:ext cx="3847936" cy="2378725"/>
          </a:xfrm>
          <a:prstGeom prst="rect">
            <a:avLst/>
          </a:prstGeom>
          <a:ln w="12700">
            <a:miter lim="400000"/>
          </a:ln>
        </p:spPr>
      </p:pic>
      <p:sp>
        <p:nvSpPr>
          <p:cNvPr id="232" name="order#1…"/>
          <p:cNvSpPr/>
          <p:nvPr/>
        </p:nvSpPr>
        <p:spPr>
          <a:xfrm>
            <a:off x="5674199" y="2885117"/>
            <a:ext cx="1426886" cy="743677"/>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33" name="order#1…"/>
          <p:cNvSpPr/>
          <p:nvPr/>
        </p:nvSpPr>
        <p:spPr>
          <a:xfrm>
            <a:off x="5621377" y="2877156"/>
            <a:ext cx="1532529" cy="759599"/>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34" name="order#1…"/>
          <p:cNvSpPr/>
          <p:nvPr/>
        </p:nvSpPr>
        <p:spPr>
          <a:xfrm>
            <a:off x="5621377" y="2877156"/>
            <a:ext cx="1532529" cy="759599"/>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35" name="order#2…"/>
          <p:cNvSpPr/>
          <p:nvPr/>
        </p:nvSpPr>
        <p:spPr>
          <a:xfrm>
            <a:off x="5674199" y="8627481"/>
            <a:ext cx="1426886" cy="743678"/>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36" name="order#2…"/>
          <p:cNvSpPr/>
          <p:nvPr/>
        </p:nvSpPr>
        <p:spPr>
          <a:xfrm>
            <a:off x="5621378" y="8611560"/>
            <a:ext cx="1532529" cy="759600"/>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37" name="order#2…"/>
          <p:cNvSpPr/>
          <p:nvPr/>
        </p:nvSpPr>
        <p:spPr>
          <a:xfrm>
            <a:off x="5621378" y="8627481"/>
            <a:ext cx="1532529" cy="743678"/>
          </a:xfrm>
          <a:prstGeom prst="roundRect">
            <a:avLst>
              <a:gd name="adj" fmla="val 1736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38" name="order#2…"/>
          <p:cNvSpPr/>
          <p:nvPr/>
        </p:nvSpPr>
        <p:spPr>
          <a:xfrm>
            <a:off x="3676922" y="8573155"/>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39" name="order#1…"/>
          <p:cNvSpPr/>
          <p:nvPr/>
        </p:nvSpPr>
        <p:spPr>
          <a:xfrm>
            <a:off x="3676922" y="2234855"/>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grpSp>
        <p:nvGrpSpPr>
          <p:cNvPr id="242" name="成组"/>
          <p:cNvGrpSpPr/>
          <p:nvPr/>
        </p:nvGrpSpPr>
        <p:grpSpPr>
          <a:xfrm>
            <a:off x="18810696" y="-197975"/>
            <a:ext cx="5210772" cy="2269765"/>
            <a:chOff x="0" y="368299"/>
            <a:chExt cx="5210770" cy="2269763"/>
          </a:xfrm>
        </p:grpSpPr>
        <p:sp>
          <p:nvSpPr>
            <p:cNvPr id="240"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41"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29"/>
                                        </p:tgtEl>
                                        <p:attrNameLst>
                                          <p:attrName>style.visibility</p:attrName>
                                        </p:attrNameLst>
                                      </p:cBhvr>
                                      <p:to>
                                        <p:strVal val="visible"/>
                                      </p:to>
                                    </p:set>
                                    <p:animEffect filter="dissolve" transition="in">
                                      <p:cBhvr>
                                        <p:cTn id="7" dur="1000"/>
                                        <p:tgtEl>
                                          <p:spTgt spid="229"/>
                                        </p:tgtEl>
                                      </p:cBhvr>
                                    </p:animEffect>
                                  </p:childTnLst>
                                </p:cTn>
                              </p:par>
                            </p:childTnLst>
                          </p:cTn>
                        </p:par>
                        <p:par>
                          <p:cTn id="8" fill="hold">
                            <p:stCondLst>
                              <p:cond delay="1000"/>
                            </p:stCondLst>
                            <p:childTnLst>
                              <p:par>
                                <p:cTn id="9" presetClass="entr" nodeType="afterEffect" presetID="9" grpId="2" fill="hold">
                                  <p:stCondLst>
                                    <p:cond delay="0"/>
                                  </p:stCondLst>
                                  <p:iterate type="el" backwards="0">
                                    <p:tmAbs val="0"/>
                                  </p:iterate>
                                  <p:childTnLst>
                                    <p:set>
                                      <p:cBhvr>
                                        <p:cTn id="10" fill="hold"/>
                                        <p:tgtEl>
                                          <p:spTgt spid="230"/>
                                        </p:tgtEl>
                                        <p:attrNameLst>
                                          <p:attrName>style.visibility</p:attrName>
                                        </p:attrNameLst>
                                      </p:cBhvr>
                                      <p:to>
                                        <p:strVal val="visible"/>
                                      </p:to>
                                    </p:set>
                                    <p:animEffect filter="dissolve" transition="in">
                                      <p:cBhvr>
                                        <p:cTn id="11" dur="1000"/>
                                        <p:tgtEl>
                                          <p:spTgt spid="230"/>
                                        </p:tgtEl>
                                      </p:cBhvr>
                                    </p:animEffect>
                                  </p:childTnLst>
                                </p:cTn>
                              </p:par>
                            </p:childTnLst>
                          </p:cTn>
                        </p:par>
                        <p:par>
                          <p:cTn id="12" fill="hold">
                            <p:stCondLst>
                              <p:cond delay="2000"/>
                            </p:stCondLst>
                            <p:childTnLst>
                              <p:par>
                                <p:cTn id="13" presetClass="entr" nodeType="afterEffect" presetID="9" grpId="3" fill="hold">
                                  <p:stCondLst>
                                    <p:cond delay="0"/>
                                  </p:stCondLst>
                                  <p:iterate type="el" backwards="0">
                                    <p:tmAbs val="0"/>
                                  </p:iterate>
                                  <p:childTnLst>
                                    <p:set>
                                      <p:cBhvr>
                                        <p:cTn id="14" fill="hold"/>
                                        <p:tgtEl>
                                          <p:spTgt spid="231"/>
                                        </p:tgtEl>
                                        <p:attrNameLst>
                                          <p:attrName>style.visibility</p:attrName>
                                        </p:attrNameLst>
                                      </p:cBhvr>
                                      <p:to>
                                        <p:strVal val="visible"/>
                                      </p:to>
                                    </p:set>
                                    <p:animEffect filter="dissolve" transition="in">
                                      <p:cBhvr>
                                        <p:cTn id="15" dur="10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1" grpId="3"/>
      <p:bldP build="whole" bldLvl="1" animBg="1" rev="0" advAuto="0" spid="230" grpId="2"/>
      <p:bldP build="whole" bldLvl="1" animBg="1" rev="0" advAuto="0" spid="229" grpId="1"/>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244" name="pasted-image.pdf" descr="pasted-image.pdf"/>
          <p:cNvPicPr>
            <a:picLocks noChangeAspect="1"/>
          </p:cNvPicPr>
          <p:nvPr/>
        </p:nvPicPr>
        <p:blipFill>
          <a:blip r:embed="rId2">
            <a:extLst/>
          </a:blip>
          <a:stretch>
            <a:fillRect/>
          </a:stretch>
        </p:blipFill>
        <p:spPr>
          <a:xfrm>
            <a:off x="10267950" y="1522811"/>
            <a:ext cx="3847971" cy="2378746"/>
          </a:xfrm>
          <a:prstGeom prst="rect">
            <a:avLst/>
          </a:prstGeom>
          <a:ln w="12700">
            <a:miter lim="400000"/>
          </a:ln>
        </p:spPr>
      </p:pic>
      <p:pic>
        <p:nvPicPr>
          <p:cNvPr id="245" name="pasted-image.pdf" descr="pasted-image.pdf"/>
          <p:cNvPicPr>
            <a:picLocks noChangeAspect="1"/>
          </p:cNvPicPr>
          <p:nvPr/>
        </p:nvPicPr>
        <p:blipFill>
          <a:blip r:embed="rId3">
            <a:extLst/>
          </a:blip>
          <a:stretch>
            <a:fillRect/>
          </a:stretch>
        </p:blipFill>
        <p:spPr>
          <a:xfrm>
            <a:off x="10268032" y="5170900"/>
            <a:ext cx="3847936" cy="2378724"/>
          </a:xfrm>
          <a:prstGeom prst="rect">
            <a:avLst/>
          </a:prstGeom>
          <a:ln w="12700">
            <a:miter lim="400000"/>
          </a:ln>
        </p:spPr>
      </p:pic>
      <p:pic>
        <p:nvPicPr>
          <p:cNvPr id="246" name="pasted-image.pdf" descr="pasted-image.pdf"/>
          <p:cNvPicPr>
            <a:picLocks noChangeAspect="1"/>
          </p:cNvPicPr>
          <p:nvPr/>
        </p:nvPicPr>
        <p:blipFill>
          <a:blip r:embed="rId4">
            <a:extLst/>
          </a:blip>
          <a:stretch>
            <a:fillRect/>
          </a:stretch>
        </p:blipFill>
        <p:spPr>
          <a:xfrm>
            <a:off x="10268032" y="9246977"/>
            <a:ext cx="3847936" cy="2378725"/>
          </a:xfrm>
          <a:prstGeom prst="rect">
            <a:avLst/>
          </a:prstGeom>
          <a:ln w="12700">
            <a:miter lim="400000"/>
          </a:ln>
        </p:spPr>
      </p:pic>
      <p:sp>
        <p:nvSpPr>
          <p:cNvPr id="247" name="order#1…"/>
          <p:cNvSpPr/>
          <p:nvPr/>
        </p:nvSpPr>
        <p:spPr>
          <a:xfrm>
            <a:off x="12909236" y="5553652"/>
            <a:ext cx="1426886" cy="743678"/>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48" name="order#1…"/>
          <p:cNvSpPr/>
          <p:nvPr/>
        </p:nvSpPr>
        <p:spPr>
          <a:xfrm>
            <a:off x="12856415" y="1831706"/>
            <a:ext cx="1532529" cy="759599"/>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49" name="order#2…"/>
          <p:cNvSpPr/>
          <p:nvPr/>
        </p:nvSpPr>
        <p:spPr>
          <a:xfrm>
            <a:off x="12909236" y="6486161"/>
            <a:ext cx="1426886" cy="743678"/>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50" name="order#2…"/>
          <p:cNvSpPr/>
          <p:nvPr/>
        </p:nvSpPr>
        <p:spPr>
          <a:xfrm>
            <a:off x="12856415" y="2701248"/>
            <a:ext cx="1532529" cy="759599"/>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51" name="order#1…"/>
          <p:cNvSpPr/>
          <p:nvPr/>
        </p:nvSpPr>
        <p:spPr>
          <a:xfrm>
            <a:off x="12856415" y="9626524"/>
            <a:ext cx="1532529" cy="759599"/>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52" name="order#2…"/>
          <p:cNvSpPr/>
          <p:nvPr/>
        </p:nvSpPr>
        <p:spPr>
          <a:xfrm>
            <a:off x="12856415" y="10509292"/>
            <a:ext cx="1532529" cy="743678"/>
          </a:xfrm>
          <a:prstGeom prst="roundRect">
            <a:avLst>
              <a:gd name="adj" fmla="val 1736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53" name="order#2…"/>
          <p:cNvSpPr/>
          <p:nvPr/>
        </p:nvSpPr>
        <p:spPr>
          <a:xfrm>
            <a:off x="3676922" y="8573155"/>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54" name="order#1…"/>
          <p:cNvSpPr/>
          <p:nvPr/>
        </p:nvSpPr>
        <p:spPr>
          <a:xfrm>
            <a:off x="3676922" y="2234855"/>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grpSp>
        <p:nvGrpSpPr>
          <p:cNvPr id="257" name="成组"/>
          <p:cNvGrpSpPr/>
          <p:nvPr/>
        </p:nvGrpSpPr>
        <p:grpSpPr>
          <a:xfrm>
            <a:off x="18810696" y="-197975"/>
            <a:ext cx="5210772" cy="2269765"/>
            <a:chOff x="0" y="368299"/>
            <a:chExt cx="5210770" cy="2269763"/>
          </a:xfrm>
        </p:grpSpPr>
        <p:sp>
          <p:nvSpPr>
            <p:cNvPr id="255"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56"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699">
        <p:dissolve/>
      </p:transition>
    </mc:Choice>
    <mc:Fallback>
      <p:transition spd="fast">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259" name="pasted-image.pdf" descr="pasted-image.pdf"/>
          <p:cNvPicPr>
            <a:picLocks noChangeAspect="1"/>
          </p:cNvPicPr>
          <p:nvPr/>
        </p:nvPicPr>
        <p:blipFill>
          <a:blip r:embed="rId2">
            <a:extLst/>
          </a:blip>
          <a:stretch>
            <a:fillRect/>
          </a:stretch>
        </p:blipFill>
        <p:spPr>
          <a:xfrm>
            <a:off x="13933960" y="1712329"/>
            <a:ext cx="3698246" cy="2756874"/>
          </a:xfrm>
          <a:prstGeom prst="rect">
            <a:avLst/>
          </a:prstGeom>
          <a:ln w="12700">
            <a:miter lim="400000"/>
          </a:ln>
        </p:spPr>
      </p:pic>
      <p:pic>
        <p:nvPicPr>
          <p:cNvPr id="260" name="pasted-image.pdf" descr="pasted-image.pdf"/>
          <p:cNvPicPr>
            <a:picLocks noChangeAspect="1"/>
          </p:cNvPicPr>
          <p:nvPr/>
        </p:nvPicPr>
        <p:blipFill>
          <a:blip r:embed="rId3">
            <a:extLst/>
          </a:blip>
          <a:stretch>
            <a:fillRect/>
          </a:stretch>
        </p:blipFill>
        <p:spPr>
          <a:xfrm>
            <a:off x="10267950" y="1522811"/>
            <a:ext cx="3847971" cy="2378746"/>
          </a:xfrm>
          <a:prstGeom prst="rect">
            <a:avLst/>
          </a:prstGeom>
          <a:ln w="12700">
            <a:miter lim="400000"/>
          </a:ln>
        </p:spPr>
      </p:pic>
      <p:pic>
        <p:nvPicPr>
          <p:cNvPr id="261" name="pasted-image.pdf" descr="pasted-image.pdf"/>
          <p:cNvPicPr>
            <a:picLocks noChangeAspect="1"/>
          </p:cNvPicPr>
          <p:nvPr/>
        </p:nvPicPr>
        <p:blipFill>
          <a:blip r:embed="rId4">
            <a:extLst/>
          </a:blip>
          <a:stretch>
            <a:fillRect/>
          </a:stretch>
        </p:blipFill>
        <p:spPr>
          <a:xfrm>
            <a:off x="10268032" y="5170900"/>
            <a:ext cx="3847936" cy="2378724"/>
          </a:xfrm>
          <a:prstGeom prst="rect">
            <a:avLst/>
          </a:prstGeom>
          <a:ln w="12700">
            <a:miter lim="400000"/>
          </a:ln>
        </p:spPr>
      </p:pic>
      <p:pic>
        <p:nvPicPr>
          <p:cNvPr id="262" name="pasted-image.pdf" descr="pasted-image.pdf"/>
          <p:cNvPicPr>
            <a:picLocks noChangeAspect="1"/>
          </p:cNvPicPr>
          <p:nvPr/>
        </p:nvPicPr>
        <p:blipFill>
          <a:blip r:embed="rId5">
            <a:extLst/>
          </a:blip>
          <a:stretch>
            <a:fillRect/>
          </a:stretch>
        </p:blipFill>
        <p:spPr>
          <a:xfrm>
            <a:off x="10268032" y="9246977"/>
            <a:ext cx="3847936" cy="2378725"/>
          </a:xfrm>
          <a:prstGeom prst="rect">
            <a:avLst/>
          </a:prstGeom>
          <a:ln w="12700">
            <a:miter lim="400000"/>
          </a:ln>
        </p:spPr>
      </p:pic>
      <p:sp>
        <p:nvSpPr>
          <p:cNvPr id="263" name="order#1…"/>
          <p:cNvSpPr/>
          <p:nvPr/>
        </p:nvSpPr>
        <p:spPr>
          <a:xfrm>
            <a:off x="12909236" y="5553652"/>
            <a:ext cx="1426886" cy="743678"/>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64" name="order#1…"/>
          <p:cNvSpPr/>
          <p:nvPr/>
        </p:nvSpPr>
        <p:spPr>
          <a:xfrm>
            <a:off x="15016736" y="1897675"/>
            <a:ext cx="1532529" cy="759599"/>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65" name="order#2…"/>
          <p:cNvSpPr/>
          <p:nvPr/>
        </p:nvSpPr>
        <p:spPr>
          <a:xfrm>
            <a:off x="12909236" y="6486161"/>
            <a:ext cx="1426886" cy="743678"/>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66" name="order#2…"/>
          <p:cNvSpPr/>
          <p:nvPr/>
        </p:nvSpPr>
        <p:spPr>
          <a:xfrm>
            <a:off x="15016736" y="2767217"/>
            <a:ext cx="1532529" cy="759599"/>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67" name="order#1…"/>
          <p:cNvSpPr/>
          <p:nvPr/>
        </p:nvSpPr>
        <p:spPr>
          <a:xfrm>
            <a:off x="12856415" y="9626524"/>
            <a:ext cx="1532529" cy="759599"/>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68" name="order#2…"/>
          <p:cNvSpPr/>
          <p:nvPr/>
        </p:nvSpPr>
        <p:spPr>
          <a:xfrm>
            <a:off x="12856415" y="10509292"/>
            <a:ext cx="1532529" cy="743678"/>
          </a:xfrm>
          <a:prstGeom prst="roundRect">
            <a:avLst>
              <a:gd name="adj" fmla="val 1736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69" name="order#2…"/>
          <p:cNvSpPr/>
          <p:nvPr/>
        </p:nvSpPr>
        <p:spPr>
          <a:xfrm>
            <a:off x="3676922" y="8573155"/>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70" name="order#1…"/>
          <p:cNvSpPr/>
          <p:nvPr/>
        </p:nvSpPr>
        <p:spPr>
          <a:xfrm>
            <a:off x="3676922" y="2234855"/>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71" name="Blockchain"/>
          <p:cNvSpPr/>
          <p:nvPr/>
        </p:nvSpPr>
        <p:spPr>
          <a:xfrm>
            <a:off x="24661587" y="10423805"/>
            <a:ext cx="19682964" cy="3102086"/>
          </a:xfrm>
          <a:prstGeom prst="rect">
            <a:avLst/>
          </a:prstGeom>
          <a:solidFill>
            <a:schemeClr val="accent1">
              <a:satOff val="-3355"/>
              <a:lumOff val="26614"/>
            </a:schemeClr>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lgn="r">
              <a:defRPr sz="3200">
                <a:solidFill>
                  <a:srgbClr val="FFFFFF"/>
                </a:solidFill>
              </a:defRPr>
            </a:lvl1pPr>
          </a:lstStyle>
          <a:p>
            <a:pPr/>
            <a:r>
              <a:t>      Blockchain</a:t>
            </a:r>
          </a:p>
        </p:txBody>
      </p:sp>
      <p:sp>
        <p:nvSpPr>
          <p:cNvPr id="272" name="address_X"/>
          <p:cNvSpPr/>
          <p:nvPr/>
        </p:nvSpPr>
        <p:spPr>
          <a:xfrm>
            <a:off x="27249896"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53585F"/>
                </a:solidFill>
              </a:defRPr>
            </a:lvl1pPr>
          </a:lstStyle>
          <a:p>
            <a:pPr/>
            <a:r>
              <a:t>address_X</a:t>
            </a:r>
          </a:p>
        </p:txBody>
      </p:sp>
      <p:sp>
        <p:nvSpPr>
          <p:cNvPr id="273" name="address_Y"/>
          <p:cNvSpPr/>
          <p:nvPr/>
        </p:nvSpPr>
        <p:spPr>
          <a:xfrm>
            <a:off x="32367689"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53585F"/>
                </a:solidFill>
              </a:defRPr>
            </a:lvl1pPr>
          </a:lstStyle>
          <a:p>
            <a:pPr/>
            <a:r>
              <a:t>address_Y</a:t>
            </a:r>
          </a:p>
        </p:txBody>
      </p:sp>
      <p:sp>
        <p:nvSpPr>
          <p:cNvPr id="274" name="Loopring…"/>
          <p:cNvSpPr/>
          <p:nvPr/>
        </p:nvSpPr>
        <p:spPr>
          <a:xfrm>
            <a:off x="37485482" y="11155053"/>
            <a:ext cx="3234798"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p>
            <a:pPr>
              <a:defRPr sz="3200">
                <a:solidFill>
                  <a:srgbClr val="53585F"/>
                </a:solidFill>
              </a:defRPr>
            </a:pPr>
            <a:r>
              <a:t>Loopring</a:t>
            </a:r>
          </a:p>
          <a:p>
            <a:pPr>
              <a:defRPr sz="3200">
                <a:solidFill>
                  <a:srgbClr val="53585F"/>
                </a:solidFill>
              </a:defRPr>
            </a:pPr>
            <a:r>
              <a:t>合约地址</a:t>
            </a:r>
          </a:p>
        </p:txBody>
      </p:sp>
      <p:grpSp>
        <p:nvGrpSpPr>
          <p:cNvPr id="277" name="成组"/>
          <p:cNvGrpSpPr/>
          <p:nvPr/>
        </p:nvGrpSpPr>
        <p:grpSpPr>
          <a:xfrm>
            <a:off x="18810696" y="-197975"/>
            <a:ext cx="5210772" cy="2269765"/>
            <a:chOff x="0" y="368299"/>
            <a:chExt cx="5210770" cy="2269763"/>
          </a:xfrm>
        </p:grpSpPr>
        <p:sp>
          <p:nvSpPr>
            <p:cNvPr id="275"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76"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699">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259"/>
                                        </p:tgtEl>
                                        <p:attrNameLst>
                                          <p:attrName>style.visibility</p:attrName>
                                        </p:attrNameLst>
                                      </p:cBhvr>
                                      <p:to>
                                        <p:strVal val="visible"/>
                                      </p:to>
                                    </p:set>
                                    <p:animEffect filter="dissolve" transition="in">
                                      <p:cBhvr>
                                        <p:cTn id="7" dur="10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9" grpId="1"/>
    </p:bldLst>
  </p:timing>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279" name="pasted-image.pdf" descr="pasted-image.pdf"/>
          <p:cNvPicPr>
            <a:picLocks noChangeAspect="1"/>
          </p:cNvPicPr>
          <p:nvPr/>
        </p:nvPicPr>
        <p:blipFill>
          <a:blip r:embed="rId2">
            <a:extLst/>
          </a:blip>
          <a:stretch>
            <a:fillRect/>
          </a:stretch>
        </p:blipFill>
        <p:spPr>
          <a:xfrm>
            <a:off x="668788" y="1522811"/>
            <a:ext cx="3847971" cy="2378746"/>
          </a:xfrm>
          <a:prstGeom prst="rect">
            <a:avLst/>
          </a:prstGeom>
          <a:ln w="12700">
            <a:miter lim="400000"/>
          </a:ln>
        </p:spPr>
      </p:pic>
      <p:pic>
        <p:nvPicPr>
          <p:cNvPr id="280" name="pasted-image.pdf" descr="pasted-image.pdf"/>
          <p:cNvPicPr>
            <a:picLocks noChangeAspect="1"/>
          </p:cNvPicPr>
          <p:nvPr/>
        </p:nvPicPr>
        <p:blipFill>
          <a:blip r:embed="rId3">
            <a:alphaModFix amt="30000"/>
            <a:extLst/>
          </a:blip>
          <a:stretch>
            <a:fillRect/>
          </a:stretch>
        </p:blipFill>
        <p:spPr>
          <a:xfrm>
            <a:off x="668870" y="5170900"/>
            <a:ext cx="3847936" cy="2378724"/>
          </a:xfrm>
          <a:prstGeom prst="rect">
            <a:avLst/>
          </a:prstGeom>
          <a:ln w="12700">
            <a:miter lim="400000"/>
          </a:ln>
        </p:spPr>
      </p:pic>
      <p:pic>
        <p:nvPicPr>
          <p:cNvPr id="281" name="pasted-image.pdf" descr="pasted-image.pdf"/>
          <p:cNvPicPr>
            <a:picLocks noChangeAspect="1"/>
          </p:cNvPicPr>
          <p:nvPr/>
        </p:nvPicPr>
        <p:blipFill>
          <a:blip r:embed="rId4">
            <a:alphaModFix amt="30000"/>
            <a:extLst/>
          </a:blip>
          <a:stretch>
            <a:fillRect/>
          </a:stretch>
        </p:blipFill>
        <p:spPr>
          <a:xfrm>
            <a:off x="668870" y="9246977"/>
            <a:ext cx="3847936" cy="2378725"/>
          </a:xfrm>
          <a:prstGeom prst="rect">
            <a:avLst/>
          </a:prstGeom>
          <a:ln w="12700">
            <a:miter lim="400000"/>
          </a:ln>
        </p:spPr>
      </p:pic>
      <p:sp>
        <p:nvSpPr>
          <p:cNvPr id="282" name="order#1…"/>
          <p:cNvSpPr/>
          <p:nvPr/>
        </p:nvSpPr>
        <p:spPr>
          <a:xfrm>
            <a:off x="3310074" y="5553652"/>
            <a:ext cx="1426886" cy="743678"/>
          </a:xfrm>
          <a:prstGeom prst="roundRect">
            <a:avLst>
              <a:gd name="adj" fmla="val 15391"/>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83" name="order#2…"/>
          <p:cNvSpPr/>
          <p:nvPr/>
        </p:nvSpPr>
        <p:spPr>
          <a:xfrm>
            <a:off x="3310074" y="6486161"/>
            <a:ext cx="1426886" cy="743678"/>
          </a:xfrm>
          <a:prstGeom prst="roundRect">
            <a:avLst>
              <a:gd name="adj" fmla="val 16184"/>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84" name="order#1…"/>
          <p:cNvSpPr/>
          <p:nvPr/>
        </p:nvSpPr>
        <p:spPr>
          <a:xfrm>
            <a:off x="3257253" y="9626524"/>
            <a:ext cx="1532529" cy="759599"/>
          </a:xfrm>
          <a:prstGeom prst="roundRect">
            <a:avLst>
              <a:gd name="adj" fmla="val 16184"/>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85" name="order#2…"/>
          <p:cNvSpPr/>
          <p:nvPr/>
        </p:nvSpPr>
        <p:spPr>
          <a:xfrm>
            <a:off x="3257253" y="10509292"/>
            <a:ext cx="1532529" cy="743678"/>
          </a:xfrm>
          <a:prstGeom prst="roundRect">
            <a:avLst>
              <a:gd name="adj" fmla="val 17364"/>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86" name="order#2…"/>
          <p:cNvSpPr/>
          <p:nvPr/>
        </p:nvSpPr>
        <p:spPr>
          <a:xfrm>
            <a:off x="-5922241" y="8573155"/>
            <a:ext cx="3822537"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87" name="order#1…"/>
          <p:cNvSpPr/>
          <p:nvPr/>
        </p:nvSpPr>
        <p:spPr>
          <a:xfrm>
            <a:off x="-5922241" y="2234855"/>
            <a:ext cx="3822537"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88" name="Blockchain"/>
          <p:cNvSpPr/>
          <p:nvPr/>
        </p:nvSpPr>
        <p:spPr>
          <a:xfrm>
            <a:off x="4749950" y="10423805"/>
            <a:ext cx="19682964" cy="3102086"/>
          </a:xfrm>
          <a:prstGeom prst="rect">
            <a:avLst/>
          </a:prstGeom>
          <a:solidFill>
            <a:schemeClr val="accent1">
              <a:satOff val="-3355"/>
              <a:lumOff val="26614"/>
            </a:schemeClr>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lgn="r">
              <a:defRPr sz="3200">
                <a:solidFill>
                  <a:srgbClr val="FFFFFF"/>
                </a:solidFill>
              </a:defRPr>
            </a:lvl1pPr>
          </a:lstStyle>
          <a:p>
            <a:pPr/>
            <a:r>
              <a:t>      Blockchain</a:t>
            </a:r>
          </a:p>
        </p:txBody>
      </p:sp>
      <p:sp>
        <p:nvSpPr>
          <p:cNvPr id="289" name="address_X"/>
          <p:cNvSpPr/>
          <p:nvPr/>
        </p:nvSpPr>
        <p:spPr>
          <a:xfrm>
            <a:off x="7338259"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53585F"/>
                </a:solidFill>
              </a:defRPr>
            </a:lvl1pPr>
          </a:lstStyle>
          <a:p>
            <a:pPr/>
            <a:r>
              <a:t>address_X</a:t>
            </a:r>
          </a:p>
        </p:txBody>
      </p:sp>
      <p:sp>
        <p:nvSpPr>
          <p:cNvPr id="290" name="address_Y"/>
          <p:cNvSpPr/>
          <p:nvPr/>
        </p:nvSpPr>
        <p:spPr>
          <a:xfrm>
            <a:off x="12456052"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53585F"/>
                </a:solidFill>
              </a:defRPr>
            </a:lvl1pPr>
          </a:lstStyle>
          <a:p>
            <a:pPr/>
            <a:r>
              <a:t>address_Y</a:t>
            </a:r>
          </a:p>
        </p:txBody>
      </p:sp>
      <p:sp>
        <p:nvSpPr>
          <p:cNvPr id="291" name="Loopring…"/>
          <p:cNvSpPr/>
          <p:nvPr/>
        </p:nvSpPr>
        <p:spPr>
          <a:xfrm>
            <a:off x="17573845"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p>
            <a:pPr>
              <a:defRPr sz="3200">
                <a:solidFill>
                  <a:srgbClr val="53585F"/>
                </a:solidFill>
              </a:defRPr>
            </a:pPr>
            <a:r>
              <a:t>Loopring</a:t>
            </a:r>
          </a:p>
          <a:p>
            <a:pPr>
              <a:defRPr sz="3200">
                <a:solidFill>
                  <a:srgbClr val="53585F"/>
                </a:solidFill>
              </a:defRPr>
            </a:pPr>
            <a:r>
              <a:t>合约地址</a:t>
            </a:r>
          </a:p>
        </p:txBody>
      </p:sp>
      <p:pic>
        <p:nvPicPr>
          <p:cNvPr id="292" name="pasted-image.pdf" descr="pasted-image.pdf"/>
          <p:cNvPicPr>
            <a:picLocks noChangeAspect="1"/>
          </p:cNvPicPr>
          <p:nvPr/>
        </p:nvPicPr>
        <p:blipFill>
          <a:blip r:embed="rId5">
            <a:extLst/>
          </a:blip>
          <a:stretch>
            <a:fillRect/>
          </a:stretch>
        </p:blipFill>
        <p:spPr>
          <a:xfrm>
            <a:off x="17184583" y="8216908"/>
            <a:ext cx="3698247" cy="2756875"/>
          </a:xfrm>
          <a:prstGeom prst="rect">
            <a:avLst/>
          </a:prstGeom>
          <a:ln w="12700">
            <a:miter lim="400000"/>
          </a:ln>
        </p:spPr>
      </p:pic>
      <p:sp>
        <p:nvSpPr>
          <p:cNvPr id="293" name="order#1…"/>
          <p:cNvSpPr/>
          <p:nvPr/>
        </p:nvSpPr>
        <p:spPr>
          <a:xfrm>
            <a:off x="18267359" y="8402255"/>
            <a:ext cx="1532529" cy="759599"/>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94" name="order#2…"/>
          <p:cNvSpPr/>
          <p:nvPr/>
        </p:nvSpPr>
        <p:spPr>
          <a:xfrm>
            <a:off x="18267359" y="9271796"/>
            <a:ext cx="1532529" cy="759600"/>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95" name="线条"/>
          <p:cNvSpPr/>
          <p:nvPr/>
        </p:nvSpPr>
        <p:spPr>
          <a:xfrm>
            <a:off x="4336611" y="2591602"/>
            <a:ext cx="14731877" cy="1"/>
          </a:xfrm>
          <a:prstGeom prst="line">
            <a:avLst/>
          </a:prstGeom>
          <a:ln w="25400">
            <a:solidFill>
              <a:srgbClr val="000000"/>
            </a:solidFill>
            <a:miter lim="400000"/>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296" name="线条"/>
          <p:cNvSpPr/>
          <p:nvPr/>
        </p:nvSpPr>
        <p:spPr>
          <a:xfrm>
            <a:off x="19033623" y="2724542"/>
            <a:ext cx="1" cy="5372127"/>
          </a:xfrm>
          <a:prstGeom prst="line">
            <a:avLst/>
          </a:prstGeom>
          <a:ln w="25400">
            <a:solidFill>
              <a:srgbClr val="000000"/>
            </a:solidFill>
            <a:miter lim="400000"/>
            <a:tailEnd type="triangle"/>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297" name="线条"/>
          <p:cNvSpPr/>
          <p:nvPr/>
        </p:nvSpPr>
        <p:spPr>
          <a:xfrm>
            <a:off x="19033623" y="10496592"/>
            <a:ext cx="1" cy="769078"/>
          </a:xfrm>
          <a:prstGeom prst="line">
            <a:avLst/>
          </a:prstGeom>
          <a:ln w="25400">
            <a:solidFill>
              <a:srgbClr val="000000"/>
            </a:solidFill>
            <a:miter lim="400000"/>
            <a:tailEnd type="triangle"/>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grpSp>
        <p:nvGrpSpPr>
          <p:cNvPr id="300" name="成组"/>
          <p:cNvGrpSpPr/>
          <p:nvPr/>
        </p:nvGrpSpPr>
        <p:grpSpPr>
          <a:xfrm>
            <a:off x="18810696" y="-197975"/>
            <a:ext cx="5210772" cy="2269765"/>
            <a:chOff x="0" y="368299"/>
            <a:chExt cx="5210770" cy="2269763"/>
          </a:xfrm>
        </p:grpSpPr>
        <p:sp>
          <p:nvSpPr>
            <p:cNvPr id="298"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99"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699">
        <p:dissolve/>
      </p:transition>
    </mc:Choice>
    <mc:Fallback>
      <p:transition spd="fast">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302" name="pasted-image.pdf" descr="pasted-image.pdf"/>
          <p:cNvPicPr>
            <a:picLocks noChangeAspect="1"/>
          </p:cNvPicPr>
          <p:nvPr/>
        </p:nvPicPr>
        <p:blipFill>
          <a:blip r:embed="rId2">
            <a:extLst/>
          </a:blip>
          <a:stretch>
            <a:fillRect/>
          </a:stretch>
        </p:blipFill>
        <p:spPr>
          <a:xfrm>
            <a:off x="668788" y="1522811"/>
            <a:ext cx="3847971" cy="2378746"/>
          </a:xfrm>
          <a:prstGeom prst="rect">
            <a:avLst/>
          </a:prstGeom>
          <a:ln w="12700">
            <a:miter lim="400000"/>
          </a:ln>
        </p:spPr>
      </p:pic>
      <p:pic>
        <p:nvPicPr>
          <p:cNvPr id="303" name="pasted-image.pdf" descr="pasted-image.pdf"/>
          <p:cNvPicPr>
            <a:picLocks noChangeAspect="1"/>
          </p:cNvPicPr>
          <p:nvPr/>
        </p:nvPicPr>
        <p:blipFill>
          <a:blip r:embed="rId3">
            <a:alphaModFix amt="30000"/>
            <a:extLst/>
          </a:blip>
          <a:stretch>
            <a:fillRect/>
          </a:stretch>
        </p:blipFill>
        <p:spPr>
          <a:xfrm>
            <a:off x="668870" y="5170900"/>
            <a:ext cx="3847936" cy="2378724"/>
          </a:xfrm>
          <a:prstGeom prst="rect">
            <a:avLst/>
          </a:prstGeom>
          <a:ln w="12700">
            <a:miter lim="400000"/>
          </a:ln>
        </p:spPr>
      </p:pic>
      <p:pic>
        <p:nvPicPr>
          <p:cNvPr id="304" name="pasted-image.pdf" descr="pasted-image.pdf"/>
          <p:cNvPicPr>
            <a:picLocks noChangeAspect="1"/>
          </p:cNvPicPr>
          <p:nvPr/>
        </p:nvPicPr>
        <p:blipFill>
          <a:blip r:embed="rId4">
            <a:alphaModFix amt="30000"/>
            <a:extLst/>
          </a:blip>
          <a:stretch>
            <a:fillRect/>
          </a:stretch>
        </p:blipFill>
        <p:spPr>
          <a:xfrm>
            <a:off x="668870" y="9246977"/>
            <a:ext cx="3847936" cy="2378725"/>
          </a:xfrm>
          <a:prstGeom prst="rect">
            <a:avLst/>
          </a:prstGeom>
          <a:ln w="12700">
            <a:miter lim="400000"/>
          </a:ln>
        </p:spPr>
      </p:pic>
      <p:sp>
        <p:nvSpPr>
          <p:cNvPr id="305" name="order#1…"/>
          <p:cNvSpPr/>
          <p:nvPr/>
        </p:nvSpPr>
        <p:spPr>
          <a:xfrm>
            <a:off x="3310074" y="5553652"/>
            <a:ext cx="1426886" cy="743678"/>
          </a:xfrm>
          <a:prstGeom prst="roundRect">
            <a:avLst>
              <a:gd name="adj" fmla="val 15391"/>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306" name="order#2…"/>
          <p:cNvSpPr/>
          <p:nvPr/>
        </p:nvSpPr>
        <p:spPr>
          <a:xfrm>
            <a:off x="3310074" y="6486161"/>
            <a:ext cx="1426886" cy="743678"/>
          </a:xfrm>
          <a:prstGeom prst="roundRect">
            <a:avLst>
              <a:gd name="adj" fmla="val 16184"/>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307" name="order#1…"/>
          <p:cNvSpPr/>
          <p:nvPr/>
        </p:nvSpPr>
        <p:spPr>
          <a:xfrm>
            <a:off x="3257253" y="9626524"/>
            <a:ext cx="1532529" cy="759599"/>
          </a:xfrm>
          <a:prstGeom prst="roundRect">
            <a:avLst>
              <a:gd name="adj" fmla="val 16184"/>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308" name="order#2…"/>
          <p:cNvSpPr/>
          <p:nvPr/>
        </p:nvSpPr>
        <p:spPr>
          <a:xfrm>
            <a:off x="3257253" y="10509292"/>
            <a:ext cx="1532529" cy="743678"/>
          </a:xfrm>
          <a:prstGeom prst="roundRect">
            <a:avLst>
              <a:gd name="adj" fmla="val 17364"/>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309" name="order#2…"/>
          <p:cNvSpPr/>
          <p:nvPr/>
        </p:nvSpPr>
        <p:spPr>
          <a:xfrm>
            <a:off x="-5922241" y="8573155"/>
            <a:ext cx="3822537"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310" name="order#1…"/>
          <p:cNvSpPr/>
          <p:nvPr/>
        </p:nvSpPr>
        <p:spPr>
          <a:xfrm>
            <a:off x="-5922241" y="2234855"/>
            <a:ext cx="3822537"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311" name="Blockchain"/>
          <p:cNvSpPr/>
          <p:nvPr/>
        </p:nvSpPr>
        <p:spPr>
          <a:xfrm>
            <a:off x="4749950" y="10423805"/>
            <a:ext cx="19682964" cy="3102086"/>
          </a:xfrm>
          <a:prstGeom prst="rect">
            <a:avLst/>
          </a:prstGeom>
          <a:solidFill>
            <a:schemeClr val="accent1">
              <a:satOff val="-3355"/>
              <a:lumOff val="26614"/>
            </a:schemeClr>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lgn="r">
              <a:defRPr sz="3200">
                <a:solidFill>
                  <a:srgbClr val="FFFFFF"/>
                </a:solidFill>
              </a:defRPr>
            </a:lvl1pPr>
          </a:lstStyle>
          <a:p>
            <a:pPr/>
            <a:r>
              <a:t>      Blockchain</a:t>
            </a:r>
          </a:p>
        </p:txBody>
      </p:sp>
      <p:sp>
        <p:nvSpPr>
          <p:cNvPr id="312" name="address_X"/>
          <p:cNvSpPr/>
          <p:nvPr/>
        </p:nvSpPr>
        <p:spPr>
          <a:xfrm>
            <a:off x="7338259"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53585F"/>
                </a:solidFill>
              </a:defRPr>
            </a:lvl1pPr>
          </a:lstStyle>
          <a:p>
            <a:pPr/>
            <a:r>
              <a:t>address_X</a:t>
            </a:r>
          </a:p>
        </p:txBody>
      </p:sp>
      <p:sp>
        <p:nvSpPr>
          <p:cNvPr id="313" name="address_Y"/>
          <p:cNvSpPr/>
          <p:nvPr/>
        </p:nvSpPr>
        <p:spPr>
          <a:xfrm>
            <a:off x="12456052"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53585F"/>
                </a:solidFill>
              </a:defRPr>
            </a:lvl1pPr>
          </a:lstStyle>
          <a:p>
            <a:pPr/>
            <a:r>
              <a:t>address_Y</a:t>
            </a:r>
          </a:p>
        </p:txBody>
      </p:sp>
      <p:sp>
        <p:nvSpPr>
          <p:cNvPr id="314" name="Loopring…"/>
          <p:cNvSpPr/>
          <p:nvPr/>
        </p:nvSpPr>
        <p:spPr>
          <a:xfrm>
            <a:off x="17573845"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p>
            <a:pPr>
              <a:defRPr sz="3200">
                <a:solidFill>
                  <a:srgbClr val="53585F"/>
                </a:solidFill>
              </a:defRPr>
            </a:pPr>
            <a:r>
              <a:t>Loopring</a:t>
            </a:r>
          </a:p>
          <a:p>
            <a:pPr>
              <a:defRPr sz="3200">
                <a:solidFill>
                  <a:srgbClr val="53585F"/>
                </a:solidFill>
              </a:defRPr>
            </a:pPr>
            <a:r>
              <a:t>合约地址</a:t>
            </a:r>
          </a:p>
        </p:txBody>
      </p:sp>
      <p:pic>
        <p:nvPicPr>
          <p:cNvPr id="315" name="pasted-image.pdf" descr="pasted-image.pdf"/>
          <p:cNvPicPr>
            <a:picLocks noChangeAspect="1"/>
          </p:cNvPicPr>
          <p:nvPr/>
        </p:nvPicPr>
        <p:blipFill>
          <a:blip r:embed="rId5">
            <a:extLst/>
          </a:blip>
          <a:stretch>
            <a:fillRect/>
          </a:stretch>
        </p:blipFill>
        <p:spPr>
          <a:xfrm>
            <a:off x="17184582" y="8216908"/>
            <a:ext cx="3698246" cy="2756875"/>
          </a:xfrm>
          <a:prstGeom prst="rect">
            <a:avLst/>
          </a:prstGeom>
          <a:ln w="12700">
            <a:miter lim="400000"/>
          </a:ln>
        </p:spPr>
      </p:pic>
      <p:sp>
        <p:nvSpPr>
          <p:cNvPr id="316" name="order#1…"/>
          <p:cNvSpPr/>
          <p:nvPr/>
        </p:nvSpPr>
        <p:spPr>
          <a:xfrm>
            <a:off x="18267357" y="8402255"/>
            <a:ext cx="1532530" cy="759599"/>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317" name="order#2…"/>
          <p:cNvSpPr/>
          <p:nvPr/>
        </p:nvSpPr>
        <p:spPr>
          <a:xfrm>
            <a:off x="18267357" y="9271796"/>
            <a:ext cx="1532530" cy="759600"/>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318" name="线条"/>
          <p:cNvSpPr/>
          <p:nvPr/>
        </p:nvSpPr>
        <p:spPr>
          <a:xfrm>
            <a:off x="4336611" y="2591602"/>
            <a:ext cx="14731877" cy="1"/>
          </a:xfrm>
          <a:prstGeom prst="line">
            <a:avLst/>
          </a:prstGeom>
          <a:ln w="25400">
            <a:solidFill>
              <a:srgbClr val="000000"/>
            </a:solidFill>
            <a:miter lim="400000"/>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319" name="线条"/>
          <p:cNvSpPr/>
          <p:nvPr/>
        </p:nvSpPr>
        <p:spPr>
          <a:xfrm>
            <a:off x="19033623" y="2724542"/>
            <a:ext cx="1" cy="5372127"/>
          </a:xfrm>
          <a:prstGeom prst="line">
            <a:avLst/>
          </a:prstGeom>
          <a:ln w="25400">
            <a:solidFill>
              <a:srgbClr val="000000"/>
            </a:solidFill>
            <a:miter lim="400000"/>
            <a:tailEnd type="triangle"/>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320" name="线条"/>
          <p:cNvSpPr/>
          <p:nvPr/>
        </p:nvSpPr>
        <p:spPr>
          <a:xfrm>
            <a:off x="19033623" y="10496592"/>
            <a:ext cx="1" cy="769078"/>
          </a:xfrm>
          <a:prstGeom prst="line">
            <a:avLst/>
          </a:prstGeom>
          <a:ln w="25400">
            <a:solidFill>
              <a:srgbClr val="000000"/>
            </a:solidFill>
            <a:miter lim="400000"/>
            <a:tailEnd type="triangle"/>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grpSp>
        <p:nvGrpSpPr>
          <p:cNvPr id="325" name="成组"/>
          <p:cNvGrpSpPr/>
          <p:nvPr/>
        </p:nvGrpSpPr>
        <p:grpSpPr>
          <a:xfrm>
            <a:off x="9566878" y="6836845"/>
            <a:ext cx="5278614" cy="4309536"/>
            <a:chOff x="0" y="0"/>
            <a:chExt cx="5278612" cy="4309535"/>
          </a:xfrm>
        </p:grpSpPr>
        <p:sp>
          <p:nvSpPr>
            <p:cNvPr id="329" name="连接线"/>
            <p:cNvSpPr/>
            <p:nvPr/>
          </p:nvSpPr>
          <p:spPr>
            <a:xfrm>
              <a:off x="18515" y="2725966"/>
              <a:ext cx="5260098" cy="1583570"/>
            </a:xfrm>
            <a:custGeom>
              <a:avLst/>
              <a:gdLst/>
              <a:ahLst/>
              <a:cxnLst>
                <a:cxn ang="0">
                  <a:pos x="wd2" y="hd2"/>
                </a:cxn>
                <a:cxn ang="5400000">
                  <a:pos x="wd2" y="hd2"/>
                </a:cxn>
                <a:cxn ang="10800000">
                  <a:pos x="wd2" y="hd2"/>
                </a:cxn>
                <a:cxn ang="16200000">
                  <a:pos x="wd2" y="hd2"/>
                </a:cxn>
              </a:cxnLst>
              <a:rect l="0" t="0" r="r" b="b"/>
              <a:pathLst>
                <a:path w="21600" h="16203" fill="norm" stroke="1" extrusionOk="0">
                  <a:moveTo>
                    <a:pt x="0" y="16203"/>
                  </a:moveTo>
                  <a:cubicBezTo>
                    <a:pt x="6958" y="-5125"/>
                    <a:pt x="14158" y="-5397"/>
                    <a:pt x="21600" y="15387"/>
                  </a:cubicBezTo>
                </a:path>
              </a:pathLst>
            </a:custGeom>
            <a:noFill/>
            <a:ln w="38100" cap="flat">
              <a:solidFill>
                <a:schemeClr val="accent5">
                  <a:hueOff val="-444211"/>
                  <a:satOff val="-14915"/>
                  <a:lumOff val="22857"/>
                </a:schemeClr>
              </a:solidFill>
              <a:prstDash val="solid"/>
              <a:miter lim="400000"/>
              <a:tailEnd type="triangle" w="med" len="med"/>
            </a:ln>
            <a:effectLst/>
          </p:spPr>
          <p:txBody>
            <a:bodyPr/>
            <a:lstStyle/>
            <a:p>
              <a:pPr/>
            </a:p>
          </p:txBody>
        </p:sp>
        <p:sp>
          <p:nvSpPr>
            <p:cNvPr id="322" name="4750 token_A"/>
            <p:cNvSpPr txBox="1"/>
            <p:nvPr/>
          </p:nvSpPr>
          <p:spPr>
            <a:xfrm>
              <a:off x="1583211" y="2333495"/>
              <a:ext cx="2120852" cy="511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b="1" sz="2400">
                  <a:solidFill>
                    <a:schemeClr val="accent5">
                      <a:hueOff val="-444211"/>
                      <a:satOff val="-14915"/>
                      <a:lumOff val="22857"/>
                    </a:schemeClr>
                  </a:solidFill>
                  <a:latin typeface="Helvetica"/>
                  <a:ea typeface="Helvetica"/>
                  <a:cs typeface="Helvetica"/>
                  <a:sym typeface="Helvetica"/>
                </a:defRPr>
              </a:lvl1pPr>
            </a:lstStyle>
            <a:p>
              <a:pPr/>
              <a:r>
                <a:t>4750 token_A</a:t>
              </a:r>
            </a:p>
          </p:txBody>
        </p:sp>
        <p:sp>
          <p:nvSpPr>
            <p:cNvPr id="330" name="连接线"/>
            <p:cNvSpPr/>
            <p:nvPr/>
          </p:nvSpPr>
          <p:spPr>
            <a:xfrm>
              <a:off x="0" y="464284"/>
              <a:ext cx="5260098" cy="368920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6990" y="-5283"/>
                    <a:pt x="14190" y="-5400"/>
                    <a:pt x="21600" y="15850"/>
                  </a:cubicBezTo>
                </a:path>
              </a:pathLst>
            </a:custGeom>
            <a:noFill/>
            <a:ln w="38100" cap="flat">
              <a:solidFill>
                <a:schemeClr val="accent2">
                  <a:hueOff val="-2473793"/>
                  <a:satOff val="-50209"/>
                  <a:lumOff val="23543"/>
                </a:schemeClr>
              </a:solidFill>
              <a:prstDash val="solid"/>
              <a:miter lim="400000"/>
              <a:headEnd type="triangle" w="med" len="med"/>
            </a:ln>
            <a:effectLst/>
          </p:spPr>
          <p:txBody>
            <a:bodyPr/>
            <a:lstStyle/>
            <a:p>
              <a:pPr/>
            </a:p>
          </p:txBody>
        </p:sp>
        <p:sp>
          <p:nvSpPr>
            <p:cNvPr id="324" name="5 token_B"/>
            <p:cNvSpPr txBox="1"/>
            <p:nvPr/>
          </p:nvSpPr>
          <p:spPr>
            <a:xfrm>
              <a:off x="1818968" y="-1"/>
              <a:ext cx="1612306" cy="511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b="1" sz="2400">
                  <a:solidFill>
                    <a:schemeClr val="accent2">
                      <a:hueOff val="-2473793"/>
                      <a:satOff val="-50209"/>
                      <a:lumOff val="23543"/>
                    </a:schemeClr>
                  </a:solidFill>
                  <a:latin typeface="Helvetica"/>
                  <a:ea typeface="Helvetica"/>
                  <a:cs typeface="Helvetica"/>
                  <a:sym typeface="Helvetica"/>
                </a:defRPr>
              </a:lvl1pPr>
            </a:lstStyle>
            <a:p>
              <a:pPr/>
              <a:r>
                <a:t>5 token_B</a:t>
              </a:r>
            </a:p>
          </p:txBody>
        </p:sp>
      </p:grpSp>
      <p:grpSp>
        <p:nvGrpSpPr>
          <p:cNvPr id="328" name="成组"/>
          <p:cNvGrpSpPr/>
          <p:nvPr/>
        </p:nvGrpSpPr>
        <p:grpSpPr>
          <a:xfrm>
            <a:off x="18810696" y="-197975"/>
            <a:ext cx="5210772" cy="2269765"/>
            <a:chOff x="0" y="368299"/>
            <a:chExt cx="5210770" cy="2269763"/>
          </a:xfrm>
        </p:grpSpPr>
        <p:sp>
          <p:nvSpPr>
            <p:cNvPr id="326"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27"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5" grpId="1"/>
    </p:bldLst>
  </p:timing>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332"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333" name="问题#1: 用户资产需要托管…"/>
          <p:cNvSpPr/>
          <p:nvPr/>
        </p:nvSpPr>
        <p:spPr>
          <a:xfrm>
            <a:off x="14210346" y="159609"/>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334" name="问题#2: 交易所内幕交易…"/>
          <p:cNvSpPr/>
          <p:nvPr/>
        </p:nvSpPr>
        <p:spPr>
          <a:xfrm>
            <a:off x="14210346" y="351875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335" name="问题#3: 订单散落到多交易所…"/>
          <p:cNvSpPr/>
          <p:nvPr/>
        </p:nvSpPr>
        <p:spPr>
          <a:xfrm>
            <a:off x="14210346" y="6877909"/>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336" name="{"/>
          <p:cNvSpPr txBox="1"/>
          <p:nvPr/>
        </p:nvSpPr>
        <p:spPr>
          <a:xfrm>
            <a:off x="4897460" y="-551319"/>
            <a:ext cx="2620468" cy="9985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8800">
                <a:latin typeface="Roboto Light"/>
                <a:ea typeface="Roboto Light"/>
                <a:cs typeface="Roboto Light"/>
                <a:sym typeface="Roboto Light"/>
              </a:defRPr>
            </a:lvl1pPr>
          </a:lstStyle>
          <a:p>
            <a:pPr/>
            <a:r>
              <a:t>{</a:t>
            </a:r>
          </a:p>
        </p:txBody>
      </p:sp>
      <p:grpSp>
        <p:nvGrpSpPr>
          <p:cNvPr id="339" name="成组"/>
          <p:cNvGrpSpPr/>
          <p:nvPr/>
        </p:nvGrpSpPr>
        <p:grpSpPr>
          <a:xfrm>
            <a:off x="7502366" y="403068"/>
            <a:ext cx="6416322" cy="2832413"/>
            <a:chOff x="0" y="1191105"/>
            <a:chExt cx="6416320" cy="2832411"/>
          </a:xfrm>
        </p:grpSpPr>
        <p:sp>
          <p:nvSpPr>
            <p:cNvPr id="337" name="1.资产无需托管"/>
            <p:cNvSpPr txBox="1"/>
            <p:nvPr/>
          </p:nvSpPr>
          <p:spPr>
            <a:xfrm>
              <a:off x="0" y="1191105"/>
              <a:ext cx="5440334"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1.资产无需托管</a:t>
              </a:r>
            </a:p>
          </p:txBody>
        </p:sp>
        <p:sp>
          <p:nvSpPr>
            <p:cNvPr id="338" name="没有充值提现过程，用户订单中的代币一直存放在用户区块链账户中，同时订单不锁定代币，下单后依然可以任意支配资产。"/>
            <p:cNvSpPr txBox="1"/>
            <p:nvPr/>
          </p:nvSpPr>
          <p:spPr>
            <a:xfrm>
              <a:off x="72482" y="2277843"/>
              <a:ext cx="6343839" cy="1745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latin typeface="Roboto Regular"/>
                  <a:ea typeface="Roboto Regular"/>
                  <a:cs typeface="Roboto Regular"/>
                  <a:sym typeface="Roboto Regular"/>
                </a:defRPr>
              </a:lvl1pPr>
            </a:lstStyle>
            <a:p>
              <a:pPr/>
              <a:r>
                <a:t>没有充值提现过程，用户订单中的代币一直存放在用户区块链账户中，同时订单不锁定代币，下单后依然可以任意支配资产。</a:t>
              </a:r>
            </a:p>
          </p:txBody>
        </p:sp>
      </p:grpSp>
      <p:grpSp>
        <p:nvGrpSpPr>
          <p:cNvPr id="342" name="成组"/>
          <p:cNvGrpSpPr/>
          <p:nvPr/>
        </p:nvGrpSpPr>
        <p:grpSpPr>
          <a:xfrm>
            <a:off x="7494258" y="4338356"/>
            <a:ext cx="6369899" cy="2257754"/>
            <a:chOff x="0" y="781049"/>
            <a:chExt cx="6369898" cy="2257752"/>
          </a:xfrm>
        </p:grpSpPr>
        <p:sp>
          <p:nvSpPr>
            <p:cNvPr id="340" name="2. 区块链上交易清算"/>
            <p:cNvSpPr txBox="1"/>
            <p:nvPr/>
          </p:nvSpPr>
          <p:spPr>
            <a:xfrm>
              <a:off x="0" y="781049"/>
              <a:ext cx="5711329"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2. 区块链上交易清算</a:t>
              </a:r>
            </a:p>
          </p:txBody>
        </p:sp>
        <p:sp>
          <p:nvSpPr>
            <p:cNvPr id="341" name="订单链外生成，传播和撮合；链上做交易和验证和清结算，清结算通过智能合约保障原执行。不会再有内幕交易。"/>
            <p:cNvSpPr txBox="1"/>
            <p:nvPr/>
          </p:nvSpPr>
          <p:spPr>
            <a:xfrm>
              <a:off x="16217" y="1638627"/>
              <a:ext cx="6353682" cy="1400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订单链外生成，传播和撮合；链上做交易和验证和清结算，清结算通过智能合约保障原执行。不会再有内幕交易。</a:t>
              </a:r>
            </a:p>
          </p:txBody>
        </p:sp>
      </p:grpSp>
      <p:grpSp>
        <p:nvGrpSpPr>
          <p:cNvPr id="345" name="成组"/>
          <p:cNvGrpSpPr/>
          <p:nvPr/>
        </p:nvGrpSpPr>
        <p:grpSpPr>
          <a:xfrm>
            <a:off x="7502366" y="7487922"/>
            <a:ext cx="6369900" cy="2411364"/>
            <a:chOff x="0" y="781049"/>
            <a:chExt cx="6369898" cy="2411362"/>
          </a:xfrm>
        </p:grpSpPr>
        <p:sp>
          <p:nvSpPr>
            <p:cNvPr id="343" name="3. 订单共享"/>
            <p:cNvSpPr txBox="1"/>
            <p:nvPr/>
          </p:nvSpPr>
          <p:spPr>
            <a:xfrm>
              <a:off x="0" y="781049"/>
              <a:ext cx="3272929"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3. 订单共享</a:t>
              </a:r>
            </a:p>
          </p:txBody>
        </p:sp>
        <p:sp>
          <p:nvSpPr>
            <p:cNvPr id="344" name="订单可以被广播给一个或多个交易所，做联合的，同时也是竞争式的撮合。用户成交价格更优惠，流动性更大。"/>
            <p:cNvSpPr txBox="1"/>
            <p:nvPr/>
          </p:nvSpPr>
          <p:spPr>
            <a:xfrm>
              <a:off x="16217" y="1792237"/>
              <a:ext cx="6353682" cy="1400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订单可以被广播给一个或多个交易所，做联合的，同时也是竞争式的撮合。用户成交价格更优惠，流动性更大。</a:t>
              </a:r>
            </a:p>
          </p:txBody>
        </p:sp>
      </p:grpSp>
      <p:grpSp>
        <p:nvGrpSpPr>
          <p:cNvPr id="348" name="成组"/>
          <p:cNvGrpSpPr/>
          <p:nvPr/>
        </p:nvGrpSpPr>
        <p:grpSpPr>
          <a:xfrm>
            <a:off x="7492765" y="10994297"/>
            <a:ext cx="6389101" cy="2116709"/>
            <a:chOff x="0" y="781049"/>
            <a:chExt cx="6389099" cy="2116707"/>
          </a:xfrm>
        </p:grpSpPr>
        <p:sp>
          <p:nvSpPr>
            <p:cNvPr id="346" name="4.多订单环路撮合"/>
            <p:cNvSpPr txBox="1"/>
            <p:nvPr/>
          </p:nvSpPr>
          <p:spPr>
            <a:xfrm>
              <a:off x="0" y="781049"/>
              <a:ext cx="4949925"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4.多订单环路撮合</a:t>
              </a:r>
            </a:p>
          </p:txBody>
        </p:sp>
        <p:sp>
          <p:nvSpPr>
            <p:cNvPr id="347" name="革命性的“环路撮合”机制，允许任意两个虚拟货币之间的交易。同时能够更大程度上生成新的流动性。"/>
            <p:cNvSpPr txBox="1"/>
            <p:nvPr/>
          </p:nvSpPr>
          <p:spPr>
            <a:xfrm>
              <a:off x="35418" y="1489250"/>
              <a:ext cx="6353682" cy="14085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革命性的“环路撮合”机制，允许任意两个虚拟货币之间的交易。同时能够更大程度上生成新的流动性。</a:t>
              </a:r>
            </a:p>
          </p:txBody>
        </p:sp>
      </p:grpSp>
      <p:grpSp>
        <p:nvGrpSpPr>
          <p:cNvPr id="351" name="成组"/>
          <p:cNvGrpSpPr/>
          <p:nvPr/>
        </p:nvGrpSpPr>
        <p:grpSpPr>
          <a:xfrm>
            <a:off x="40360" y="4163428"/>
            <a:ext cx="5210771" cy="2269765"/>
            <a:chOff x="0" y="368299"/>
            <a:chExt cx="5210770" cy="2269763"/>
          </a:xfrm>
        </p:grpSpPr>
        <p:sp>
          <p:nvSpPr>
            <p:cNvPr id="349"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50"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slow" advClick="1" p14:dur="1500">
        <p:push dir="u"/>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EEEEE"/>
        </a:solidFill>
      </p:bgPr>
    </p:bg>
    <p:spTree>
      <p:nvGrpSpPr>
        <p:cNvPr id="1" name=""/>
        <p:cNvGrpSpPr/>
        <p:nvPr/>
      </p:nvGrpSpPr>
      <p:grpSpPr>
        <a:xfrm>
          <a:off x="0" y="0"/>
          <a:ext cx="0" cy="0"/>
          <a:chOff x="0" y="0"/>
          <a:chExt cx="0" cy="0"/>
        </a:xfrm>
      </p:grpSpPr>
      <p:pic>
        <p:nvPicPr>
          <p:cNvPr id="123" name="屏幕快照 2017-06-29 15.15.42.jpg" descr="屏幕快照 2017-06-29 15.15.42.jpg"/>
          <p:cNvPicPr>
            <a:picLocks noChangeAspect="1"/>
          </p:cNvPicPr>
          <p:nvPr/>
        </p:nvPicPr>
        <p:blipFill>
          <a:blip r:embed="rId2">
            <a:extLst/>
          </a:blip>
          <a:stretch>
            <a:fillRect/>
          </a:stretch>
        </p:blipFill>
        <p:spPr>
          <a:xfrm>
            <a:off x="9205559" y="254000"/>
            <a:ext cx="13893801" cy="13208000"/>
          </a:xfrm>
          <a:prstGeom prst="rect">
            <a:avLst/>
          </a:prstGeom>
          <a:ln w="12700">
            <a:miter lim="400000"/>
          </a:ln>
        </p:spPr>
      </p:pic>
      <p:sp>
        <p:nvSpPr>
          <p:cNvPr id="124" name="团队"/>
          <p:cNvSpPr txBox="1"/>
          <p:nvPr/>
        </p:nvSpPr>
        <p:spPr>
          <a:xfrm>
            <a:off x="2791336" y="1782896"/>
            <a:ext cx="3559176"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团队</a:t>
            </a:r>
          </a:p>
        </p:txBody>
      </p:sp>
      <p:pic>
        <p:nvPicPr>
          <p:cNvPr id="125" name="屏幕快照 2017-06-29 15.19.02.jpg" descr="屏幕快照 2017-06-29 15.19.02.jpg"/>
          <p:cNvPicPr>
            <a:picLocks noChangeAspect="1"/>
          </p:cNvPicPr>
          <p:nvPr/>
        </p:nvPicPr>
        <p:blipFill>
          <a:blip r:embed="rId3">
            <a:extLst/>
          </a:blip>
          <a:stretch>
            <a:fillRect/>
          </a:stretch>
        </p:blipFill>
        <p:spPr>
          <a:xfrm>
            <a:off x="379924" y="8737816"/>
            <a:ext cx="8382001" cy="3581401"/>
          </a:xfrm>
          <a:prstGeom prst="rect">
            <a:avLst/>
          </a:prstGeom>
          <a:ln w="12700">
            <a:miter lim="400000"/>
          </a:ln>
        </p:spPr>
      </p:pic>
      <p:sp>
        <p:nvSpPr>
          <p:cNvPr id="126" name="4位 - Google工程师…"/>
          <p:cNvSpPr txBox="1"/>
          <p:nvPr/>
        </p:nvSpPr>
        <p:spPr>
          <a:xfrm>
            <a:off x="8855655" y="14704810"/>
            <a:ext cx="9116102" cy="5426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228600" indent="-228600" algn="l">
              <a:buSzPct val="100000"/>
              <a:buChar char="•"/>
              <a:defRPr sz="3700">
                <a:solidFill>
                  <a:srgbClr val="53585F"/>
                </a:solidFill>
                <a:latin typeface="Roboto Regular"/>
                <a:ea typeface="Roboto Regular"/>
                <a:cs typeface="Roboto Regular"/>
                <a:sym typeface="Roboto Regular"/>
              </a:defRPr>
            </a:pPr>
            <a:r>
              <a:t>4位 - Google工程师</a:t>
            </a:r>
          </a:p>
          <a:p>
            <a:pPr marL="228600" indent="-228600" algn="l">
              <a:buSzPct val="100000"/>
              <a:buChar char="•"/>
              <a:defRPr sz="3700">
                <a:solidFill>
                  <a:srgbClr val="53585F"/>
                </a:solidFill>
                <a:latin typeface="Roboto Regular"/>
                <a:ea typeface="Roboto Regular"/>
                <a:cs typeface="Roboto Regular"/>
                <a:sym typeface="Roboto Regular"/>
              </a:defRPr>
            </a:pPr>
            <a:r>
              <a:t>3位 - 蚂蚁金服工程师</a:t>
            </a:r>
          </a:p>
          <a:p>
            <a:pPr marL="228600" indent="-228600" algn="l">
              <a:buSzPct val="100000"/>
              <a:buChar char="•"/>
              <a:defRPr sz="3700">
                <a:solidFill>
                  <a:srgbClr val="53585F"/>
                </a:solidFill>
                <a:latin typeface="Roboto Regular"/>
                <a:ea typeface="Roboto Regular"/>
                <a:cs typeface="Roboto Regular"/>
                <a:sym typeface="Roboto Regular"/>
              </a:defRPr>
            </a:pPr>
            <a:r>
              <a:t>2外 - 美团工程师</a:t>
            </a:r>
          </a:p>
          <a:p>
            <a:pPr marL="228600" indent="-228600" algn="l">
              <a:buSzPct val="100000"/>
              <a:buChar char="•"/>
              <a:defRPr sz="3700">
                <a:solidFill>
                  <a:srgbClr val="53585F"/>
                </a:solidFill>
                <a:latin typeface="Roboto Regular"/>
                <a:ea typeface="Roboto Regular"/>
                <a:cs typeface="Roboto Regular"/>
                <a:sym typeface="Roboto Regular"/>
              </a:defRPr>
            </a:pPr>
            <a:r>
              <a:t>2位 - 金融领域运营/风控</a:t>
            </a:r>
          </a:p>
          <a:p>
            <a:pPr marL="228600" indent="-228600" algn="l">
              <a:buSzPct val="100000"/>
              <a:buChar char="•"/>
              <a:defRPr sz="3700">
                <a:solidFill>
                  <a:srgbClr val="53585F"/>
                </a:solidFill>
                <a:latin typeface="Roboto Regular"/>
                <a:ea typeface="Roboto Regular"/>
                <a:cs typeface="Roboto Regular"/>
                <a:sym typeface="Roboto Regular"/>
              </a:defRPr>
            </a:pPr>
            <a:r>
              <a:t>3位 - 博士研究生</a:t>
            </a:r>
          </a:p>
          <a:p>
            <a:pPr marL="228600" indent="-228600" algn="l">
              <a:buSzPct val="100000"/>
              <a:buChar char="•"/>
              <a:defRPr sz="3700">
                <a:solidFill>
                  <a:srgbClr val="53585F"/>
                </a:solidFill>
                <a:latin typeface="Roboto Regular"/>
                <a:ea typeface="Roboto Regular"/>
                <a:cs typeface="Roboto Regular"/>
                <a:sym typeface="Roboto Regular"/>
              </a:defRPr>
            </a:pPr>
            <a:r>
              <a:t>6位 - 硕士研究生 </a:t>
            </a:r>
          </a:p>
          <a:p>
            <a:pPr marL="228600" indent="-228600" algn="l">
              <a:buSzPct val="100000"/>
              <a:buChar char="•"/>
              <a:defRPr sz="3700">
                <a:solidFill>
                  <a:srgbClr val="53585F"/>
                </a:solidFill>
                <a:latin typeface="Roboto Regular"/>
                <a:ea typeface="Roboto Regular"/>
                <a:cs typeface="Roboto Regular"/>
                <a:sym typeface="Roboto Regular"/>
              </a:defRPr>
            </a:pPr>
            <a:r>
              <a:t>4位 - 上市互联网公司总监级以上管理经验</a:t>
            </a:r>
          </a:p>
          <a:p>
            <a:pPr marL="228600" indent="-228600" algn="l">
              <a:buSzPct val="100000"/>
              <a:buChar char="•"/>
              <a:defRPr sz="3700">
                <a:solidFill>
                  <a:srgbClr val="53585F"/>
                </a:solidFill>
                <a:latin typeface="Roboto Regular"/>
                <a:ea typeface="Roboto Regular"/>
                <a:cs typeface="Roboto Regular"/>
                <a:sym typeface="Roboto Regular"/>
              </a:defRPr>
            </a:pPr>
            <a:r>
              <a:t>7位 - 虚拟资产交易所创业经验</a:t>
            </a:r>
          </a:p>
        </p:txBody>
      </p:sp>
    </p:spTree>
  </p:cSld>
  <p:clrMapOvr>
    <a:masterClrMapping/>
  </p:clrMapOvr>
  <mc:AlternateContent xmlns:mc="http://schemas.openxmlformats.org/markup-compatibility/2006">
    <mc:Choice xmlns:p14="http://schemas.microsoft.com/office/powerpoint/2010/main" Requires="p14">
      <p:transition spd="fast" advClick="1" p14:dur="750">
        <p:push dir="u"/>
      </p:transition>
    </mc:Choice>
    <mc:Fallback>
      <p:transition spd="fast">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353"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354" name="order#1…"/>
          <p:cNvSpPr/>
          <p:nvPr/>
        </p:nvSpPr>
        <p:spPr>
          <a:xfrm>
            <a:off x="4186431"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355" name="order#2…"/>
          <p:cNvSpPr/>
          <p:nvPr/>
        </p:nvSpPr>
        <p:spPr>
          <a:xfrm>
            <a:off x="10280732"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9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110 </a:t>
            </a:r>
            <a:r>
              <a:rPr>
                <a:solidFill>
                  <a:schemeClr val="accent3">
                    <a:satOff val="18648"/>
                    <a:lumOff val="5971"/>
                  </a:schemeClr>
                </a:solidFill>
              </a:rPr>
              <a:t>token_C</a:t>
            </a:r>
          </a:p>
        </p:txBody>
      </p:sp>
      <p:sp>
        <p:nvSpPr>
          <p:cNvPr id="356" name="order#3…"/>
          <p:cNvSpPr/>
          <p:nvPr/>
        </p:nvSpPr>
        <p:spPr>
          <a:xfrm>
            <a:off x="16375033"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order#3</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address_Z</a:t>
            </a:r>
          </a:p>
          <a:p>
            <a:pPr lvl="1" algn="l">
              <a:defRPr sz="2000">
                <a:solidFill>
                  <a:schemeClr val="accent6"/>
                </a:solidFill>
                <a:latin typeface="Roboto Bold"/>
                <a:ea typeface="Roboto Bold"/>
                <a:cs typeface="Roboto Bold"/>
                <a:sym typeface="Roboto Bold"/>
              </a:defRPr>
            </a:pPr>
            <a:r>
              <a:t>selling:         </a:t>
            </a:r>
            <a:r>
              <a:t>100 </a:t>
            </a:r>
            <a:r>
              <a:rPr>
                <a:solidFill>
                  <a:schemeClr val="accent3">
                    <a:satOff val="18648"/>
                    <a:lumOff val="5971"/>
                  </a:schemeClr>
                </a:solidFill>
              </a:rPr>
              <a:t>token_C</a:t>
            </a:r>
          </a:p>
          <a:p>
            <a:pPr lvl="1" algn="l">
              <a:defRPr sz="2000">
                <a:solidFill>
                  <a:schemeClr val="accent6"/>
                </a:solidFill>
                <a:latin typeface="Roboto Bold"/>
                <a:ea typeface="Roboto Bold"/>
                <a:cs typeface="Roboto Bold"/>
                <a:sym typeface="Roboto Bold"/>
              </a:defRPr>
            </a:pPr>
            <a:r>
              <a:t>purchasing: </a:t>
            </a:r>
            <a:r>
              <a:t>8000 </a:t>
            </a:r>
            <a:r>
              <a:rPr>
                <a:solidFill>
                  <a:schemeClr val="accent5">
                    <a:hueOff val="-444211"/>
                    <a:satOff val="-14915"/>
                    <a:lumOff val="22857"/>
                  </a:schemeClr>
                </a:solidFill>
              </a:rPr>
              <a:t>token_A</a:t>
            </a:r>
          </a:p>
        </p:txBody>
      </p:sp>
      <p:grpSp>
        <p:nvGrpSpPr>
          <p:cNvPr id="359" name="成组"/>
          <p:cNvGrpSpPr/>
          <p:nvPr/>
        </p:nvGrpSpPr>
        <p:grpSpPr>
          <a:xfrm>
            <a:off x="7492765" y="10994297"/>
            <a:ext cx="6389101" cy="2116709"/>
            <a:chOff x="0" y="781049"/>
            <a:chExt cx="6389099" cy="2116707"/>
          </a:xfrm>
        </p:grpSpPr>
        <p:sp>
          <p:nvSpPr>
            <p:cNvPr id="357" name="4.多订单环路撮合"/>
            <p:cNvSpPr txBox="1"/>
            <p:nvPr/>
          </p:nvSpPr>
          <p:spPr>
            <a:xfrm>
              <a:off x="0" y="781049"/>
              <a:ext cx="4949925"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4.多订单环路撮合</a:t>
              </a:r>
            </a:p>
          </p:txBody>
        </p:sp>
        <p:sp>
          <p:nvSpPr>
            <p:cNvPr id="358" name="革命性的“环路撮合”机制，允许任意两个虚拟货币之间的交易。同时能够更大程度上生成新的流动性。"/>
            <p:cNvSpPr txBox="1"/>
            <p:nvPr/>
          </p:nvSpPr>
          <p:spPr>
            <a:xfrm>
              <a:off x="35418" y="1489250"/>
              <a:ext cx="6353682" cy="14085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革命性的“环路撮合”机制，允许任意两个虚拟货币之间的交易。同时能够更大程度上生成新的流动性。</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354"/>
                                        </p:tgtEl>
                                        <p:attrNameLst>
                                          <p:attrName>style.visibility</p:attrName>
                                        </p:attrNameLst>
                                      </p:cBhvr>
                                      <p:to>
                                        <p:strVal val="visible"/>
                                      </p:to>
                                    </p:set>
                                    <p:animEffect filter="dissolve" transition="in">
                                      <p:cBhvr>
                                        <p:cTn id="7" dur="1000"/>
                                        <p:tgtEl>
                                          <p:spTgt spid="354"/>
                                        </p:tgtEl>
                                      </p:cBhvr>
                                    </p:animEffect>
                                  </p:childTnLst>
                                </p:cTn>
                              </p:par>
                            </p:childTnLst>
                          </p:cTn>
                        </p:par>
                        <p:par>
                          <p:cTn id="8" fill="hold">
                            <p:stCondLst>
                              <p:cond delay="1000"/>
                            </p:stCondLst>
                            <p:childTnLst>
                              <p:par>
                                <p:cTn id="9" presetClass="entr" nodeType="afterEffect" presetID="9" grpId="2" fill="hold">
                                  <p:stCondLst>
                                    <p:cond delay="0"/>
                                  </p:stCondLst>
                                  <p:iterate type="el" backwards="0">
                                    <p:tmAbs val="0"/>
                                  </p:iterate>
                                  <p:childTnLst>
                                    <p:set>
                                      <p:cBhvr>
                                        <p:cTn id="10" fill="hold"/>
                                        <p:tgtEl>
                                          <p:spTgt spid="355"/>
                                        </p:tgtEl>
                                        <p:attrNameLst>
                                          <p:attrName>style.visibility</p:attrName>
                                        </p:attrNameLst>
                                      </p:cBhvr>
                                      <p:to>
                                        <p:strVal val="visible"/>
                                      </p:to>
                                    </p:set>
                                    <p:animEffect filter="dissolve" transition="in">
                                      <p:cBhvr>
                                        <p:cTn id="11" dur="500"/>
                                        <p:tgtEl>
                                          <p:spTgt spid="355"/>
                                        </p:tgtEl>
                                      </p:cBhvr>
                                    </p:animEffect>
                                  </p:childTnLst>
                                </p:cTn>
                              </p:par>
                            </p:childTnLst>
                          </p:cTn>
                        </p:par>
                        <p:par>
                          <p:cTn id="12" fill="hold">
                            <p:stCondLst>
                              <p:cond delay="1500"/>
                            </p:stCondLst>
                            <p:childTnLst>
                              <p:par>
                                <p:cTn id="13" presetClass="entr" nodeType="afterEffect" presetID="9" grpId="3" fill="hold">
                                  <p:stCondLst>
                                    <p:cond delay="0"/>
                                  </p:stCondLst>
                                  <p:iterate type="el" backwards="0">
                                    <p:tmAbs val="0"/>
                                  </p:iterate>
                                  <p:childTnLst>
                                    <p:set>
                                      <p:cBhvr>
                                        <p:cTn id="14" fill="hold"/>
                                        <p:tgtEl>
                                          <p:spTgt spid="356"/>
                                        </p:tgtEl>
                                        <p:attrNameLst>
                                          <p:attrName>style.visibility</p:attrName>
                                        </p:attrNameLst>
                                      </p:cBhvr>
                                      <p:to>
                                        <p:strVal val="visible"/>
                                      </p:to>
                                    </p:set>
                                    <p:animEffect filter="dissolve" transition="in">
                                      <p:cBhvr>
                                        <p:cTn id="15" dur="500"/>
                                        <p:tgtEl>
                                          <p:spTgt spid="3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4" grpId="1"/>
      <p:bldP build="whole" bldLvl="1" animBg="1" rev="0" advAuto="0" spid="355" grpId="2"/>
      <p:bldP build="whole" bldLvl="1" animBg="1" rev="0" advAuto="0" spid="356" grpId="3"/>
    </p:bldLst>
  </p:timing>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361"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362" name="order#1…"/>
          <p:cNvSpPr/>
          <p:nvPr/>
        </p:nvSpPr>
        <p:spPr>
          <a:xfrm>
            <a:off x="4186431"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2102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2 </a:t>
            </a:r>
            <a:r>
              <a:rPr>
                <a:solidFill>
                  <a:schemeClr val="accent2">
                    <a:hueOff val="-2473793"/>
                    <a:satOff val="-50209"/>
                    <a:lumOff val="23543"/>
                  </a:schemeClr>
                </a:solidFill>
              </a:rPr>
              <a:t>token_B</a:t>
            </a:r>
          </a:p>
        </p:txBody>
      </p:sp>
      <p:sp>
        <p:nvSpPr>
          <p:cNvPr id="363" name="order#2…"/>
          <p:cNvSpPr/>
          <p:nvPr/>
        </p:nvSpPr>
        <p:spPr>
          <a:xfrm>
            <a:off x="10280732"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1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12 </a:t>
            </a:r>
            <a:r>
              <a:rPr>
                <a:solidFill>
                  <a:schemeClr val="accent3">
                    <a:satOff val="18648"/>
                    <a:lumOff val="5971"/>
                  </a:schemeClr>
                </a:solidFill>
              </a:rPr>
              <a:t>token_C</a:t>
            </a:r>
          </a:p>
        </p:txBody>
      </p:sp>
      <p:sp>
        <p:nvSpPr>
          <p:cNvPr id="364" name="order#3…"/>
          <p:cNvSpPr/>
          <p:nvPr/>
        </p:nvSpPr>
        <p:spPr>
          <a:xfrm>
            <a:off x="16375033"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order#3</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address_Z</a:t>
            </a:r>
          </a:p>
          <a:p>
            <a:pPr lvl="1" algn="l">
              <a:defRPr sz="2000">
                <a:solidFill>
                  <a:schemeClr val="accent6"/>
                </a:solidFill>
                <a:latin typeface="Roboto Bold"/>
                <a:ea typeface="Roboto Bold"/>
                <a:cs typeface="Roboto Bold"/>
                <a:sym typeface="Roboto Bold"/>
              </a:defRPr>
            </a:pPr>
            <a:r>
              <a:t>selling:         </a:t>
            </a:r>
            <a:r>
              <a:t>2 </a:t>
            </a:r>
            <a:r>
              <a:rPr>
                <a:solidFill>
                  <a:schemeClr val="accent3">
                    <a:satOff val="18648"/>
                    <a:lumOff val="5971"/>
                  </a:schemeClr>
                </a:solidFill>
              </a:rPr>
              <a:t>token_C</a:t>
            </a:r>
          </a:p>
          <a:p>
            <a:pPr lvl="1" algn="l">
              <a:defRPr sz="2000">
                <a:solidFill>
                  <a:schemeClr val="accent6"/>
                </a:solidFill>
                <a:latin typeface="Roboto Bold"/>
                <a:ea typeface="Roboto Bold"/>
                <a:cs typeface="Roboto Bold"/>
                <a:sym typeface="Roboto Bold"/>
              </a:defRPr>
            </a:pPr>
            <a:r>
              <a:t>purchasing: </a:t>
            </a:r>
            <a:r>
              <a:t>160 </a:t>
            </a:r>
            <a:r>
              <a:rPr>
                <a:solidFill>
                  <a:schemeClr val="accent5">
                    <a:hueOff val="-444211"/>
                    <a:satOff val="-14915"/>
                    <a:lumOff val="22857"/>
                  </a:schemeClr>
                </a:solidFill>
              </a:rPr>
              <a:t>token_A</a:t>
            </a:r>
          </a:p>
        </p:txBody>
      </p:sp>
      <p:grpSp>
        <p:nvGrpSpPr>
          <p:cNvPr id="371" name="成组"/>
          <p:cNvGrpSpPr/>
          <p:nvPr/>
        </p:nvGrpSpPr>
        <p:grpSpPr>
          <a:xfrm>
            <a:off x="6097699" y="6659570"/>
            <a:ext cx="11825148" cy="1613485"/>
            <a:chOff x="0" y="0"/>
            <a:chExt cx="11825147" cy="1613484"/>
          </a:xfrm>
        </p:grpSpPr>
        <p:sp>
          <p:nvSpPr>
            <p:cNvPr id="365" name="线条"/>
            <p:cNvSpPr/>
            <p:nvPr/>
          </p:nvSpPr>
          <p:spPr>
            <a:xfrm flipV="1">
              <a:off x="-1" y="-1"/>
              <a:ext cx="2" cy="1613486"/>
            </a:xfrm>
            <a:prstGeom prst="line">
              <a:avLst/>
            </a:prstGeom>
            <a:noFill/>
            <a:ln w="101600" cap="flat">
              <a:solidFill>
                <a:schemeClr val="accent6"/>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66" name="线条"/>
            <p:cNvSpPr/>
            <p:nvPr/>
          </p:nvSpPr>
          <p:spPr>
            <a:xfrm flipV="1">
              <a:off x="6718587" y="-1"/>
              <a:ext cx="1" cy="1613486"/>
            </a:xfrm>
            <a:prstGeom prst="line">
              <a:avLst/>
            </a:prstGeom>
            <a:noFill/>
            <a:ln w="101600" cap="flat">
              <a:solidFill>
                <a:schemeClr val="accent6"/>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67" name="线条"/>
            <p:cNvSpPr/>
            <p:nvPr/>
          </p:nvSpPr>
          <p:spPr>
            <a:xfrm flipV="1">
              <a:off x="11813285" y="196124"/>
              <a:ext cx="1" cy="1410663"/>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68" name="线条"/>
            <p:cNvSpPr/>
            <p:nvPr/>
          </p:nvSpPr>
          <p:spPr>
            <a:xfrm flipV="1">
              <a:off x="5035030" y="183424"/>
              <a:ext cx="1" cy="1410663"/>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69" name="线条"/>
            <p:cNvSpPr/>
            <p:nvPr/>
          </p:nvSpPr>
          <p:spPr>
            <a:xfrm>
              <a:off x="6740955" y="1558588"/>
              <a:ext cx="5084193" cy="1"/>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70" name="线条"/>
            <p:cNvSpPr/>
            <p:nvPr/>
          </p:nvSpPr>
          <p:spPr>
            <a:xfrm>
              <a:off x="2331" y="1558588"/>
              <a:ext cx="5084192" cy="1"/>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grpSp>
        <p:nvGrpSpPr>
          <p:cNvPr id="375" name="成组"/>
          <p:cNvGrpSpPr/>
          <p:nvPr/>
        </p:nvGrpSpPr>
        <p:grpSpPr>
          <a:xfrm>
            <a:off x="6034199" y="2877545"/>
            <a:ext cx="11911425" cy="1657587"/>
            <a:chOff x="0" y="0"/>
            <a:chExt cx="11911424" cy="1657586"/>
          </a:xfrm>
        </p:grpSpPr>
        <p:sp>
          <p:nvSpPr>
            <p:cNvPr id="372" name="线条"/>
            <p:cNvSpPr/>
            <p:nvPr/>
          </p:nvSpPr>
          <p:spPr>
            <a:xfrm>
              <a:off x="11864085" y="44102"/>
              <a:ext cx="1" cy="1613485"/>
            </a:xfrm>
            <a:prstGeom prst="line">
              <a:avLst/>
            </a:prstGeom>
            <a:noFill/>
            <a:ln w="101600" cap="flat">
              <a:solidFill>
                <a:schemeClr val="accent6"/>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73" name="线条"/>
            <p:cNvSpPr/>
            <p:nvPr/>
          </p:nvSpPr>
          <p:spPr>
            <a:xfrm>
              <a:off x="2331" y="42195"/>
              <a:ext cx="11909094" cy="1"/>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74" name="线条"/>
            <p:cNvSpPr/>
            <p:nvPr/>
          </p:nvSpPr>
          <p:spPr>
            <a:xfrm flipV="1">
              <a:off x="-1" y="-1"/>
              <a:ext cx="2" cy="1410663"/>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sp>
        <p:nvSpPr>
          <p:cNvPr id="376" name="8 token_B"/>
          <p:cNvSpPr txBox="1"/>
          <p:nvPr/>
        </p:nvSpPr>
        <p:spPr>
          <a:xfrm>
            <a:off x="7764036" y="7686422"/>
            <a:ext cx="1512541" cy="473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lvl="1" algn="l">
              <a:defRPr sz="2000">
                <a:solidFill>
                  <a:schemeClr val="accent6"/>
                </a:solidFill>
                <a:latin typeface="Roboto Bold"/>
                <a:ea typeface="Roboto Bold"/>
                <a:cs typeface="Roboto Bold"/>
                <a:sym typeface="Roboto Bold"/>
              </a:defRPr>
            </a:pPr>
            <a:r>
              <a:rPr>
                <a:solidFill>
                  <a:srgbClr val="000000"/>
                </a:solidFill>
              </a:rPr>
              <a:t>8 </a:t>
            </a:r>
            <a:r>
              <a:rPr>
                <a:solidFill>
                  <a:schemeClr val="accent2">
                    <a:hueOff val="-2473793"/>
                    <a:satOff val="-50209"/>
                    <a:lumOff val="23543"/>
                  </a:schemeClr>
                </a:solidFill>
              </a:rPr>
              <a:t>token_B</a:t>
            </a:r>
          </a:p>
        </p:txBody>
      </p:sp>
      <p:sp>
        <p:nvSpPr>
          <p:cNvPr id="377" name="98 token_C"/>
          <p:cNvSpPr txBox="1"/>
          <p:nvPr/>
        </p:nvSpPr>
        <p:spPr>
          <a:xfrm>
            <a:off x="14409325" y="7686422"/>
            <a:ext cx="1657648" cy="473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lvl="1" algn="l">
              <a:defRPr sz="2000">
                <a:solidFill>
                  <a:schemeClr val="accent6"/>
                </a:solidFill>
                <a:latin typeface="Roboto Bold"/>
                <a:ea typeface="Roboto Bold"/>
                <a:cs typeface="Roboto Bold"/>
                <a:sym typeface="Roboto Bold"/>
              </a:defRPr>
            </a:pPr>
            <a:r>
              <a:rPr>
                <a:solidFill>
                  <a:srgbClr val="000000"/>
                </a:solidFill>
              </a:rPr>
              <a:t>98</a:t>
            </a:r>
            <a:r>
              <a:t> </a:t>
            </a:r>
            <a:r>
              <a:rPr>
                <a:solidFill>
                  <a:schemeClr val="accent3">
                    <a:satOff val="18648"/>
                    <a:lumOff val="5971"/>
                  </a:schemeClr>
                </a:solidFill>
              </a:rPr>
              <a:t>token_C</a:t>
            </a:r>
          </a:p>
        </p:txBody>
      </p:sp>
      <p:sp>
        <p:nvSpPr>
          <p:cNvPr id="378" name="7898 token_A"/>
          <p:cNvSpPr txBox="1"/>
          <p:nvPr/>
        </p:nvSpPr>
        <p:spPr>
          <a:xfrm>
            <a:off x="11363052" y="2380400"/>
            <a:ext cx="1949351" cy="473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lvl="1" algn="l">
              <a:defRPr sz="2000">
                <a:solidFill>
                  <a:schemeClr val="accent6"/>
                </a:solidFill>
                <a:latin typeface="Roboto Bold"/>
                <a:ea typeface="Roboto Bold"/>
                <a:cs typeface="Roboto Bold"/>
                <a:sym typeface="Roboto Bold"/>
              </a:defRPr>
            </a:pPr>
            <a:r>
              <a:rPr>
                <a:solidFill>
                  <a:srgbClr val="000000"/>
                </a:solidFill>
              </a:rPr>
              <a:t>7898</a:t>
            </a:r>
            <a:r>
              <a:t> </a:t>
            </a:r>
            <a:r>
              <a:rPr>
                <a:solidFill>
                  <a:schemeClr val="accent5">
                    <a:hueOff val="-444211"/>
                    <a:satOff val="-14915"/>
                    <a:lumOff val="22857"/>
                  </a:schemeClr>
                </a:solidFill>
              </a:rPr>
              <a:t>token_A</a:t>
            </a:r>
          </a:p>
        </p:txBody>
      </p:sp>
      <p:sp>
        <p:nvSpPr>
          <p:cNvPr id="379" name="dust"/>
          <p:cNvSpPr/>
          <p:nvPr/>
        </p:nvSpPr>
        <p:spPr>
          <a:xfrm rot="1567513">
            <a:off x="19529758" y="4435353"/>
            <a:ext cx="1292737" cy="724826"/>
          </a:xfrm>
          <a:prstGeom prst="roundRect">
            <a:avLst>
              <a:gd name="adj" fmla="val 26282"/>
            </a:avLst>
          </a:prstGeom>
          <a:solidFill>
            <a:schemeClr val="accent5"/>
          </a:solidFill>
          <a:ln w="12700">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1800">
                <a:solidFill>
                  <a:srgbClr val="FFFFFF"/>
                </a:solidFill>
              </a:defRPr>
            </a:lvl1pPr>
          </a:lstStyle>
          <a:p>
            <a:pPr/>
            <a:r>
              <a:t>dust</a:t>
            </a:r>
          </a:p>
        </p:txBody>
      </p:sp>
      <p:sp>
        <p:nvSpPr>
          <p:cNvPr id="380" name="dust"/>
          <p:cNvSpPr/>
          <p:nvPr/>
        </p:nvSpPr>
        <p:spPr>
          <a:xfrm rot="1567513">
            <a:off x="13373247" y="4268571"/>
            <a:ext cx="1292737" cy="724826"/>
          </a:xfrm>
          <a:prstGeom prst="roundRect">
            <a:avLst>
              <a:gd name="adj" fmla="val 26282"/>
            </a:avLst>
          </a:prstGeom>
          <a:solidFill>
            <a:schemeClr val="accent5"/>
          </a:solidFill>
          <a:ln w="12700">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1800">
                <a:solidFill>
                  <a:srgbClr val="FFFFFF"/>
                </a:solidFill>
              </a:defRPr>
            </a:lvl1pPr>
          </a:lstStyle>
          <a:p>
            <a:pPr/>
            <a:r>
              <a:t>dust</a:t>
            </a:r>
          </a:p>
        </p:txBody>
      </p:sp>
      <p:pic>
        <p:nvPicPr>
          <p:cNvPr id="381" name="Screen Shot 2017-06-12 at 22.05.26.jpg" descr="Screen Shot 2017-06-12 at 22.05.26.jpg"/>
          <p:cNvPicPr>
            <a:picLocks noChangeAspect="1"/>
          </p:cNvPicPr>
          <p:nvPr/>
        </p:nvPicPr>
        <p:blipFill>
          <a:blip r:embed="rId2">
            <a:extLst/>
          </a:blip>
          <a:stretch>
            <a:fillRect/>
          </a:stretch>
        </p:blipFill>
        <p:spPr>
          <a:xfrm>
            <a:off x="8705889" y="8515962"/>
            <a:ext cx="5300224" cy="2147271"/>
          </a:xfrm>
          <a:prstGeom prst="rect">
            <a:avLst/>
          </a:prstGeom>
          <a:ln w="12700">
            <a:miter lim="400000"/>
          </a:ln>
        </p:spPr>
      </p:pic>
      <p:grpSp>
        <p:nvGrpSpPr>
          <p:cNvPr id="384" name="成组"/>
          <p:cNvGrpSpPr/>
          <p:nvPr/>
        </p:nvGrpSpPr>
        <p:grpSpPr>
          <a:xfrm>
            <a:off x="7492765" y="10994297"/>
            <a:ext cx="6389101" cy="2116709"/>
            <a:chOff x="0" y="781049"/>
            <a:chExt cx="6389099" cy="2116707"/>
          </a:xfrm>
        </p:grpSpPr>
        <p:sp>
          <p:nvSpPr>
            <p:cNvPr id="382" name="4.多订单环路撮合"/>
            <p:cNvSpPr txBox="1"/>
            <p:nvPr/>
          </p:nvSpPr>
          <p:spPr>
            <a:xfrm>
              <a:off x="0" y="781049"/>
              <a:ext cx="4949925"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4.多订单环路撮合</a:t>
              </a:r>
            </a:p>
          </p:txBody>
        </p:sp>
        <p:sp>
          <p:nvSpPr>
            <p:cNvPr id="383" name="革命性的“环路撮合”机制，允许任意两个虚拟货币之间的交易。同时能够更大程度上生成新的流动性。"/>
            <p:cNvSpPr txBox="1"/>
            <p:nvPr/>
          </p:nvSpPr>
          <p:spPr>
            <a:xfrm>
              <a:off x="35418" y="1489250"/>
              <a:ext cx="6353682" cy="14085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革命性的“环路撮合”机制，允许任意两个虚拟货币之间的交易。同时能够更大程度上生成新的流动性。</a:t>
              </a:r>
            </a:p>
          </p:txBody>
        </p:sp>
      </p:grpSp>
      <p:grpSp>
        <p:nvGrpSpPr>
          <p:cNvPr id="387" name="成组"/>
          <p:cNvGrpSpPr/>
          <p:nvPr/>
        </p:nvGrpSpPr>
        <p:grpSpPr>
          <a:xfrm>
            <a:off x="2500784" y="-2905702"/>
            <a:ext cx="5210772" cy="2269765"/>
            <a:chOff x="0" y="368299"/>
            <a:chExt cx="5210770" cy="2269763"/>
          </a:xfrm>
        </p:grpSpPr>
        <p:sp>
          <p:nvSpPr>
            <p:cNvPr id="385"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86"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80"/>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37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16" presetID="23" grpId="3" fill="hold">
                                  <p:stCondLst>
                                    <p:cond delay="0"/>
                                  </p:stCondLst>
                                  <p:iterate type="el" backwards="0">
                                    <p:tmAbs val="0"/>
                                  </p:iterate>
                                  <p:childTnLst>
                                    <p:set>
                                      <p:cBhvr>
                                        <p:cTn id="13" fill="hold"/>
                                        <p:tgtEl>
                                          <p:spTgt spid="381"/>
                                        </p:tgtEl>
                                        <p:attrNameLst>
                                          <p:attrName>style.visibility</p:attrName>
                                        </p:attrNameLst>
                                      </p:cBhvr>
                                      <p:to>
                                        <p:strVal val="visible"/>
                                      </p:to>
                                    </p:set>
                                    <p:anim calcmode="lin" valueType="num">
                                      <p:cBhvr>
                                        <p:cTn id="14" dur="1000" fill="hold"/>
                                        <p:tgtEl>
                                          <p:spTgt spid="381"/>
                                        </p:tgtEl>
                                        <p:attrNameLst>
                                          <p:attrName>ppt_w</p:attrName>
                                        </p:attrNameLst>
                                      </p:cBhvr>
                                      <p:tavLst>
                                        <p:tav tm="0">
                                          <p:val>
                                            <p:fltVal val="0"/>
                                          </p:val>
                                        </p:tav>
                                        <p:tav tm="100000">
                                          <p:val>
                                            <p:strVal val="#ppt_w"/>
                                          </p:val>
                                        </p:tav>
                                      </p:tavLst>
                                    </p:anim>
                                    <p:anim calcmode="lin" valueType="num">
                                      <p:cBhvr>
                                        <p:cTn id="15" dur="1000" fill="hold"/>
                                        <p:tgtEl>
                                          <p:spTgt spid="38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1" grpId="3"/>
      <p:bldP build="whole" bldLvl="1" animBg="1" rev="0" advAuto="0" spid="379" grpId="2"/>
      <p:bldP build="whole" bldLvl="1" animBg="1" rev="0" advAuto="0" spid="380" grpId="1"/>
    </p:bldLst>
  </p:timing>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grpSp>
        <p:nvGrpSpPr>
          <p:cNvPr id="391" name="成组"/>
          <p:cNvGrpSpPr/>
          <p:nvPr/>
        </p:nvGrpSpPr>
        <p:grpSpPr>
          <a:xfrm>
            <a:off x="2500784" y="179009"/>
            <a:ext cx="5210772" cy="2269765"/>
            <a:chOff x="0" y="368299"/>
            <a:chExt cx="5210770" cy="2269763"/>
          </a:xfrm>
        </p:grpSpPr>
        <p:sp>
          <p:nvSpPr>
            <p:cNvPr id="389"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90"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pic>
        <p:nvPicPr>
          <p:cNvPr id="392" name="pasted-image.pdf" descr="pasted-image.pdf"/>
          <p:cNvPicPr>
            <a:picLocks noChangeAspect="1"/>
          </p:cNvPicPr>
          <p:nvPr/>
        </p:nvPicPr>
        <p:blipFill>
          <a:blip r:embed="rId2">
            <a:extLst/>
          </a:blip>
          <a:stretch>
            <a:fillRect/>
          </a:stretch>
        </p:blipFill>
        <p:spPr>
          <a:xfrm>
            <a:off x="4329067" y="3555437"/>
            <a:ext cx="15725866" cy="830150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394"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395" name="首先是个协议"/>
          <p:cNvSpPr txBox="1"/>
          <p:nvPr/>
        </p:nvSpPr>
        <p:spPr>
          <a:xfrm>
            <a:off x="8308950" y="3824287"/>
            <a:ext cx="111283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400">
                <a:solidFill>
                  <a:srgbClr val="53585F"/>
                </a:solidFill>
                <a:latin typeface="Roboto Light"/>
                <a:ea typeface="Roboto Light"/>
                <a:cs typeface="Roboto Light"/>
                <a:sym typeface="Roboto Light"/>
              </a:defRPr>
            </a:lvl1pPr>
          </a:lstStyle>
          <a:p>
            <a:pPr/>
            <a:r>
              <a:t>首先是个协议</a:t>
            </a:r>
          </a:p>
        </p:txBody>
      </p:sp>
      <p:sp>
        <p:nvSpPr>
          <p:cNvPr id="396" name="其使命是通过去中心化技术，创造零风险，高流动性的资产交易模式。"/>
          <p:cNvSpPr txBox="1"/>
          <p:nvPr/>
        </p:nvSpPr>
        <p:spPr>
          <a:xfrm>
            <a:off x="8637925" y="6806789"/>
            <a:ext cx="12255378" cy="18446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4800">
                <a:latin typeface="Roboto Light"/>
                <a:ea typeface="Roboto Light"/>
                <a:cs typeface="Roboto Light"/>
                <a:sym typeface="Roboto Light"/>
              </a:defRPr>
            </a:lvl1pPr>
          </a:lstStyle>
          <a:p>
            <a:pPr/>
            <a:r>
              <a:t>其使命是通过去中心化技术，创造零风险，高流动性的资产交易模式。</a:t>
            </a:r>
          </a:p>
        </p:txBody>
      </p:sp>
      <p:grpSp>
        <p:nvGrpSpPr>
          <p:cNvPr id="399" name="成组"/>
          <p:cNvGrpSpPr/>
          <p:nvPr/>
        </p:nvGrpSpPr>
        <p:grpSpPr>
          <a:xfrm>
            <a:off x="2500784" y="3824287"/>
            <a:ext cx="5210772" cy="2269765"/>
            <a:chOff x="0" y="368299"/>
            <a:chExt cx="5210770" cy="2269763"/>
          </a:xfrm>
        </p:grpSpPr>
        <p:sp>
          <p:nvSpPr>
            <p:cNvPr id="397"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98"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395"/>
                                        </p:tgtEl>
                                        <p:attrNameLst>
                                          <p:attrName>style.visibility</p:attrName>
                                        </p:attrNameLst>
                                      </p:cBhvr>
                                      <p:to>
                                        <p:strVal val="visible"/>
                                      </p:to>
                                    </p:set>
                                    <p:animEffect filter="dissolve" transition="in">
                                      <p:cBhvr>
                                        <p:cTn id="7" dur="500"/>
                                        <p:tgtEl>
                                          <p:spTgt spid="395"/>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396"/>
                                        </p:tgtEl>
                                        <p:attrNameLst>
                                          <p:attrName>style.visibility</p:attrName>
                                        </p:attrNameLst>
                                      </p:cBhvr>
                                      <p:to>
                                        <p:strVal val="visible"/>
                                      </p:to>
                                    </p:set>
                                    <p:animEffect filter="dissolve" transition="in">
                                      <p:cBhvr>
                                        <p:cTn id="11" dur="500"/>
                                        <p:tgtEl>
                                          <p:spTgt spid="3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5" grpId="1"/>
      <p:bldP build="whole" bldLvl="1" animBg="1" rev="0" advAuto="0" spid="396" grpId="2"/>
    </p:bldLst>
  </p:timing>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401"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402" name="首先是个协议"/>
          <p:cNvSpPr txBox="1"/>
          <p:nvPr/>
        </p:nvSpPr>
        <p:spPr>
          <a:xfrm>
            <a:off x="8308950" y="828355"/>
            <a:ext cx="111283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400">
                <a:solidFill>
                  <a:srgbClr val="53585F"/>
                </a:solidFill>
                <a:latin typeface="Roboto Light"/>
                <a:ea typeface="Roboto Light"/>
                <a:cs typeface="Roboto Light"/>
                <a:sym typeface="Roboto Light"/>
              </a:defRPr>
            </a:lvl1pPr>
          </a:lstStyle>
          <a:p>
            <a:pPr/>
            <a:r>
              <a:t>首先是个协议</a:t>
            </a:r>
          </a:p>
        </p:txBody>
      </p:sp>
      <p:sp>
        <p:nvSpPr>
          <p:cNvPr id="403" name="HTTP"/>
          <p:cNvSpPr/>
          <p:nvPr/>
        </p:nvSpPr>
        <p:spPr>
          <a:xfrm>
            <a:off x="3865060" y="6013592"/>
            <a:ext cx="16653880" cy="1688817"/>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HTTP</a:t>
            </a:r>
          </a:p>
        </p:txBody>
      </p:sp>
      <p:sp>
        <p:nvSpPr>
          <p:cNvPr id="404" name="Linux"/>
          <p:cNvSpPr/>
          <p:nvPr/>
        </p:nvSpPr>
        <p:spPr>
          <a:xfrm>
            <a:off x="3865060" y="7870862"/>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Linux</a:t>
            </a:r>
          </a:p>
        </p:txBody>
      </p:sp>
      <p:sp>
        <p:nvSpPr>
          <p:cNvPr id="405" name="Windows"/>
          <p:cNvSpPr/>
          <p:nvPr/>
        </p:nvSpPr>
        <p:spPr>
          <a:xfrm>
            <a:off x="8093443" y="7870862"/>
            <a:ext cx="3957342"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Windows</a:t>
            </a:r>
          </a:p>
        </p:txBody>
      </p:sp>
      <p:sp>
        <p:nvSpPr>
          <p:cNvPr id="406" name="Android"/>
          <p:cNvSpPr/>
          <p:nvPr/>
        </p:nvSpPr>
        <p:spPr>
          <a:xfrm>
            <a:off x="12321825" y="7870862"/>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Android</a:t>
            </a:r>
          </a:p>
        </p:txBody>
      </p:sp>
      <p:sp>
        <p:nvSpPr>
          <p:cNvPr id="407" name="iOS"/>
          <p:cNvSpPr/>
          <p:nvPr/>
        </p:nvSpPr>
        <p:spPr>
          <a:xfrm>
            <a:off x="16550208" y="7870862"/>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iOS</a:t>
            </a:r>
          </a:p>
        </p:txBody>
      </p:sp>
      <p:sp>
        <p:nvSpPr>
          <p:cNvPr id="408" name="如同HTTP协议可以再多个操作系统中实现"/>
          <p:cNvSpPr txBox="1"/>
          <p:nvPr/>
        </p:nvSpPr>
        <p:spPr>
          <a:xfrm>
            <a:off x="3859343" y="9909343"/>
            <a:ext cx="5800330" cy="57030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2400">
                <a:latin typeface="Roboto Regular"/>
                <a:ea typeface="Roboto Regular"/>
                <a:cs typeface="Roboto Regular"/>
                <a:sym typeface="Roboto Regular"/>
              </a:defRPr>
            </a:lvl1pPr>
          </a:lstStyle>
          <a:p>
            <a:pPr/>
            <a:r>
              <a:t>如同HTTP协议可以再多个操作系统中实现</a:t>
            </a:r>
          </a:p>
        </p:txBody>
      </p:sp>
      <p:sp>
        <p:nvSpPr>
          <p:cNvPr id="409" name="Chrome"/>
          <p:cNvSpPr/>
          <p:nvPr/>
        </p:nvSpPr>
        <p:spPr>
          <a:xfrm>
            <a:off x="3870755" y="4156321"/>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Chrome</a:t>
            </a:r>
          </a:p>
        </p:txBody>
      </p:sp>
      <p:sp>
        <p:nvSpPr>
          <p:cNvPr id="410" name="Firefox"/>
          <p:cNvSpPr/>
          <p:nvPr/>
        </p:nvSpPr>
        <p:spPr>
          <a:xfrm>
            <a:off x="8099138" y="4156321"/>
            <a:ext cx="3957342"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Firefox</a:t>
            </a:r>
          </a:p>
        </p:txBody>
      </p:sp>
      <p:sp>
        <p:nvSpPr>
          <p:cNvPr id="411" name="Safari"/>
          <p:cNvSpPr/>
          <p:nvPr/>
        </p:nvSpPr>
        <p:spPr>
          <a:xfrm>
            <a:off x="12327520" y="4156321"/>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Safari</a:t>
            </a:r>
          </a:p>
        </p:txBody>
      </p:sp>
      <p:sp>
        <p:nvSpPr>
          <p:cNvPr id="412" name="IE"/>
          <p:cNvSpPr/>
          <p:nvPr/>
        </p:nvSpPr>
        <p:spPr>
          <a:xfrm>
            <a:off x="16555902" y="4156321"/>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IE</a:t>
            </a:r>
          </a:p>
        </p:txBody>
      </p:sp>
      <p:grpSp>
        <p:nvGrpSpPr>
          <p:cNvPr id="415" name="成组"/>
          <p:cNvGrpSpPr/>
          <p:nvPr/>
        </p:nvGrpSpPr>
        <p:grpSpPr>
          <a:xfrm>
            <a:off x="2500784" y="828355"/>
            <a:ext cx="5210772" cy="2269765"/>
            <a:chOff x="0" y="368299"/>
            <a:chExt cx="5210770" cy="2269763"/>
          </a:xfrm>
        </p:grpSpPr>
        <p:sp>
          <p:nvSpPr>
            <p:cNvPr id="413"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414"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417"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418" name="Loopring Protocol"/>
          <p:cNvSpPr/>
          <p:nvPr/>
        </p:nvSpPr>
        <p:spPr>
          <a:xfrm>
            <a:off x="3865060" y="6013592"/>
            <a:ext cx="16653880" cy="1688817"/>
          </a:xfrm>
          <a:prstGeom prst="rect">
            <a:avLst/>
          </a:prstGeom>
          <a:solidFill>
            <a:schemeClr val="accent6">
              <a:satOff val="24555"/>
              <a:lumOff val="22232"/>
            </a:schemeClr>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Loopring Protocol</a:t>
            </a:r>
          </a:p>
        </p:txBody>
      </p:sp>
      <p:sp>
        <p:nvSpPr>
          <p:cNvPr id="419" name="Ethereum"/>
          <p:cNvSpPr/>
          <p:nvPr/>
        </p:nvSpPr>
        <p:spPr>
          <a:xfrm>
            <a:off x="3865060" y="7870862"/>
            <a:ext cx="3957343" cy="1688817"/>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Ethereum</a:t>
            </a:r>
          </a:p>
        </p:txBody>
      </p:sp>
      <p:sp>
        <p:nvSpPr>
          <p:cNvPr id="420" name="量子链QTUM"/>
          <p:cNvSpPr/>
          <p:nvPr/>
        </p:nvSpPr>
        <p:spPr>
          <a:xfrm>
            <a:off x="8093443" y="7870862"/>
            <a:ext cx="3957342" cy="1688817"/>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量子链QTUM</a:t>
            </a:r>
          </a:p>
        </p:txBody>
      </p:sp>
      <p:sp>
        <p:nvSpPr>
          <p:cNvPr id="421" name="EOS"/>
          <p:cNvSpPr/>
          <p:nvPr/>
        </p:nvSpPr>
        <p:spPr>
          <a:xfrm>
            <a:off x="12321825" y="7870862"/>
            <a:ext cx="3957343" cy="1688817"/>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EOS</a:t>
            </a:r>
          </a:p>
        </p:txBody>
      </p:sp>
      <p:sp>
        <p:nvSpPr>
          <p:cNvPr id="422" name="…"/>
          <p:cNvSpPr/>
          <p:nvPr/>
        </p:nvSpPr>
        <p:spPr>
          <a:xfrm>
            <a:off x="16550208" y="7870862"/>
            <a:ext cx="3957343" cy="1688817"/>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a:t>
            </a:r>
          </a:p>
        </p:txBody>
      </p:sp>
      <p:sp>
        <p:nvSpPr>
          <p:cNvPr id="423" name="Loopring也可以在多个支持智能合约的类ERC20代币的公有链上实现。"/>
          <p:cNvSpPr txBox="1"/>
          <p:nvPr/>
        </p:nvSpPr>
        <p:spPr>
          <a:xfrm>
            <a:off x="3785898" y="10020737"/>
            <a:ext cx="9599316" cy="57030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2400">
                <a:latin typeface="Roboto Regular"/>
                <a:ea typeface="Roboto Regular"/>
                <a:cs typeface="Roboto Regular"/>
                <a:sym typeface="Roboto Regular"/>
              </a:defRPr>
            </a:lvl1pPr>
          </a:lstStyle>
          <a:p>
            <a:pPr/>
            <a:r>
              <a:t>Loopring也可以在多个支持智能合约的类ERC20代币的公有链上实现。</a:t>
            </a:r>
          </a:p>
        </p:txBody>
      </p:sp>
      <p:sp>
        <p:nvSpPr>
          <p:cNvPr id="424" name="Loopring交易所"/>
          <p:cNvSpPr/>
          <p:nvPr/>
        </p:nvSpPr>
        <p:spPr>
          <a:xfrm>
            <a:off x="3870755" y="4156321"/>
            <a:ext cx="8468976" cy="1688817"/>
          </a:xfrm>
          <a:prstGeom prst="rect">
            <a:avLst/>
          </a:prstGeom>
          <a:solidFill>
            <a:schemeClr val="accent5">
              <a:hueOff val="-444211"/>
              <a:satOff val="-14915"/>
              <a:lumOff val="22857"/>
            </a:schemeClr>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Loopring交易所</a:t>
            </a:r>
          </a:p>
        </p:txBody>
      </p:sp>
      <p:sp>
        <p:nvSpPr>
          <p:cNvPr id="425" name="其他交易所"/>
          <p:cNvSpPr/>
          <p:nvPr/>
        </p:nvSpPr>
        <p:spPr>
          <a:xfrm>
            <a:off x="12469145" y="4156321"/>
            <a:ext cx="3957343" cy="1688817"/>
          </a:xfrm>
          <a:prstGeom prst="rect">
            <a:avLst/>
          </a:prstGeom>
          <a:solidFill>
            <a:schemeClr val="accent1">
              <a:satOff val="-3355"/>
              <a:lumOff val="26614"/>
            </a:schemeClr>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其他交易所</a:t>
            </a:r>
          </a:p>
        </p:txBody>
      </p:sp>
      <p:sp>
        <p:nvSpPr>
          <p:cNvPr id="426" name="dApp2"/>
          <p:cNvSpPr/>
          <p:nvPr/>
        </p:nvSpPr>
        <p:spPr>
          <a:xfrm>
            <a:off x="16555902" y="4156321"/>
            <a:ext cx="3957343" cy="1688817"/>
          </a:xfrm>
          <a:prstGeom prst="rect">
            <a:avLst/>
          </a:prstGeom>
          <a:solidFill>
            <a:schemeClr val="accent2">
              <a:hueOff val="-2473793"/>
              <a:satOff val="-50209"/>
              <a:lumOff val="23543"/>
            </a:schemeClr>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dApp2</a:t>
            </a:r>
          </a:p>
        </p:txBody>
      </p:sp>
      <p:sp>
        <p:nvSpPr>
          <p:cNvPr id="427" name="首先是个协议"/>
          <p:cNvSpPr txBox="1"/>
          <p:nvPr/>
        </p:nvSpPr>
        <p:spPr>
          <a:xfrm>
            <a:off x="8308950" y="828355"/>
            <a:ext cx="111283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400">
                <a:solidFill>
                  <a:srgbClr val="53585F"/>
                </a:solidFill>
                <a:latin typeface="Roboto Light"/>
                <a:ea typeface="Roboto Light"/>
                <a:cs typeface="Roboto Light"/>
                <a:sym typeface="Roboto Light"/>
              </a:defRPr>
            </a:lvl1pPr>
          </a:lstStyle>
          <a:p>
            <a:pPr/>
            <a:r>
              <a:t>首先是个协议</a:t>
            </a:r>
          </a:p>
        </p:txBody>
      </p:sp>
      <p:grpSp>
        <p:nvGrpSpPr>
          <p:cNvPr id="430" name="成组"/>
          <p:cNvGrpSpPr/>
          <p:nvPr/>
        </p:nvGrpSpPr>
        <p:grpSpPr>
          <a:xfrm>
            <a:off x="2500784" y="828355"/>
            <a:ext cx="5210772" cy="2269765"/>
            <a:chOff x="0" y="368299"/>
            <a:chExt cx="5210770" cy="2269763"/>
          </a:xfrm>
        </p:grpSpPr>
        <p:sp>
          <p:nvSpPr>
            <p:cNvPr id="428"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429"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wipe dir="r"/>
      </p:transition>
    </mc:Choice>
    <mc:Fallback>
      <p:transition spd="fast">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432"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grpSp>
        <p:nvGrpSpPr>
          <p:cNvPr id="435" name="成组"/>
          <p:cNvGrpSpPr/>
          <p:nvPr/>
        </p:nvGrpSpPr>
        <p:grpSpPr>
          <a:xfrm>
            <a:off x="4601269" y="4184494"/>
            <a:ext cx="10020746" cy="2832412"/>
            <a:chOff x="0" y="1191105"/>
            <a:chExt cx="10020744" cy="2832411"/>
          </a:xfrm>
        </p:grpSpPr>
        <p:sp>
          <p:nvSpPr>
            <p:cNvPr id="433" name="目标1. 协议验证和落地示范"/>
            <p:cNvSpPr txBox="1"/>
            <p:nvPr/>
          </p:nvSpPr>
          <p:spPr>
            <a:xfrm>
              <a:off x="0" y="1191105"/>
              <a:ext cx="8496488"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目标1. 协议验证和落地示范</a:t>
              </a:r>
            </a:p>
          </p:txBody>
        </p:sp>
        <p:sp>
          <p:nvSpPr>
            <p:cNvPr id="434" name="我们的交易所将是协议的第一个应用。我们将向社区证明去中心化交易所在效率和安全性方面可以有兼而有之的解决方案。…"/>
            <p:cNvSpPr txBox="1"/>
            <p:nvPr/>
          </p:nvSpPr>
          <p:spPr>
            <a:xfrm>
              <a:off x="113199" y="2277843"/>
              <a:ext cx="9907546" cy="1745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p>
              <a:pPr algn="l">
                <a:defRPr sz="2400">
                  <a:latin typeface="Roboto Regular"/>
                  <a:ea typeface="Roboto Regular"/>
                  <a:cs typeface="Roboto Regular"/>
                  <a:sym typeface="Roboto Regular"/>
                </a:defRPr>
              </a:pPr>
              <a:r>
                <a:t>我们的交易所将是协议的第一个应用。我们将向社区证明去中心化交易所在效率和安全性方面可以有兼而有之的解决方案。</a:t>
              </a:r>
            </a:p>
            <a:p>
              <a:pPr algn="l">
                <a:defRPr sz="2400">
                  <a:latin typeface="Roboto Regular"/>
                  <a:ea typeface="Roboto Regular"/>
                  <a:cs typeface="Roboto Regular"/>
                  <a:sym typeface="Roboto Regular"/>
                </a:defRPr>
              </a:pPr>
            </a:p>
            <a:p>
              <a:pPr algn="l">
                <a:defRPr sz="2400">
                  <a:solidFill>
                    <a:schemeClr val="accent5">
                      <a:hueOff val="-444211"/>
                      <a:satOff val="-14915"/>
                      <a:lumOff val="22857"/>
                    </a:schemeClr>
                  </a:solidFill>
                  <a:latin typeface="Roboto Regular"/>
                  <a:ea typeface="Roboto Regular"/>
                  <a:cs typeface="Roboto Regular"/>
                  <a:sym typeface="Roboto Regular"/>
                </a:defRPr>
              </a:pPr>
              <a:r>
                <a:t>交易所不会支持法币交易，定位是不与现有交易所竞争。</a:t>
              </a:r>
            </a:p>
          </p:txBody>
        </p:sp>
      </p:grpSp>
      <p:grpSp>
        <p:nvGrpSpPr>
          <p:cNvPr id="438" name="成组"/>
          <p:cNvGrpSpPr/>
          <p:nvPr/>
        </p:nvGrpSpPr>
        <p:grpSpPr>
          <a:xfrm>
            <a:off x="4610449" y="7506373"/>
            <a:ext cx="10002385" cy="2446824"/>
            <a:chOff x="0" y="1191105"/>
            <a:chExt cx="10002383" cy="2446823"/>
          </a:xfrm>
        </p:grpSpPr>
        <p:sp>
          <p:nvSpPr>
            <p:cNvPr id="436" name="目标2. 验证环路发现算法"/>
            <p:cNvSpPr txBox="1"/>
            <p:nvPr/>
          </p:nvSpPr>
          <p:spPr>
            <a:xfrm>
              <a:off x="0" y="1191105"/>
              <a:ext cx="9756610"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目标2. 验证环路发现算法</a:t>
              </a:r>
            </a:p>
          </p:txBody>
        </p:sp>
        <p:sp>
          <p:nvSpPr>
            <p:cNvPr id="437" name="线下撮合的效率对于交易所之间的竞争异常重要。我们预见未来交易所的主要竞争力不是用户数，而是撮合能力。"/>
            <p:cNvSpPr txBox="1"/>
            <p:nvPr/>
          </p:nvSpPr>
          <p:spPr>
            <a:xfrm>
              <a:off x="94838" y="1892255"/>
              <a:ext cx="9907546" cy="17456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latin typeface="Roboto Regular"/>
                  <a:ea typeface="Roboto Regular"/>
                  <a:cs typeface="Roboto Regular"/>
                  <a:sym typeface="Roboto Regular"/>
                </a:defRPr>
              </a:lvl1pPr>
            </a:lstStyle>
            <a:p>
              <a:pPr/>
              <a:r>
                <a:t>线下撮合的效率对于交易所之间的竞争异常重要。我们预见未来交易所的主要竞争力不是用户数，而是撮合能力。</a:t>
              </a:r>
            </a:p>
          </p:txBody>
        </p:sp>
      </p:grpSp>
      <p:grpSp>
        <p:nvGrpSpPr>
          <p:cNvPr id="441" name="成组"/>
          <p:cNvGrpSpPr/>
          <p:nvPr/>
        </p:nvGrpSpPr>
        <p:grpSpPr>
          <a:xfrm>
            <a:off x="4619630" y="10185605"/>
            <a:ext cx="12108850" cy="2501908"/>
            <a:chOff x="0" y="1191105"/>
            <a:chExt cx="12108848" cy="2501907"/>
          </a:xfrm>
        </p:grpSpPr>
        <p:sp>
          <p:nvSpPr>
            <p:cNvPr id="439" name="目标3. 为以太坊ICO生态提供流动性"/>
            <p:cNvSpPr txBox="1"/>
            <p:nvPr/>
          </p:nvSpPr>
          <p:spPr>
            <a:xfrm>
              <a:off x="0" y="1191105"/>
              <a:ext cx="11807551"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目标3. 为以太坊ICO生态提供流动性</a:t>
              </a:r>
            </a:p>
          </p:txBody>
        </p:sp>
        <p:sp>
          <p:nvSpPr>
            <p:cNvPr id="440" name="有了我们的交易所，任何基于ETH的ICO代币都可以第一时间与ETH及其他ERC20代币做交换。"/>
            <p:cNvSpPr txBox="1"/>
            <p:nvPr/>
          </p:nvSpPr>
          <p:spPr>
            <a:xfrm>
              <a:off x="118634" y="1947339"/>
              <a:ext cx="11990215" cy="17456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latin typeface="Roboto Regular"/>
                  <a:ea typeface="Roboto Regular"/>
                  <a:cs typeface="Roboto Regular"/>
                  <a:sym typeface="Roboto Regular"/>
                </a:defRPr>
              </a:lvl1pPr>
            </a:lstStyle>
            <a:p>
              <a:pPr/>
              <a:r>
                <a:t>有了我们的交易所，任何基于ETH的ICO代币都可以第一时间与ETH及其他ERC20代币做交换。</a:t>
              </a:r>
            </a:p>
          </p:txBody>
        </p:sp>
      </p:grpSp>
      <p:sp>
        <p:nvSpPr>
          <p:cNvPr id="442" name="也是个交易所"/>
          <p:cNvSpPr txBox="1"/>
          <p:nvPr/>
        </p:nvSpPr>
        <p:spPr>
          <a:xfrm>
            <a:off x="8308950" y="828355"/>
            <a:ext cx="111283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400">
                <a:solidFill>
                  <a:srgbClr val="53585F"/>
                </a:solidFill>
                <a:latin typeface="Roboto Light"/>
                <a:ea typeface="Roboto Light"/>
                <a:cs typeface="Roboto Light"/>
                <a:sym typeface="Roboto Light"/>
              </a:defRPr>
            </a:lvl1pPr>
          </a:lstStyle>
          <a:p>
            <a:pPr/>
            <a:r>
              <a:t>也是个交易所</a:t>
            </a:r>
          </a:p>
        </p:txBody>
      </p:sp>
      <p:grpSp>
        <p:nvGrpSpPr>
          <p:cNvPr id="445" name="成组"/>
          <p:cNvGrpSpPr/>
          <p:nvPr/>
        </p:nvGrpSpPr>
        <p:grpSpPr>
          <a:xfrm>
            <a:off x="2500784" y="828355"/>
            <a:ext cx="5210772" cy="2269765"/>
            <a:chOff x="0" y="368299"/>
            <a:chExt cx="5210770" cy="2269763"/>
          </a:xfrm>
        </p:grpSpPr>
        <p:sp>
          <p:nvSpPr>
            <p:cNvPr id="443"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444"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35"/>
                                        </p:tgtEl>
                                        <p:attrNameLst>
                                          <p:attrName>style.visibility</p:attrName>
                                        </p:attrNameLst>
                                      </p:cBhvr>
                                      <p:to>
                                        <p:strVal val="visible"/>
                                      </p:to>
                                    </p:set>
                                    <p:animEffect filter="dissolve" transition="in">
                                      <p:cBhvr>
                                        <p:cTn id="7" dur="500"/>
                                        <p:tgtEl>
                                          <p:spTgt spid="435"/>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438"/>
                                        </p:tgtEl>
                                        <p:attrNameLst>
                                          <p:attrName>style.visibility</p:attrName>
                                        </p:attrNameLst>
                                      </p:cBhvr>
                                      <p:to>
                                        <p:strVal val="visible"/>
                                      </p:to>
                                    </p:set>
                                    <p:animEffect filter="dissolve" transition="in">
                                      <p:cBhvr>
                                        <p:cTn id="12" dur="500"/>
                                        <p:tgtEl>
                                          <p:spTgt spid="438"/>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441"/>
                                        </p:tgtEl>
                                        <p:attrNameLst>
                                          <p:attrName>style.visibility</p:attrName>
                                        </p:attrNameLst>
                                      </p:cBhvr>
                                      <p:to>
                                        <p:strVal val="visible"/>
                                      </p:to>
                                    </p:set>
                                    <p:animEffect filter="dissolve" transition="in">
                                      <p:cBhvr>
                                        <p:cTn id="17" dur="500"/>
                                        <p:tgtEl>
                                          <p:spTgt spid="4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35" grpId="1"/>
      <p:bldP build="whole" bldLvl="1" animBg="1" rev="0" advAuto="0" spid="438" grpId="2"/>
      <p:bldP build="whole" bldLvl="1" animBg="1" rev="0" advAuto="0" spid="441" grpId="3"/>
    </p:bldLst>
  </p:timing>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447"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grpSp>
        <p:nvGrpSpPr>
          <p:cNvPr id="451" name="成组"/>
          <p:cNvGrpSpPr/>
          <p:nvPr/>
        </p:nvGrpSpPr>
        <p:grpSpPr>
          <a:xfrm>
            <a:off x="5044067" y="5660324"/>
            <a:ext cx="5261176" cy="6718338"/>
            <a:chOff x="0" y="0"/>
            <a:chExt cx="5261175" cy="6718336"/>
          </a:xfrm>
        </p:grpSpPr>
        <p:sp>
          <p:nvSpPr>
            <p:cNvPr id="448" name="English Whitepaper"/>
            <p:cNvSpPr/>
            <p:nvPr/>
          </p:nvSpPr>
          <p:spPr>
            <a:xfrm>
              <a:off x="0" y="17960"/>
              <a:ext cx="5255356" cy="6700377"/>
            </a:xfrm>
            <a:prstGeom prst="rect">
              <a:avLst/>
            </a:prstGeom>
            <a:solidFill>
              <a:srgbClr val="FFFFFF"/>
            </a:solidFill>
            <a:ln w="25400" cap="flat">
              <a:solidFill>
                <a:srgbClr val="85888D"/>
              </a:solidFill>
              <a:prstDash val="solid"/>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3600" u="sng">
                  <a:solidFill>
                    <a:schemeClr val="accent1">
                      <a:satOff val="-3355"/>
                      <a:lumOff val="26614"/>
                    </a:schemeClr>
                  </a:solidFill>
                  <a:latin typeface="Roboto Bold"/>
                  <a:ea typeface="Roboto Bold"/>
                  <a:cs typeface="Roboto Bold"/>
                  <a:sym typeface="Roboto Bold"/>
                  <a:hlinkClick r:id="rId2" invalidUrl="" action="" tgtFrame="" tooltip="" history="1" highlightClick="0" endSnd="0"/>
                </a:defRPr>
              </a:lvl1pPr>
            </a:lstStyle>
            <a:p>
              <a:pPr>
                <a:defRPr u="none"/>
              </a:pPr>
              <a:r>
                <a:rPr u="sng">
                  <a:hlinkClick r:id="rId2" invalidUrl="" action="" tgtFrame="" tooltip="" history="1" highlightClick="0" endSnd="0"/>
                </a:rPr>
                <a:t>English Whitepaper </a:t>
              </a:r>
            </a:p>
          </p:txBody>
        </p:sp>
        <p:sp>
          <p:nvSpPr>
            <p:cNvPr id="449" name="三角形"/>
            <p:cNvSpPr/>
            <p:nvPr/>
          </p:nvSpPr>
          <p:spPr>
            <a:xfrm>
              <a:off x="3973214" y="17960"/>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25400" cap="flat">
              <a:solidFill>
                <a:srgbClr val="A6AAA9"/>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450" name="三角形"/>
            <p:cNvSpPr/>
            <p:nvPr/>
          </p:nvSpPr>
          <p:spPr>
            <a:xfrm rot="10800000">
              <a:off x="3991174" y="0"/>
              <a:ext cx="1270001"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25400" cap="flat">
              <a:solidFill>
                <a:srgbClr val="FFFFFF"/>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grpSp>
        <p:nvGrpSpPr>
          <p:cNvPr id="455" name="成组"/>
          <p:cNvGrpSpPr/>
          <p:nvPr/>
        </p:nvGrpSpPr>
        <p:grpSpPr>
          <a:xfrm>
            <a:off x="14078757" y="5660324"/>
            <a:ext cx="5261176" cy="6718338"/>
            <a:chOff x="0" y="0"/>
            <a:chExt cx="5261175" cy="6718336"/>
          </a:xfrm>
        </p:grpSpPr>
        <p:sp>
          <p:nvSpPr>
            <p:cNvPr id="452" name="中文白皮书"/>
            <p:cNvSpPr/>
            <p:nvPr/>
          </p:nvSpPr>
          <p:spPr>
            <a:xfrm>
              <a:off x="0" y="17960"/>
              <a:ext cx="5255356" cy="6700377"/>
            </a:xfrm>
            <a:prstGeom prst="rect">
              <a:avLst/>
            </a:prstGeom>
            <a:solidFill>
              <a:srgbClr val="FFFFFF"/>
            </a:solidFill>
            <a:ln w="25400" cap="flat">
              <a:solidFill>
                <a:srgbClr val="85888D"/>
              </a:solidFill>
              <a:prstDash val="solid"/>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3600" u="sng">
                  <a:solidFill>
                    <a:schemeClr val="accent1">
                      <a:satOff val="-3355"/>
                      <a:lumOff val="26614"/>
                    </a:schemeClr>
                  </a:solidFill>
                  <a:latin typeface="Roboto Bold"/>
                  <a:ea typeface="Roboto Bold"/>
                  <a:cs typeface="Roboto Bold"/>
                  <a:sym typeface="Roboto Bold"/>
                  <a:hlinkClick r:id="rId3" invalidUrl="" action="" tgtFrame="" tooltip="" history="1" highlightClick="0" endSnd="0"/>
                </a:defRPr>
              </a:lvl1pPr>
            </a:lstStyle>
            <a:p>
              <a:pPr>
                <a:defRPr u="none"/>
              </a:pPr>
              <a:r>
                <a:rPr u="sng">
                  <a:hlinkClick r:id="rId3" invalidUrl="" action="" tgtFrame="" tooltip="" history="1" highlightClick="0" endSnd="0"/>
                </a:rPr>
                <a:t>中文白皮书</a:t>
              </a:r>
            </a:p>
          </p:txBody>
        </p:sp>
        <p:sp>
          <p:nvSpPr>
            <p:cNvPr id="453" name="三角形"/>
            <p:cNvSpPr/>
            <p:nvPr/>
          </p:nvSpPr>
          <p:spPr>
            <a:xfrm>
              <a:off x="3973214" y="17960"/>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25400" cap="flat">
              <a:solidFill>
                <a:srgbClr val="A6AAA9"/>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454" name="三角形"/>
            <p:cNvSpPr/>
            <p:nvPr/>
          </p:nvSpPr>
          <p:spPr>
            <a:xfrm rot="10800000">
              <a:off x="3991174" y="0"/>
              <a:ext cx="1270001"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25400" cap="flat">
              <a:solidFill>
                <a:srgbClr val="FFFFFF"/>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grpSp>
        <p:nvGrpSpPr>
          <p:cNvPr id="458" name="成组"/>
          <p:cNvGrpSpPr/>
          <p:nvPr/>
        </p:nvGrpSpPr>
        <p:grpSpPr>
          <a:xfrm>
            <a:off x="2500784" y="828355"/>
            <a:ext cx="5210772" cy="2269765"/>
            <a:chOff x="0" y="368299"/>
            <a:chExt cx="5210770" cy="2269763"/>
          </a:xfrm>
        </p:grpSpPr>
        <p:sp>
          <p:nvSpPr>
            <p:cNvPr id="456"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457"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460" name="代币LRC的发行"/>
          <p:cNvSpPr txBox="1"/>
          <p:nvPr/>
        </p:nvSpPr>
        <p:spPr>
          <a:xfrm>
            <a:off x="10160843" y="7520885"/>
            <a:ext cx="4062314"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代币LRC的发行</a:t>
            </a:r>
          </a:p>
        </p:txBody>
      </p:sp>
      <p:sp>
        <p:nvSpPr>
          <p:cNvPr id="461" name="ICO"/>
          <p:cNvSpPr txBox="1"/>
          <p:nvPr/>
        </p:nvSpPr>
        <p:spPr>
          <a:xfrm>
            <a:off x="10508627" y="4902890"/>
            <a:ext cx="3110410"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ICO</a:t>
            </a:r>
          </a:p>
        </p:txBody>
      </p:sp>
      <p:sp>
        <p:nvSpPr>
          <p:cNvPr id="462" name="2017/08/01 - 2017/08/30"/>
          <p:cNvSpPr txBox="1"/>
          <p:nvPr/>
        </p:nvSpPr>
        <p:spPr>
          <a:xfrm>
            <a:off x="8716522" y="8360727"/>
            <a:ext cx="6694619"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2017/08/01 - 2017/08/30</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464" name="ICO"/>
          <p:cNvSpPr txBox="1"/>
          <p:nvPr/>
        </p:nvSpPr>
        <p:spPr>
          <a:xfrm>
            <a:off x="7013898" y="1514"/>
            <a:ext cx="3110409"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ICO</a:t>
            </a:r>
          </a:p>
        </p:txBody>
      </p:sp>
      <p:sp>
        <p:nvSpPr>
          <p:cNvPr id="465" name="第1阶段      封顶2万ETH"/>
          <p:cNvSpPr/>
          <p:nvPr/>
        </p:nvSpPr>
        <p:spPr>
          <a:xfrm>
            <a:off x="1566639" y="2920279"/>
            <a:ext cx="7345847" cy="1122853"/>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chemeClr val="accent1"/>
                </a:solidFill>
                <a:latin typeface="Roboto Black"/>
                <a:ea typeface="Roboto Black"/>
                <a:cs typeface="Roboto Black"/>
                <a:sym typeface="Roboto Black"/>
              </a:defRPr>
            </a:pPr>
            <a:r>
              <a:t>第1阶段  </a:t>
            </a:r>
            <a:r>
              <a:rPr>
                <a:latin typeface="Roboto Light"/>
                <a:ea typeface="Roboto Light"/>
                <a:cs typeface="Roboto Light"/>
                <a:sym typeface="Roboto Light"/>
              </a:rPr>
              <a:t>    封顶2万ETH</a:t>
            </a:r>
          </a:p>
        </p:txBody>
      </p:sp>
      <p:sp>
        <p:nvSpPr>
          <p:cNvPr id="466" name="第2阶段      封顶2万ETH"/>
          <p:cNvSpPr/>
          <p:nvPr/>
        </p:nvSpPr>
        <p:spPr>
          <a:xfrm>
            <a:off x="1566639" y="4406021"/>
            <a:ext cx="7345847" cy="112285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chemeClr val="accent1"/>
                </a:solidFill>
                <a:latin typeface="Roboto Black"/>
                <a:ea typeface="Roboto Black"/>
                <a:cs typeface="Roboto Black"/>
                <a:sym typeface="Roboto Black"/>
              </a:defRPr>
            </a:pPr>
            <a:r>
              <a:t>第2阶段      </a:t>
            </a:r>
            <a:r>
              <a:rPr>
                <a:latin typeface="Roboto Light"/>
                <a:ea typeface="Roboto Light"/>
                <a:cs typeface="Roboto Light"/>
                <a:sym typeface="Roboto Light"/>
              </a:rPr>
              <a:t>封顶2万ETH</a:t>
            </a:r>
          </a:p>
        </p:txBody>
      </p:sp>
      <p:sp>
        <p:nvSpPr>
          <p:cNvPr id="467" name="第3阶段      封顶2万ETH"/>
          <p:cNvSpPr/>
          <p:nvPr/>
        </p:nvSpPr>
        <p:spPr>
          <a:xfrm>
            <a:off x="1566639" y="5891763"/>
            <a:ext cx="7345847" cy="112285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chemeClr val="accent1"/>
                </a:solidFill>
                <a:latin typeface="Roboto Black"/>
                <a:ea typeface="Roboto Black"/>
                <a:cs typeface="Roboto Black"/>
                <a:sym typeface="Roboto Black"/>
              </a:defRPr>
            </a:pPr>
            <a:r>
              <a:t>第3阶段      </a:t>
            </a:r>
            <a:r>
              <a:rPr>
                <a:latin typeface="Roboto Light"/>
                <a:ea typeface="Roboto Light"/>
                <a:cs typeface="Roboto Light"/>
                <a:sym typeface="Roboto Light"/>
              </a:rPr>
              <a:t>封顶2万ETH</a:t>
            </a:r>
          </a:p>
        </p:txBody>
      </p:sp>
      <p:sp>
        <p:nvSpPr>
          <p:cNvPr id="468" name="第4阶段      封顶2万ETH"/>
          <p:cNvSpPr/>
          <p:nvPr/>
        </p:nvSpPr>
        <p:spPr>
          <a:xfrm>
            <a:off x="1566639" y="7377505"/>
            <a:ext cx="7345847" cy="112285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chemeClr val="accent1"/>
                </a:solidFill>
                <a:latin typeface="Roboto Black"/>
                <a:ea typeface="Roboto Black"/>
                <a:cs typeface="Roboto Black"/>
                <a:sym typeface="Roboto Black"/>
              </a:defRPr>
            </a:pPr>
            <a:r>
              <a:t>第4阶段      </a:t>
            </a:r>
            <a:r>
              <a:rPr>
                <a:latin typeface="Roboto Light"/>
                <a:ea typeface="Roboto Light"/>
                <a:cs typeface="Roboto Light"/>
                <a:sym typeface="Roboto Light"/>
              </a:rPr>
              <a:t>封顶2万ETH</a:t>
            </a:r>
          </a:p>
        </p:txBody>
      </p:sp>
      <p:sp>
        <p:nvSpPr>
          <p:cNvPr id="469" name="第5阶段      封顶2万ETH"/>
          <p:cNvSpPr/>
          <p:nvPr/>
        </p:nvSpPr>
        <p:spPr>
          <a:xfrm>
            <a:off x="1566640" y="8863247"/>
            <a:ext cx="7345846" cy="112285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chemeClr val="accent1"/>
                </a:solidFill>
                <a:latin typeface="Roboto Black"/>
                <a:ea typeface="Roboto Black"/>
                <a:cs typeface="Roboto Black"/>
                <a:sym typeface="Roboto Black"/>
              </a:defRPr>
            </a:pPr>
            <a:r>
              <a:t>第5阶段      </a:t>
            </a:r>
            <a:r>
              <a:rPr>
                <a:latin typeface="Roboto Light"/>
                <a:ea typeface="Roboto Light"/>
                <a:cs typeface="Roboto Light"/>
                <a:sym typeface="Roboto Light"/>
              </a:rPr>
              <a:t>封顶2万ETH</a:t>
            </a:r>
          </a:p>
        </p:txBody>
      </p:sp>
      <p:sp>
        <p:nvSpPr>
          <p:cNvPr id="470" name="ICO持续时间为30天，最多筹集10万个ETH，最少筹集5万个ETH；…"/>
          <p:cNvSpPr txBox="1"/>
          <p:nvPr/>
        </p:nvSpPr>
        <p:spPr>
          <a:xfrm>
            <a:off x="9475658" y="2426734"/>
            <a:ext cx="13913936" cy="9515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marL="228600" indent="-228600" algn="l" defTabSz="457200">
              <a:buSzPct val="100000"/>
              <a:buChar char="•"/>
              <a:defRPr sz="2900">
                <a:solidFill>
                  <a:srgbClr val="FFFFFF"/>
                </a:solidFill>
                <a:latin typeface="Roboto Regular"/>
                <a:ea typeface="Roboto Regular"/>
                <a:cs typeface="Roboto Regular"/>
                <a:sym typeface="Roboto Regular"/>
              </a:defRPr>
            </a:pPr>
            <a:r>
              <a:t>ICO持续时间为30天，最多筹集10万个ETH，最少筹集5万个ETH；</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众筹不到5万ETH，项目失败，一星期内返还投资；</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前2万ETH（含）每个ETH兑换6000 LRC；</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2万到4万（含）间每个ETH兑换5750LRC；</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4万到6万（含）间每个ETH兑换5500 LRC；</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6万到8万（含）间每个ETH兑换5250 LRC；</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8万到10万（含）间每个ETH兑换5000 LRC；</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筹集到5万到6万ETH（含），ICO期间出售的LRC占比为40.0%；</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筹集到6万到7万ETH（含），ICO期间出售的LRC占比为42.5%；</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筹集到7万到8万ETH（含），ICO期间出售的LRC占比为45.0%；</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筹集到8万到9万ETH（含），ICO期间出售的LRC占比为47.5%；</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筹集到9万到10万ETH（含），ICO期间出售的LRC占比为50.0%；</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未发售的LRC中，10%通过preICO商定价格出售给早期投资者和社区贡献者；</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未发售的LRC中，40%留给团队；</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未发售的LRC中，50%留给社区推广和对外合作；</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团队持有的LRC锁定期为3年，第一年后释放25%，第二年35%， 第三年40%；</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ICO期间投资者的代币通过智能合约自动发行并转账给用户投资的ETH地址；</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ICO结束后，由团队触发智能合约一次性发行未发售的代币；</a:t>
            </a:r>
          </a:p>
        </p:txBody>
      </p:sp>
      <p:sp>
        <p:nvSpPr>
          <p:cNvPr id="471" name="2017/08/01 - 2017/08/30"/>
          <p:cNvSpPr txBox="1"/>
          <p:nvPr/>
        </p:nvSpPr>
        <p:spPr>
          <a:xfrm>
            <a:off x="10675483" y="833364"/>
            <a:ext cx="6694618"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2017/08/01 - 2017/08/30</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EEEEE"/>
        </a:solidFill>
      </p:bgPr>
    </p:bg>
    <p:spTree>
      <p:nvGrpSpPr>
        <p:cNvPr id="1" name=""/>
        <p:cNvGrpSpPr/>
        <p:nvPr/>
      </p:nvGrpSpPr>
      <p:grpSpPr>
        <a:xfrm>
          <a:off x="0" y="0"/>
          <a:ext cx="0" cy="0"/>
          <a:chOff x="0" y="0"/>
          <a:chExt cx="0" cy="0"/>
        </a:xfrm>
      </p:grpSpPr>
      <p:pic>
        <p:nvPicPr>
          <p:cNvPr id="128" name="屏幕快照 2017-06-29 15.15.42.jpg" descr="屏幕快照 2017-06-29 15.15.42.jpg"/>
          <p:cNvPicPr>
            <a:picLocks noChangeAspect="1"/>
          </p:cNvPicPr>
          <p:nvPr/>
        </p:nvPicPr>
        <p:blipFill>
          <a:blip r:embed="rId2">
            <a:extLst/>
          </a:blip>
          <a:stretch>
            <a:fillRect/>
          </a:stretch>
        </p:blipFill>
        <p:spPr>
          <a:xfrm>
            <a:off x="9205559" y="-14071600"/>
            <a:ext cx="13893801" cy="13208000"/>
          </a:xfrm>
          <a:prstGeom prst="rect">
            <a:avLst/>
          </a:prstGeom>
          <a:ln w="12700">
            <a:miter lim="400000"/>
          </a:ln>
        </p:spPr>
      </p:pic>
      <p:sp>
        <p:nvSpPr>
          <p:cNvPr id="129" name="团队"/>
          <p:cNvSpPr txBox="1"/>
          <p:nvPr/>
        </p:nvSpPr>
        <p:spPr>
          <a:xfrm>
            <a:off x="2791336" y="1782896"/>
            <a:ext cx="3559176"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团队</a:t>
            </a:r>
          </a:p>
        </p:txBody>
      </p:sp>
      <p:pic>
        <p:nvPicPr>
          <p:cNvPr id="130" name="屏幕快照 2017-06-29 15.19.02.jpg" descr="屏幕快照 2017-06-29 15.19.02.jpg"/>
          <p:cNvPicPr>
            <a:picLocks noChangeAspect="1"/>
          </p:cNvPicPr>
          <p:nvPr/>
        </p:nvPicPr>
        <p:blipFill>
          <a:blip r:embed="rId3">
            <a:extLst/>
          </a:blip>
          <a:stretch>
            <a:fillRect/>
          </a:stretch>
        </p:blipFill>
        <p:spPr>
          <a:xfrm>
            <a:off x="379924" y="-5587784"/>
            <a:ext cx="8382001" cy="3581401"/>
          </a:xfrm>
          <a:prstGeom prst="rect">
            <a:avLst/>
          </a:prstGeom>
          <a:ln w="12700">
            <a:miter lim="400000"/>
          </a:ln>
        </p:spPr>
      </p:pic>
      <p:sp>
        <p:nvSpPr>
          <p:cNvPr id="131" name="4位 - Google工程师…"/>
          <p:cNvSpPr txBox="1"/>
          <p:nvPr/>
        </p:nvSpPr>
        <p:spPr>
          <a:xfrm>
            <a:off x="8855655" y="4468610"/>
            <a:ext cx="9116102" cy="5426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228600" indent="-228600" algn="l">
              <a:buSzPct val="100000"/>
              <a:buChar char="•"/>
              <a:defRPr sz="3700">
                <a:solidFill>
                  <a:srgbClr val="53585F"/>
                </a:solidFill>
                <a:latin typeface="Roboto Regular"/>
                <a:ea typeface="Roboto Regular"/>
                <a:cs typeface="Roboto Regular"/>
                <a:sym typeface="Roboto Regular"/>
              </a:defRPr>
            </a:pPr>
            <a:r>
              <a:t>4位 - Google工程师</a:t>
            </a:r>
          </a:p>
          <a:p>
            <a:pPr marL="228600" indent="-228600" algn="l">
              <a:buSzPct val="100000"/>
              <a:buChar char="•"/>
              <a:defRPr sz="3700">
                <a:solidFill>
                  <a:srgbClr val="53585F"/>
                </a:solidFill>
                <a:latin typeface="Roboto Regular"/>
                <a:ea typeface="Roboto Regular"/>
                <a:cs typeface="Roboto Regular"/>
                <a:sym typeface="Roboto Regular"/>
              </a:defRPr>
            </a:pPr>
            <a:r>
              <a:t>3位 - 蚂蚁金服工程师</a:t>
            </a:r>
          </a:p>
          <a:p>
            <a:pPr marL="228600" indent="-228600" algn="l">
              <a:buSzPct val="100000"/>
              <a:buChar char="•"/>
              <a:defRPr sz="3700">
                <a:solidFill>
                  <a:srgbClr val="53585F"/>
                </a:solidFill>
                <a:latin typeface="Roboto Regular"/>
                <a:ea typeface="Roboto Regular"/>
                <a:cs typeface="Roboto Regular"/>
                <a:sym typeface="Roboto Regular"/>
              </a:defRPr>
            </a:pPr>
            <a:r>
              <a:t>2位 - 美团工程师</a:t>
            </a:r>
          </a:p>
          <a:p>
            <a:pPr marL="228600" indent="-228600" algn="l">
              <a:buSzPct val="100000"/>
              <a:buChar char="•"/>
              <a:defRPr sz="3700">
                <a:solidFill>
                  <a:srgbClr val="53585F"/>
                </a:solidFill>
                <a:latin typeface="Roboto Regular"/>
                <a:ea typeface="Roboto Regular"/>
                <a:cs typeface="Roboto Regular"/>
                <a:sym typeface="Roboto Regular"/>
              </a:defRPr>
            </a:pPr>
            <a:r>
              <a:t>2位 - 金融领域运营/风控</a:t>
            </a:r>
          </a:p>
          <a:p>
            <a:pPr marL="228600" indent="-228600" algn="l">
              <a:buSzPct val="100000"/>
              <a:buChar char="•"/>
              <a:defRPr sz="3700">
                <a:solidFill>
                  <a:srgbClr val="53585F"/>
                </a:solidFill>
                <a:latin typeface="Roboto Regular"/>
                <a:ea typeface="Roboto Regular"/>
                <a:cs typeface="Roboto Regular"/>
                <a:sym typeface="Roboto Regular"/>
              </a:defRPr>
            </a:pPr>
            <a:r>
              <a:t>3位 - 博士研究生</a:t>
            </a:r>
          </a:p>
          <a:p>
            <a:pPr marL="228600" indent="-228600" algn="l">
              <a:buSzPct val="100000"/>
              <a:buChar char="•"/>
              <a:defRPr sz="3700">
                <a:solidFill>
                  <a:srgbClr val="53585F"/>
                </a:solidFill>
                <a:latin typeface="Roboto Regular"/>
                <a:ea typeface="Roboto Regular"/>
                <a:cs typeface="Roboto Regular"/>
                <a:sym typeface="Roboto Regular"/>
              </a:defRPr>
            </a:pPr>
            <a:r>
              <a:t>6位 - 硕士研究生 </a:t>
            </a:r>
          </a:p>
          <a:p>
            <a:pPr marL="228600" indent="-228600" algn="l">
              <a:buSzPct val="100000"/>
              <a:buChar char="•"/>
              <a:defRPr sz="3700">
                <a:solidFill>
                  <a:srgbClr val="53585F"/>
                </a:solidFill>
                <a:latin typeface="Roboto Regular"/>
                <a:ea typeface="Roboto Regular"/>
                <a:cs typeface="Roboto Regular"/>
                <a:sym typeface="Roboto Regular"/>
              </a:defRPr>
            </a:pPr>
            <a:r>
              <a:t>4位 - 上市互联网公司总监级以上管理经验</a:t>
            </a:r>
          </a:p>
          <a:p>
            <a:pPr marL="228600" indent="-228600" algn="l">
              <a:buSzPct val="100000"/>
              <a:buChar char="•"/>
              <a:defRPr sz="3700">
                <a:solidFill>
                  <a:srgbClr val="53585F"/>
                </a:solidFill>
                <a:latin typeface="Roboto Regular"/>
                <a:ea typeface="Roboto Regular"/>
                <a:cs typeface="Roboto Regular"/>
                <a:sym typeface="Roboto Regular"/>
              </a:defRPr>
            </a:pPr>
            <a:r>
              <a:t>7位 - 虚拟资产交易所创业经验</a:t>
            </a:r>
          </a:p>
        </p:txBody>
      </p:sp>
      <p:pic>
        <p:nvPicPr>
          <p:cNvPr id="132" name="屏幕快照 2017-06-29 15.15.51.jpg" descr="屏幕快照 2017-06-29 15.15.51.jpg"/>
          <p:cNvPicPr>
            <a:picLocks noChangeAspect="1"/>
          </p:cNvPicPr>
          <p:nvPr/>
        </p:nvPicPr>
        <p:blipFill>
          <a:blip r:embed="rId4">
            <a:extLst/>
          </a:blip>
          <a:stretch>
            <a:fillRect/>
          </a:stretch>
        </p:blipFill>
        <p:spPr>
          <a:xfrm>
            <a:off x="9047040" y="14941550"/>
            <a:ext cx="13970001" cy="125857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473" name="ICO"/>
          <p:cNvSpPr txBox="1"/>
          <p:nvPr/>
        </p:nvSpPr>
        <p:spPr>
          <a:xfrm>
            <a:off x="7013898" y="1514"/>
            <a:ext cx="3110409"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ICO</a:t>
            </a:r>
          </a:p>
        </p:txBody>
      </p:sp>
      <p:sp>
        <p:nvSpPr>
          <p:cNvPr id="474" name="24-Hour Trade Volume…"/>
          <p:cNvSpPr txBox="1"/>
          <p:nvPr/>
        </p:nvSpPr>
        <p:spPr>
          <a:xfrm>
            <a:off x="26084085" y="7171635"/>
            <a:ext cx="6032705"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24-Hour Trade Volume</a:t>
            </a:r>
          </a:p>
          <a:p>
            <a:pPr>
              <a:defRPr sz="4500">
                <a:latin typeface="Roboto Regular"/>
                <a:ea typeface="Roboto Regular"/>
                <a:cs typeface="Roboto Regular"/>
                <a:sym typeface="Roboto Regular"/>
              </a:defRPr>
            </a:pPr>
            <a:r>
              <a:t>on Global Exchanges</a:t>
            </a:r>
          </a:p>
        </p:txBody>
      </p:sp>
      <p:sp>
        <p:nvSpPr>
          <p:cNvPr id="475" name="$5B"/>
          <p:cNvSpPr txBox="1"/>
          <p:nvPr/>
        </p:nvSpPr>
        <p:spPr>
          <a:xfrm>
            <a:off x="27386731" y="4902890"/>
            <a:ext cx="3427413"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$5B</a:t>
            </a:r>
          </a:p>
        </p:txBody>
      </p:sp>
      <p:sp>
        <p:nvSpPr>
          <p:cNvPr id="476" name="2017/08/01 - 2017/08/30"/>
          <p:cNvSpPr txBox="1"/>
          <p:nvPr/>
        </p:nvSpPr>
        <p:spPr>
          <a:xfrm>
            <a:off x="10675483" y="833364"/>
            <a:ext cx="6694618"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2017/08/01 - 2017/08/30</a:t>
            </a:r>
          </a:p>
        </p:txBody>
      </p:sp>
      <p:sp>
        <p:nvSpPr>
          <p:cNvPr id="477" name="矩形"/>
          <p:cNvSpPr/>
          <p:nvPr/>
        </p:nvSpPr>
        <p:spPr>
          <a:xfrm>
            <a:off x="-30800" y="2530735"/>
            <a:ext cx="24445600" cy="11205542"/>
          </a:xfrm>
          <a:prstGeom prst="rect">
            <a:avLst/>
          </a:prstGeom>
          <a:solidFill>
            <a:srgbClr val="FFFFFF"/>
          </a:solidFill>
          <a:ln w="12700">
            <a:miter lim="400000"/>
          </a:ln>
        </p:spPr>
        <p:txBody>
          <a:bodyPr lIns="71437" tIns="71437" rIns="71437" bIns="71437" anchor="ctr"/>
          <a:lstStyle/>
          <a:p>
            <a:pPr lvl="3" algn="l">
              <a:defRPr sz="4800">
                <a:solidFill>
                  <a:schemeClr val="accent6"/>
                </a:solidFill>
                <a:latin typeface="Roboto Black"/>
                <a:ea typeface="Roboto Black"/>
                <a:cs typeface="Roboto Black"/>
                <a:sym typeface="Roboto Black"/>
              </a:defRPr>
            </a:pPr>
          </a:p>
        </p:txBody>
      </p:sp>
      <p:graphicFrame>
        <p:nvGraphicFramePr>
          <p:cNvPr id="478" name="ICO数据"/>
          <p:cNvGraphicFramePr/>
          <p:nvPr/>
        </p:nvGraphicFramePr>
        <p:xfrm>
          <a:off x="809016" y="2495944"/>
          <a:ext cx="22769143" cy="9059218"/>
        </p:xfrm>
        <a:graphic xmlns:a="http://schemas.openxmlformats.org/drawingml/2006/main">
          <a:graphicData uri="http://schemas.openxmlformats.org/drawingml/2006/table">
            <a:tbl>
              <a:tblPr firstCol="0" firstRow="1" lastCol="0" lastRow="0" bandCol="0" bandRow="1" rtl="0">
                <a:tableStyleId>{33BA23B1-9221-436E-865A-0063620EA4FD}</a:tableStyleId>
              </a:tblPr>
              <a:tblGrid>
                <a:gridCol w="2092626"/>
                <a:gridCol w="2247647"/>
                <a:gridCol w="2026826"/>
                <a:gridCol w="2118954"/>
                <a:gridCol w="2118954"/>
                <a:gridCol w="2057535"/>
                <a:gridCol w="1811860"/>
                <a:gridCol w="2426049"/>
                <a:gridCol w="1811860"/>
                <a:gridCol w="1811860"/>
                <a:gridCol w="2241792"/>
              </a:tblGrid>
              <a:tr h="393700">
                <a:tc gridSpan="11">
                  <a:txBody>
                    <a:bodyPr/>
                    <a:lstStyle/>
                    <a:p>
                      <a:pPr defTabSz="457200">
                        <a:spcBef>
                          <a:spcPts val="600"/>
                        </a:spcBef>
                        <a:defRPr b="0" sz="1800">
                          <a:solidFill>
                            <a:srgbClr val="000000"/>
                          </a:solidFill>
                        </a:defRPr>
                      </a:pPr>
                      <a:r>
                        <a:rPr sz="1200">
                          <a:latin typeface="Helvetica Neue"/>
                          <a:ea typeface="Helvetica Neue"/>
                          <a:cs typeface="Helvetica Neue"/>
                          <a:sym typeface="Helvetica Neue"/>
                        </a:rPr>
                        <a:t>ICO数据</a:t>
                      </a:r>
                    </a:p>
                  </a:txBody>
                  <a:tcPr marL="50800" marR="50800" marT="50800" marB="50800" anchor="ctr" anchorCtr="0" horzOverflow="overflow">
                    <a:lnL/>
                    <a:lnR/>
                    <a:lnT/>
                    <a:lnB w="3175">
                      <a:solidFill>
                        <a:srgbClr val="000000"/>
                      </a:solidFill>
                      <a:miter lim="400000"/>
                    </a:lnB>
                    <a:solidFill>
                      <a:srgbClr val="000000">
                        <a:alpha val="0"/>
                      </a:srgbClr>
                    </a:solidFill>
                  </a:tcPr>
                </a:tc>
                <a:tc hMerge="1">
                  <a:tcPr/>
                </a:tc>
                <a:tc hMerge="1">
                  <a:tcPr/>
                </a:tc>
                <a:tc hMerge="1">
                  <a:tcPr/>
                </a:tc>
                <a:tc hMerge="1">
                  <a:tcPr/>
                </a:tc>
                <a:tc hMerge="1">
                  <a:tcPr/>
                </a:tc>
                <a:tc hMerge="1">
                  <a:tcPr/>
                </a:tc>
                <a:tc hMerge="1">
                  <a:tcPr/>
                </a:tc>
                <a:tc hMerge="1">
                  <a:tcPr/>
                </a:tc>
                <a:tc hMerge="1">
                  <a:tcPr/>
                </a:tc>
                <a:tc hMerge="1">
                  <a:tcPr/>
                </a:tc>
              </a:tr>
              <a:tr h="1214366">
                <a:tc gridSpan="2">
                  <a:txBody>
                    <a:bodyPr/>
                    <a:lstStyle/>
                    <a:p>
                      <a:pPr algn="l" defTabSz="457200">
                        <a:defRPr sz="1800"/>
                      </a:pPr>
                      <a:r>
                        <a:rPr b="1">
                          <a:solidFill>
                            <a:srgbClr val="FFFFFF"/>
                          </a:solidFill>
                          <a:latin typeface="Helvetica Neue"/>
                          <a:ea typeface="Helvetica Neue"/>
                          <a:cs typeface="Helvetica Neue"/>
                          <a:sym typeface="Helvetica Neue"/>
                        </a:rPr>
                        <a:t>阶段</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hMerge="1">
                  <a:tcPr/>
                </a:tc>
                <a:tc>
                  <a:txBody>
                    <a:bodyPr/>
                    <a:lstStyle/>
                    <a:p>
                      <a:pPr algn="l" defTabSz="457200">
                        <a:defRPr sz="1800"/>
                      </a:pPr>
                      <a:r>
                        <a:rPr b="1">
                          <a:solidFill>
                            <a:srgbClr val="FFFFFF"/>
                          </a:solidFill>
                          <a:latin typeface="Helvetica Neue"/>
                          <a:ea typeface="Helvetica Neue"/>
                          <a:cs typeface="Helvetica Neue"/>
                          <a:sym typeface="Helvetica Neue"/>
                        </a:rPr>
                        <a:t>价格
（代币/ETH)</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该阶段
代币销售数量</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该阶段后
售出代币总数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阶段成功后
ICO出售占比</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阶段成功后 代币总数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阶段成功后 未售出代币总数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阶段成功后
整体估值</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defTabSz="457200">
                        <a:defRPr sz="1800">
                          <a:solidFill>
                            <a:srgbClr val="FFFFFF"/>
                          </a:solidFill>
                          <a:latin typeface="Helvetica Neue"/>
                          <a:ea typeface="Helvetica Neue"/>
                          <a:cs typeface="Helvetica Neue"/>
                          <a:sym typeface="Helvetica Neue"/>
                        </a:defRPr>
                      </a:pPr>
                      <a:r>
                        <a:t>阶段成功后</a:t>
                      </a:r>
                    </a:p>
                    <a:p>
                      <a:pPr defTabSz="457200">
                        <a:defRPr b="1" sz="1800">
                          <a:solidFill>
                            <a:srgbClr val="FFFFFF"/>
                          </a:solidFill>
                          <a:latin typeface="Helvetica Neue"/>
                          <a:ea typeface="Helvetica Neue"/>
                          <a:cs typeface="Helvetica Neue"/>
                          <a:sym typeface="Helvetica Neue"/>
                        </a:defRPr>
                      </a:pPr>
                      <a:r>
                        <a:t>整体估值</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1代币估值</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0 到</a:t>
                      </a:r>
                    </a:p>
                  </a:txBody>
                  <a:tcPr marL="304800" marR="304800" marT="304800" marB="304800" anchor="t" anchorCtr="0" horzOverflow="overflow">
                    <a:lnL w="3175">
                      <a:solidFill>
                        <a:srgbClr val="000000"/>
                      </a:solidFill>
                      <a:miter lim="400000"/>
                    </a:lnL>
                    <a:lnR w="3175">
                      <a:solidFill>
                        <a:srgbClr val="000000"/>
                      </a:solidFill>
                      <a:miter lim="400000"/>
                    </a:lnR>
                    <a:lnT w="6350">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1万ETH</a:t>
                      </a:r>
                    </a:p>
                  </a:txBody>
                  <a:tcPr marL="304800" marR="304800" marT="304800" marB="304800" anchor="t" anchorCtr="0" horzOverflow="overflow">
                    <a:lnL w="3175">
                      <a:solidFill>
                        <a:srgbClr val="000000"/>
                      </a:solidFill>
                      <a:miter lim="400000"/>
                    </a:lnL>
                    <a:lnR w="6350">
                      <a:solidFill>
                        <a:srgbClr val="000000"/>
                      </a:solidFill>
                      <a:miter lim="400000"/>
                    </a:lnR>
                    <a:lnT w="6350">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6000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6,000万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6,000万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defTabSz="457200">
                        <a:defRPr sz="1800"/>
                      </a:pPr>
                      <a:r>
                        <a:rPr>
                          <a:latin typeface="Helvetica Neue"/>
                          <a:ea typeface="Helvetica Neue"/>
                          <a:cs typeface="Helvetica Neue"/>
                          <a:sym typeface="Helvetica Neue"/>
                        </a:rPr>
                        <a:t>ICO尚未成功</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miter lim="400000"/>
                    </a:lnT>
                    <a:lnB w="6350">
                      <a:solidFill>
                        <a:srgbClr val="000000"/>
                      </a:solidFill>
                      <a:custDash>
                        <a:ds d="200000" sp="200000"/>
                      </a:custDash>
                      <a:miter lim="400000"/>
                    </a:lnB>
                    <a:no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1万ETH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2万ETH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6000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6,000万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12,000万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pPr>
                      <a:r>
                        <a:rPr>
                          <a:latin typeface="Helvetica Neue"/>
                          <a:ea typeface="Helvetica Neue"/>
                          <a:cs typeface="Helvetica Neue"/>
                          <a:sym typeface="Helvetica Neue"/>
                        </a:rPr>
                        <a:t>ICO尚未成功</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2万ETH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3万ETH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5750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5,750万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17,750万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pPr>
                      <a:r>
                        <a:rPr>
                          <a:latin typeface="Helvetica Neue"/>
                          <a:ea typeface="Helvetica Neue"/>
                          <a:cs typeface="Helvetica Neue"/>
                          <a:sym typeface="Helvetica Neue"/>
                        </a:rPr>
                        <a:t>ICO尚未成功</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no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3万ETH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4万ETH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5750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5,750万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23,500万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pPr>
                      <a:r>
                        <a:rPr>
                          <a:latin typeface="Helvetica Neue"/>
                          <a:ea typeface="Helvetica Neue"/>
                          <a:cs typeface="Helvetica Neue"/>
                          <a:sym typeface="Helvetica Neue"/>
                        </a:rPr>
                        <a:t>ICO尚未成功</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4万ETH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5万ETH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5500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5,500万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29,000万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pPr>
                      <a:r>
                        <a:rPr>
                          <a:latin typeface="Helvetica Neue"/>
                          <a:ea typeface="Helvetica Neue"/>
                          <a:cs typeface="Helvetica Neue"/>
                          <a:sym typeface="Helvetica Neue"/>
                        </a:rPr>
                        <a:t>ICO尚未成功</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no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5万ETH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6万ETH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5500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5,500万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34,500万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40.0%</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86,250万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51,750万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15万ETH</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4亿RMB</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0.43元RMB</a:t>
                      </a: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6万ETH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7万ETH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5250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5,250万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39,750万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42.5%</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93,529万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53,779万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16万ETH</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4亿RMB</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0.44元RMB</a:t>
                      </a: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no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7万ETH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8万ETH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5250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5,250万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45,000万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45.0%</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100,000万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55,000万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18万ETH</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4亿RMB</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0.44元RMB</a:t>
                      </a: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8万ETH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9万ETH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5000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50,000万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47.5%</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105,263万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55,263万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19万ETH</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5亿RMB</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0.45元RMB</a:t>
                      </a: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noFill/>
                  </a:tcPr>
                </a:tc>
              </a:tr>
              <a:tr h="741071">
                <a:tc>
                  <a:txBody>
                    <a:bodyPr/>
                    <a:lstStyle/>
                    <a:p>
                      <a:pPr algn="l" defTabSz="457200">
                        <a:defRPr sz="1800"/>
                      </a:pPr>
                      <a:r>
                        <a:rPr b="1">
                          <a:solidFill>
                            <a:srgbClr val="FFFFFF"/>
                          </a:solidFill>
                          <a:latin typeface="Helvetica Neue"/>
                          <a:ea typeface="Helvetica Neue"/>
                          <a:cs typeface="Helvetica Neue"/>
                          <a:sym typeface="Helvetica Neue"/>
                        </a:rPr>
                        <a:t>9万ETH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10万ETH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5000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55,000万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50.0%</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110,000万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55,000万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20万ETH</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5亿RMB</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0.45元RMB</a:t>
                      </a: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3175">
                      <a:solidFill>
                        <a:srgbClr val="000000"/>
                      </a:solidFill>
                      <a:miter lim="400000"/>
                    </a:lnB>
                    <a:solidFill>
                      <a:srgbClr val="E8E8E8"/>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480" name="ICO"/>
          <p:cNvSpPr txBox="1"/>
          <p:nvPr/>
        </p:nvSpPr>
        <p:spPr>
          <a:xfrm>
            <a:off x="7013898" y="1514"/>
            <a:ext cx="3110409"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ICO</a:t>
            </a:r>
          </a:p>
        </p:txBody>
      </p:sp>
      <p:sp>
        <p:nvSpPr>
          <p:cNvPr id="481" name="24-Hour Trade Volume…"/>
          <p:cNvSpPr txBox="1"/>
          <p:nvPr/>
        </p:nvSpPr>
        <p:spPr>
          <a:xfrm>
            <a:off x="26084085" y="7171635"/>
            <a:ext cx="6032705"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24-Hour Trade Volume</a:t>
            </a:r>
          </a:p>
          <a:p>
            <a:pPr>
              <a:defRPr sz="4500">
                <a:latin typeface="Roboto Regular"/>
                <a:ea typeface="Roboto Regular"/>
                <a:cs typeface="Roboto Regular"/>
                <a:sym typeface="Roboto Regular"/>
              </a:defRPr>
            </a:pPr>
            <a:r>
              <a:t>on Global Exchanges</a:t>
            </a:r>
          </a:p>
        </p:txBody>
      </p:sp>
      <p:sp>
        <p:nvSpPr>
          <p:cNvPr id="482" name="$5B"/>
          <p:cNvSpPr txBox="1"/>
          <p:nvPr/>
        </p:nvSpPr>
        <p:spPr>
          <a:xfrm>
            <a:off x="27386731" y="4902890"/>
            <a:ext cx="3427413"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$5B</a:t>
            </a:r>
          </a:p>
        </p:txBody>
      </p:sp>
      <p:sp>
        <p:nvSpPr>
          <p:cNvPr id="483" name="2017/08/01 - 2017/08/30"/>
          <p:cNvSpPr txBox="1"/>
          <p:nvPr/>
        </p:nvSpPr>
        <p:spPr>
          <a:xfrm>
            <a:off x="10675483" y="833364"/>
            <a:ext cx="6694618"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chemeClr val="accent1">
                    <a:satOff val="-3355"/>
                    <a:lumOff val="26614"/>
                  </a:schemeClr>
                </a:solidFill>
                <a:latin typeface="Roboto Regular"/>
                <a:ea typeface="Roboto Regular"/>
                <a:cs typeface="Roboto Regular"/>
                <a:sym typeface="Roboto Regular"/>
              </a:defRPr>
            </a:lvl1pPr>
          </a:lstStyle>
          <a:p>
            <a:pPr/>
            <a:r>
              <a:t>2017/08/01 - 2017/08/30</a:t>
            </a:r>
          </a:p>
        </p:txBody>
      </p:sp>
      <p:sp>
        <p:nvSpPr>
          <p:cNvPr id="484" name="一次投资，多次回报"/>
          <p:cNvSpPr txBox="1"/>
          <p:nvPr/>
        </p:nvSpPr>
        <p:spPr>
          <a:xfrm>
            <a:off x="9256712" y="4344914"/>
            <a:ext cx="5870576" cy="1031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spcBef>
                <a:spcPts val="5900"/>
              </a:spcBef>
              <a:defRPr>
                <a:solidFill>
                  <a:schemeClr val="accent5">
                    <a:hueOff val="-444211"/>
                    <a:satOff val="-14915"/>
                    <a:lumOff val="22857"/>
                  </a:schemeClr>
                </a:solidFill>
              </a:defRPr>
            </a:lvl1pPr>
          </a:lstStyle>
          <a:p>
            <a:pPr/>
            <a:r>
              <a:t>一次投资，多次回报</a:t>
            </a:r>
          </a:p>
        </p:txBody>
      </p:sp>
      <p:sp>
        <p:nvSpPr>
          <p:cNvPr id="485" name="在其它共有链（如EOS，ETC）实施Loopring协议后也会发行LRC代币。如果目标公有链用的数字签名算法和以太坊一致（ECDSA），我们将为所有参与ICO的公钥地址发行等比例代币，并收取5%的费用。如果目标公有链的数字签名算法和ETH不一致，基金会保留权利采用另外的发行策略。"/>
          <p:cNvSpPr txBox="1"/>
          <p:nvPr/>
        </p:nvSpPr>
        <p:spPr>
          <a:xfrm>
            <a:off x="3606793" y="5724980"/>
            <a:ext cx="17170414" cy="3038476"/>
          </a:xfrm>
          <a:prstGeom prst="rect">
            <a:avLst/>
          </a:prstGeom>
          <a:solidFill>
            <a:schemeClr val="accent5">
              <a:hueOff val="-444211"/>
              <a:satOff val="-14915"/>
              <a:lumOff val="22857"/>
            </a:schemeClr>
          </a:solidFill>
          <a:ln w="12700">
            <a:miter lim="400000"/>
          </a:ln>
          <a:effectLst>
            <a:outerShdw sx="100000" sy="100000" kx="0" ky="0" algn="b" rotWithShape="0" blurRad="63500" dist="12700" dir="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spAutoFit/>
          </a:bodyPr>
          <a:lstStyle>
            <a:lvl1pPr>
              <a:defRPr sz="4100">
                <a:solidFill>
                  <a:srgbClr val="FFFFFF"/>
                </a:solidFill>
              </a:defRPr>
            </a:lvl1pPr>
          </a:lstStyle>
          <a:p>
            <a:pPr/>
            <a:r>
              <a:t>在其它共有链（如EOS，ETC）实施Loopring协议后也会发行LRC代币。如果目标公有链用的数字签名算法和以太坊一致（ECDSA），我们将为所有参与ICO的公钥地址发行等比例代币，并收取5%的费用。如果目标公有链的数字签名算法和ETH不一致，基金会保留权利采用另外的发行策略。</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487" name="ICO"/>
          <p:cNvSpPr txBox="1"/>
          <p:nvPr/>
        </p:nvSpPr>
        <p:spPr>
          <a:xfrm>
            <a:off x="7013898" y="1514"/>
            <a:ext cx="3110409"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ICO</a:t>
            </a:r>
          </a:p>
        </p:txBody>
      </p:sp>
      <p:sp>
        <p:nvSpPr>
          <p:cNvPr id="488" name="2017/08/01 - 2017/08/30"/>
          <p:cNvSpPr txBox="1"/>
          <p:nvPr/>
        </p:nvSpPr>
        <p:spPr>
          <a:xfrm>
            <a:off x="10675483" y="833364"/>
            <a:ext cx="6694618"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2017/08/01 - 2017/08/30</a:t>
            </a:r>
          </a:p>
        </p:txBody>
      </p:sp>
      <p:grpSp>
        <p:nvGrpSpPr>
          <p:cNvPr id="491" name="成组"/>
          <p:cNvGrpSpPr/>
          <p:nvPr/>
        </p:nvGrpSpPr>
        <p:grpSpPr>
          <a:xfrm>
            <a:off x="3307863" y="3010384"/>
            <a:ext cx="10973601" cy="2446824"/>
            <a:chOff x="0" y="1191105"/>
            <a:chExt cx="10973599" cy="2446823"/>
          </a:xfrm>
        </p:grpSpPr>
        <p:sp>
          <p:nvSpPr>
            <p:cNvPr id="489" name="1. 众筹基于以太坊智能合约"/>
            <p:cNvSpPr txBox="1"/>
            <p:nvPr/>
          </p:nvSpPr>
          <p:spPr>
            <a:xfrm>
              <a:off x="0" y="1191105"/>
              <a:ext cx="9335541"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solidFill>
                    <a:srgbClr val="FFFFFF"/>
                  </a:solidFill>
                  <a:latin typeface="Roboto Bold"/>
                  <a:ea typeface="Roboto Bold"/>
                  <a:cs typeface="Roboto Bold"/>
                  <a:sym typeface="Roboto Bold"/>
                </a:defRPr>
              </a:lvl1pPr>
            </a:lstStyle>
            <a:p>
              <a:pPr/>
              <a:r>
                <a:t>1. 众筹基于以太坊智能合约</a:t>
              </a:r>
            </a:p>
          </p:txBody>
        </p:sp>
        <p:sp>
          <p:nvSpPr>
            <p:cNvPr id="490" name="所有参与众筹的ETH都需要通过普通以太坊转账，转到智能合约地址。未能成功参与ICO的ETH会被立即返还到原来的账号。"/>
            <p:cNvSpPr txBox="1"/>
            <p:nvPr/>
          </p:nvSpPr>
          <p:spPr>
            <a:xfrm>
              <a:off x="87655" y="1892255"/>
              <a:ext cx="10885945" cy="17456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solidFill>
                    <a:srgbClr val="FFFFFF"/>
                  </a:solidFill>
                  <a:latin typeface="Roboto Regular"/>
                  <a:ea typeface="Roboto Regular"/>
                  <a:cs typeface="Roboto Regular"/>
                  <a:sym typeface="Roboto Regular"/>
                </a:defRPr>
              </a:lvl1pPr>
            </a:lstStyle>
            <a:p>
              <a:pPr/>
              <a:r>
                <a:t>所有参与众筹的ETH都需要通过普通以太坊转账，转到智能合约地址。未能成功参与ICO的ETH会被立即返还到原来的账号。</a:t>
              </a:r>
            </a:p>
          </p:txBody>
        </p:sp>
      </p:grpSp>
      <p:grpSp>
        <p:nvGrpSpPr>
          <p:cNvPr id="494" name="成组"/>
          <p:cNvGrpSpPr/>
          <p:nvPr/>
        </p:nvGrpSpPr>
        <p:grpSpPr>
          <a:xfrm>
            <a:off x="3307863" y="6102997"/>
            <a:ext cx="11026541" cy="2748437"/>
            <a:chOff x="0" y="781049"/>
            <a:chExt cx="11026539" cy="2748436"/>
          </a:xfrm>
        </p:grpSpPr>
        <p:sp>
          <p:nvSpPr>
            <p:cNvPr id="492" name="2. LRC使用ERC20标准"/>
            <p:cNvSpPr txBox="1"/>
            <p:nvPr/>
          </p:nvSpPr>
          <p:spPr>
            <a:xfrm>
              <a:off x="0" y="781049"/>
              <a:ext cx="8854477"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solidFill>
                    <a:srgbClr val="FFFFFF"/>
                  </a:solidFill>
                  <a:latin typeface="Roboto Bold"/>
                  <a:ea typeface="Roboto Bold"/>
                  <a:cs typeface="Roboto Bold"/>
                  <a:sym typeface="Roboto Bold"/>
                </a:defRPr>
              </a:lvl1pPr>
            </a:lstStyle>
            <a:p>
              <a:pPr/>
              <a:r>
                <a:t>2. LRC使用ERC20标准</a:t>
              </a:r>
            </a:p>
          </p:txBody>
        </p:sp>
        <p:sp>
          <p:nvSpPr>
            <p:cNvPr id="493" name="我们的代币LRC符合ERC20标准，并且所有出售的代币在ETH入账时实时发行并转账给用户的ETH地址。切记不要通过交易所直接提现ETH到我们ICO的众筹地址。"/>
            <p:cNvSpPr txBox="1"/>
            <p:nvPr/>
          </p:nvSpPr>
          <p:spPr>
            <a:xfrm>
              <a:off x="28073" y="1773019"/>
              <a:ext cx="10998467" cy="17564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p>
              <a:pPr algn="l">
                <a:defRPr sz="2400">
                  <a:solidFill>
                    <a:srgbClr val="FFFFFF"/>
                  </a:solidFill>
                  <a:latin typeface="Roboto Regular"/>
                  <a:ea typeface="Roboto Regular"/>
                  <a:cs typeface="Roboto Regular"/>
                  <a:sym typeface="Roboto Regular"/>
                </a:defRPr>
              </a:pPr>
              <a:r>
                <a:t>我们的代币LRC符合ERC20标准，并且所有出售的代币在ETH入账时实时发行并转账给用户的ETH地址。</a:t>
              </a:r>
              <a:r>
                <a:rPr>
                  <a:solidFill>
                    <a:schemeClr val="accent3">
                      <a:satOff val="18648"/>
                      <a:lumOff val="5971"/>
                    </a:schemeClr>
                  </a:solidFill>
                  <a:latin typeface="Roboto Bold"/>
                  <a:ea typeface="Roboto Bold"/>
                  <a:cs typeface="Roboto Bold"/>
                  <a:sym typeface="Roboto Bold"/>
                </a:rPr>
                <a:t>切记不要通过交易所直接提现ETH到我们ICO的众筹地址</a:t>
              </a:r>
              <a:r>
                <a:t>。</a:t>
              </a:r>
            </a:p>
          </p:txBody>
        </p:sp>
      </p:grpSp>
      <p:grpSp>
        <p:nvGrpSpPr>
          <p:cNvPr id="497" name="成组"/>
          <p:cNvGrpSpPr/>
          <p:nvPr/>
        </p:nvGrpSpPr>
        <p:grpSpPr>
          <a:xfrm>
            <a:off x="3307863" y="9165929"/>
            <a:ext cx="11010324" cy="2888748"/>
            <a:chOff x="0" y="1202547"/>
            <a:chExt cx="11010322" cy="2888747"/>
          </a:xfrm>
        </p:grpSpPr>
        <p:sp>
          <p:nvSpPr>
            <p:cNvPr id="495" name="3. LRC具有原生流动性"/>
            <p:cNvSpPr txBox="1"/>
            <p:nvPr/>
          </p:nvSpPr>
          <p:spPr>
            <a:xfrm>
              <a:off x="0" y="1202547"/>
              <a:ext cx="9084561" cy="15300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solidFill>
                    <a:srgbClr val="FFFFFF"/>
                  </a:solidFill>
                  <a:latin typeface="Roboto Bold"/>
                  <a:ea typeface="Roboto Bold"/>
                  <a:cs typeface="Roboto Bold"/>
                  <a:sym typeface="Roboto Bold"/>
                </a:defRPr>
              </a:lvl1pPr>
            </a:lstStyle>
            <a:p>
              <a:pPr/>
              <a:r>
                <a:t>3. LRC具有原生流动性</a:t>
              </a:r>
            </a:p>
          </p:txBody>
        </p:sp>
        <p:sp>
          <p:nvSpPr>
            <p:cNvPr id="496" name="Loopring上线后，可以支持所有ERC20代币间的交易，包括LRC。Loopring为以太坊ICO生态提供0成本的上市交易。"/>
            <p:cNvSpPr txBox="1"/>
            <p:nvPr/>
          </p:nvSpPr>
          <p:spPr>
            <a:xfrm>
              <a:off x="28032" y="1813017"/>
              <a:ext cx="10982291" cy="22782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solidFill>
                    <a:srgbClr val="FFFFFF"/>
                  </a:solidFill>
                  <a:latin typeface="Roboto Regular"/>
                  <a:ea typeface="Roboto Regular"/>
                  <a:cs typeface="Roboto Regular"/>
                  <a:sym typeface="Roboto Regular"/>
                </a:defRPr>
              </a:lvl1pPr>
            </a:lstStyle>
            <a:p>
              <a:pPr/>
              <a:r>
                <a:t>Loopring上线后，可以支持所有ERC20代币间的交易，包括LRC。Loopring为以太坊ICO生态提供0成本的上市交易。</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94"/>
                                        </p:tgtEl>
                                        <p:attrNameLst>
                                          <p:attrName>style.visibility</p:attrName>
                                        </p:attrNameLst>
                                      </p:cBhvr>
                                      <p:to>
                                        <p:strVal val="visible"/>
                                      </p:to>
                                    </p:set>
                                    <p:animEffect filter="dissolve" transition="in">
                                      <p:cBhvr>
                                        <p:cTn id="7" dur="1000"/>
                                        <p:tgtEl>
                                          <p:spTgt spid="494"/>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497"/>
                                        </p:tgtEl>
                                        <p:attrNameLst>
                                          <p:attrName>style.visibility</p:attrName>
                                        </p:attrNameLst>
                                      </p:cBhvr>
                                      <p:to>
                                        <p:strVal val="visible"/>
                                      </p:to>
                                    </p:set>
                                    <p:animEffect filter="dissolve" transition="in">
                                      <p:cBhvr>
                                        <p:cTn id="12" dur="1000"/>
                                        <p:tgtEl>
                                          <p:spTgt spid="4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97" grpId="2"/>
      <p:bldP build="whole" bldLvl="1" animBg="1" rev="0" advAuto="0" spid="494" grpId="1"/>
    </p:bldLst>
  </p:timing>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499" name="计划"/>
          <p:cNvSpPr txBox="1"/>
          <p:nvPr/>
        </p:nvSpPr>
        <p:spPr>
          <a:xfrm>
            <a:off x="2791336" y="1782896"/>
            <a:ext cx="3559176"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solidFill>
                  <a:srgbClr val="53585F"/>
                </a:solidFill>
                <a:latin typeface="Roboto Bold"/>
                <a:ea typeface="Roboto Bold"/>
                <a:cs typeface="Roboto Bold"/>
                <a:sym typeface="Roboto Bold"/>
              </a:defRPr>
            </a:lvl1pPr>
          </a:lstStyle>
          <a:p>
            <a:pPr/>
            <a:r>
              <a:t>计划</a:t>
            </a:r>
          </a:p>
        </p:txBody>
      </p:sp>
      <p:pic>
        <p:nvPicPr>
          <p:cNvPr id="500" name="屏幕快照 2017-06-29 15.30.47.jpg" descr="屏幕快照 2017-06-29 15.30.47.jpg"/>
          <p:cNvPicPr>
            <a:picLocks noChangeAspect="1"/>
          </p:cNvPicPr>
          <p:nvPr/>
        </p:nvPicPr>
        <p:blipFill>
          <a:blip r:embed="rId2">
            <a:extLst/>
          </a:blip>
          <a:stretch>
            <a:fillRect/>
          </a:stretch>
        </p:blipFill>
        <p:spPr>
          <a:xfrm>
            <a:off x="8983631" y="133350"/>
            <a:ext cx="12750801" cy="134493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push dir="u"/>
      </p:transition>
    </mc:Choice>
    <mc:Fallback>
      <p:transition spd="fast">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502" name="24-Hour Trade Volume…"/>
          <p:cNvSpPr txBox="1"/>
          <p:nvPr/>
        </p:nvSpPr>
        <p:spPr>
          <a:xfrm>
            <a:off x="26084085" y="7171635"/>
            <a:ext cx="6032705"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24-Hour Trade Volume</a:t>
            </a:r>
          </a:p>
          <a:p>
            <a:pPr>
              <a:defRPr sz="4500">
                <a:latin typeface="Roboto Regular"/>
                <a:ea typeface="Roboto Regular"/>
                <a:cs typeface="Roboto Regular"/>
                <a:sym typeface="Roboto Regular"/>
              </a:defRPr>
            </a:pPr>
            <a:r>
              <a:t>on Global Exchanges</a:t>
            </a:r>
          </a:p>
        </p:txBody>
      </p:sp>
      <p:sp>
        <p:nvSpPr>
          <p:cNvPr id="503" name="$5B"/>
          <p:cNvSpPr txBox="1"/>
          <p:nvPr/>
        </p:nvSpPr>
        <p:spPr>
          <a:xfrm>
            <a:off x="27386731" y="4902890"/>
            <a:ext cx="3427413"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$5B</a:t>
            </a:r>
          </a:p>
        </p:txBody>
      </p:sp>
      <p:sp>
        <p:nvSpPr>
          <p:cNvPr id="504" name="微信/wechat…"/>
          <p:cNvSpPr txBox="1"/>
          <p:nvPr/>
        </p:nvSpPr>
        <p:spPr>
          <a:xfrm>
            <a:off x="10365779" y="6697031"/>
            <a:ext cx="3652442" cy="2618589"/>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2400">
                <a:solidFill>
                  <a:srgbClr val="FFFFFF"/>
                </a:solidFill>
                <a:latin typeface="Roboto Regular"/>
                <a:ea typeface="Roboto Regular"/>
                <a:cs typeface="Roboto Regular"/>
                <a:sym typeface="Roboto Regular"/>
              </a:defRPr>
            </a:pPr>
            <a:r>
              <a:rPr u="sng"/>
              <a:t>微信/wechat</a:t>
            </a:r>
            <a:endParaRPr u="sng"/>
          </a:p>
          <a:p>
            <a:pPr>
              <a:defRPr sz="2400">
                <a:solidFill>
                  <a:srgbClr val="FFFFFF"/>
                </a:solidFill>
                <a:latin typeface="Roboto Regular"/>
                <a:ea typeface="Roboto Regular"/>
                <a:cs typeface="Roboto Regular"/>
                <a:sym typeface="Roboto Regular"/>
              </a:defRPr>
            </a:pPr>
            <a:endParaRPr u="sng"/>
          </a:p>
          <a:p>
            <a:pPr>
              <a:defRPr sz="2400">
                <a:solidFill>
                  <a:srgbClr val="FFFFFF"/>
                </a:solidFill>
                <a:latin typeface="Roboto Regular"/>
                <a:ea typeface="Roboto Regular"/>
                <a:cs typeface="Roboto Regular"/>
                <a:sym typeface="Roboto Regular"/>
              </a:defRPr>
            </a:pPr>
            <a:endParaRPr u="sng"/>
          </a:p>
          <a:p>
            <a:pPr>
              <a:defRPr sz="2400">
                <a:solidFill>
                  <a:srgbClr val="FFFFFF"/>
                </a:solidFill>
                <a:latin typeface="Roboto Regular"/>
                <a:ea typeface="Roboto Regular"/>
                <a:cs typeface="Roboto Regular"/>
                <a:sym typeface="Roboto Regular"/>
              </a:defRPr>
            </a:pPr>
            <a:endParaRPr u="sng"/>
          </a:p>
          <a:p>
            <a:pPr>
              <a:defRPr sz="2400">
                <a:solidFill>
                  <a:srgbClr val="FFFFFF"/>
                </a:solidFill>
                <a:latin typeface="Roboto Regular"/>
                <a:ea typeface="Roboto Regular"/>
                <a:cs typeface="Roboto Regular"/>
                <a:sym typeface="Roboto Regular"/>
              </a:defRPr>
            </a:pPr>
            <a:r>
              <a:rPr u="sng">
                <a:hlinkClick r:id="rId2" invalidUrl="" action="" tgtFrame="" tooltip="" history="1" highlightClick="0" endSnd="0"/>
              </a:rPr>
              <a:t>foundation@loopring.org</a:t>
            </a:r>
          </a:p>
          <a:p>
            <a:pPr>
              <a:defRPr sz="2400">
                <a:solidFill>
                  <a:srgbClr val="FFFFFF"/>
                </a:solidFill>
                <a:latin typeface="Roboto Regular"/>
                <a:ea typeface="Roboto Regular"/>
                <a:cs typeface="Roboto Regular"/>
                <a:sym typeface="Roboto Regular"/>
              </a:defRPr>
            </a:pPr>
            <a:r>
              <a:rPr u="sng">
                <a:hlinkClick r:id="rId3" invalidUrl="" action="" tgtFrame="" tooltip="" history="1" highlightClick="0" endSnd="0"/>
              </a:rPr>
              <a:t>https://loopring.org</a:t>
            </a:r>
          </a:p>
        </p:txBody>
      </p:sp>
      <p:pic>
        <p:nvPicPr>
          <p:cNvPr id="505" name="屏幕快照 2017-06-29 12.45.29.jpg" descr="屏幕快照 2017-06-29 12.45.29.jpg"/>
          <p:cNvPicPr>
            <a:picLocks noChangeAspect="1"/>
          </p:cNvPicPr>
          <p:nvPr/>
        </p:nvPicPr>
        <p:blipFill>
          <a:blip r:embed="rId4">
            <a:extLst/>
          </a:blip>
          <a:stretch>
            <a:fillRect/>
          </a:stretch>
        </p:blipFill>
        <p:spPr>
          <a:xfrm>
            <a:off x="11118850" y="4400380"/>
            <a:ext cx="2146300" cy="21082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12121"/>
        </a:solidFill>
      </p:bgPr>
    </p:bg>
    <p:spTree>
      <p:nvGrpSpPr>
        <p:cNvPr id="1" name=""/>
        <p:cNvGrpSpPr/>
        <p:nvPr/>
      </p:nvGrpSpPr>
      <p:grpSpPr>
        <a:xfrm>
          <a:off x="0" y="0"/>
          <a:ext cx="0" cy="0"/>
          <a:chOff x="0" y="0"/>
          <a:chExt cx="0" cy="0"/>
        </a:xfrm>
      </p:grpSpPr>
      <p:pic>
        <p:nvPicPr>
          <p:cNvPr id="134" name="屏幕快照 2017-06-29 15.15.51.jpg" descr="屏幕快照 2017-06-29 15.15.51.jpg"/>
          <p:cNvPicPr>
            <a:picLocks noChangeAspect="1"/>
          </p:cNvPicPr>
          <p:nvPr/>
        </p:nvPicPr>
        <p:blipFill>
          <a:blip r:embed="rId2">
            <a:extLst/>
          </a:blip>
          <a:stretch>
            <a:fillRect/>
          </a:stretch>
        </p:blipFill>
        <p:spPr>
          <a:xfrm>
            <a:off x="9047040" y="565150"/>
            <a:ext cx="13970001" cy="12585700"/>
          </a:xfrm>
          <a:prstGeom prst="rect">
            <a:avLst/>
          </a:prstGeom>
          <a:ln w="12700">
            <a:miter lim="400000"/>
          </a:ln>
        </p:spPr>
      </p:pic>
      <p:sp>
        <p:nvSpPr>
          <p:cNvPr id="135" name="团队"/>
          <p:cNvSpPr txBox="1"/>
          <p:nvPr/>
        </p:nvSpPr>
        <p:spPr>
          <a:xfrm>
            <a:off x="2791336" y="1782896"/>
            <a:ext cx="3559176"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solidFill>
                  <a:srgbClr val="DCDEE0"/>
                </a:solidFill>
                <a:latin typeface="Roboto Bold"/>
                <a:ea typeface="Roboto Bold"/>
                <a:cs typeface="Roboto Bold"/>
                <a:sym typeface="Roboto Bold"/>
              </a:defRPr>
            </a:lvl1pPr>
          </a:lstStyle>
          <a:p>
            <a:pPr/>
            <a:r>
              <a:t>团队</a:t>
            </a:r>
          </a:p>
        </p:txBody>
      </p:sp>
      <p:sp>
        <p:nvSpPr>
          <p:cNvPr id="136" name="4位 - Google工程师…"/>
          <p:cNvSpPr txBox="1"/>
          <p:nvPr/>
        </p:nvSpPr>
        <p:spPr>
          <a:xfrm>
            <a:off x="8855655" y="-5945390"/>
            <a:ext cx="9116102" cy="5426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228600" indent="-228600" algn="l">
              <a:buSzPct val="100000"/>
              <a:buChar char="•"/>
              <a:defRPr sz="3700">
                <a:solidFill>
                  <a:srgbClr val="53585F"/>
                </a:solidFill>
                <a:latin typeface="Roboto Regular"/>
                <a:ea typeface="Roboto Regular"/>
                <a:cs typeface="Roboto Regular"/>
                <a:sym typeface="Roboto Regular"/>
              </a:defRPr>
            </a:pPr>
            <a:r>
              <a:t>4位 - Google工程师</a:t>
            </a:r>
          </a:p>
          <a:p>
            <a:pPr marL="228600" indent="-228600" algn="l">
              <a:buSzPct val="100000"/>
              <a:buChar char="•"/>
              <a:defRPr sz="3700">
                <a:solidFill>
                  <a:srgbClr val="53585F"/>
                </a:solidFill>
                <a:latin typeface="Roboto Regular"/>
                <a:ea typeface="Roboto Regular"/>
                <a:cs typeface="Roboto Regular"/>
                <a:sym typeface="Roboto Regular"/>
              </a:defRPr>
            </a:pPr>
            <a:r>
              <a:t>3位 - 蚂蚁金服工程师</a:t>
            </a:r>
          </a:p>
          <a:p>
            <a:pPr marL="228600" indent="-228600" algn="l">
              <a:buSzPct val="100000"/>
              <a:buChar char="•"/>
              <a:defRPr sz="3700">
                <a:solidFill>
                  <a:srgbClr val="53585F"/>
                </a:solidFill>
                <a:latin typeface="Roboto Regular"/>
                <a:ea typeface="Roboto Regular"/>
                <a:cs typeface="Roboto Regular"/>
                <a:sym typeface="Roboto Regular"/>
              </a:defRPr>
            </a:pPr>
            <a:r>
              <a:t>2外 - 美团工程师</a:t>
            </a:r>
          </a:p>
          <a:p>
            <a:pPr marL="228600" indent="-228600" algn="l">
              <a:buSzPct val="100000"/>
              <a:buChar char="•"/>
              <a:defRPr sz="3700">
                <a:solidFill>
                  <a:srgbClr val="53585F"/>
                </a:solidFill>
                <a:latin typeface="Roboto Regular"/>
                <a:ea typeface="Roboto Regular"/>
                <a:cs typeface="Roboto Regular"/>
                <a:sym typeface="Roboto Regular"/>
              </a:defRPr>
            </a:pPr>
            <a:r>
              <a:t>2位 - 金融领域运营/风控</a:t>
            </a:r>
          </a:p>
          <a:p>
            <a:pPr marL="228600" indent="-228600" algn="l">
              <a:buSzPct val="100000"/>
              <a:buChar char="•"/>
              <a:defRPr sz="3700">
                <a:solidFill>
                  <a:srgbClr val="53585F"/>
                </a:solidFill>
                <a:latin typeface="Roboto Regular"/>
                <a:ea typeface="Roboto Regular"/>
                <a:cs typeface="Roboto Regular"/>
                <a:sym typeface="Roboto Regular"/>
              </a:defRPr>
            </a:pPr>
            <a:r>
              <a:t>3位 - 博士研究生</a:t>
            </a:r>
          </a:p>
          <a:p>
            <a:pPr marL="228600" indent="-228600" algn="l">
              <a:buSzPct val="100000"/>
              <a:buChar char="•"/>
              <a:defRPr sz="3700">
                <a:solidFill>
                  <a:srgbClr val="53585F"/>
                </a:solidFill>
                <a:latin typeface="Roboto Regular"/>
                <a:ea typeface="Roboto Regular"/>
                <a:cs typeface="Roboto Regular"/>
                <a:sym typeface="Roboto Regular"/>
              </a:defRPr>
            </a:pPr>
            <a:r>
              <a:t>6位 - 硕士研究生 </a:t>
            </a:r>
          </a:p>
          <a:p>
            <a:pPr marL="228600" indent="-228600" algn="l">
              <a:buSzPct val="100000"/>
              <a:buChar char="•"/>
              <a:defRPr sz="3700">
                <a:solidFill>
                  <a:srgbClr val="53585F"/>
                </a:solidFill>
                <a:latin typeface="Roboto Regular"/>
                <a:ea typeface="Roboto Regular"/>
                <a:cs typeface="Roboto Regular"/>
                <a:sym typeface="Roboto Regular"/>
              </a:defRPr>
            </a:pPr>
            <a:r>
              <a:t>4位 - 上市互联网公司总监级以上管理经验</a:t>
            </a:r>
          </a:p>
          <a:p>
            <a:pPr marL="228600" indent="-228600" algn="l">
              <a:buSzPct val="100000"/>
              <a:buChar char="•"/>
              <a:defRPr sz="3700">
                <a:solidFill>
                  <a:srgbClr val="53585F"/>
                </a:solidFill>
                <a:latin typeface="Roboto Regular"/>
                <a:ea typeface="Roboto Regular"/>
                <a:cs typeface="Roboto Regular"/>
                <a:sym typeface="Roboto Regular"/>
              </a:defRPr>
            </a:pPr>
            <a:r>
              <a:t>7位 - 虚拟资产交易所创业经验</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138" name="24-Hour Trade Volume…"/>
          <p:cNvSpPr txBox="1"/>
          <p:nvPr/>
        </p:nvSpPr>
        <p:spPr>
          <a:xfrm>
            <a:off x="26084085" y="7171635"/>
            <a:ext cx="6032705"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24-Hour Trade Volume</a:t>
            </a:r>
          </a:p>
          <a:p>
            <a:pPr>
              <a:defRPr sz="4500">
                <a:latin typeface="Roboto Regular"/>
                <a:ea typeface="Roboto Regular"/>
                <a:cs typeface="Roboto Regular"/>
                <a:sym typeface="Roboto Regular"/>
              </a:defRPr>
            </a:pPr>
            <a:r>
              <a:t>on Global Exchanges</a:t>
            </a:r>
          </a:p>
        </p:txBody>
      </p:sp>
      <p:sp>
        <p:nvSpPr>
          <p:cNvPr id="139" name="$5B"/>
          <p:cNvSpPr txBox="1"/>
          <p:nvPr/>
        </p:nvSpPr>
        <p:spPr>
          <a:xfrm>
            <a:off x="27386731" y="4902890"/>
            <a:ext cx="3427413"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$5B</a:t>
            </a:r>
          </a:p>
        </p:txBody>
      </p:sp>
      <p:sp>
        <p:nvSpPr>
          <p:cNvPr id="140" name="公有链代币总市值"/>
          <p:cNvSpPr txBox="1"/>
          <p:nvPr/>
        </p:nvSpPr>
        <p:spPr>
          <a:xfrm>
            <a:off x="8868612" y="8048981"/>
            <a:ext cx="4727576"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公有链代币总市值</a:t>
            </a:r>
          </a:p>
        </p:txBody>
      </p:sp>
      <p:sp>
        <p:nvSpPr>
          <p:cNvPr id="141" name="1090亿美金"/>
          <p:cNvSpPr txBox="1"/>
          <p:nvPr/>
        </p:nvSpPr>
        <p:spPr>
          <a:xfrm>
            <a:off x="6520995" y="5443687"/>
            <a:ext cx="9166474"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1090亿美金</a:t>
            </a:r>
          </a:p>
        </p:txBody>
      </p:sp>
      <p:sp>
        <p:nvSpPr>
          <p:cNvPr id="142" name="同比增长830%↑"/>
          <p:cNvSpPr txBox="1"/>
          <p:nvPr/>
        </p:nvSpPr>
        <p:spPr>
          <a:xfrm>
            <a:off x="13669257" y="4724043"/>
            <a:ext cx="4193748"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同比增长830%↑</a:t>
            </a:r>
          </a:p>
        </p:txBody>
      </p:sp>
      <p:pic>
        <p:nvPicPr>
          <p:cNvPr id="143" name="屏幕快照 2017-06-25 18.07.47.jpg" descr="屏幕快照 2017-06-25 18.07.47.jpg"/>
          <p:cNvPicPr>
            <a:picLocks noChangeAspect="1"/>
          </p:cNvPicPr>
          <p:nvPr/>
        </p:nvPicPr>
        <p:blipFill>
          <a:blip r:embed="rId2">
            <a:alphaModFix amt="50587"/>
            <a:extLst/>
          </a:blip>
          <a:stretch>
            <a:fillRect/>
          </a:stretch>
        </p:blipFill>
        <p:spPr>
          <a:xfrm>
            <a:off x="11331575" y="-2272005"/>
            <a:ext cx="1720683" cy="195145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push dir="u"/>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42"/>
                                        </p:tgtEl>
                                        <p:attrNameLst>
                                          <p:attrName>style.visibility</p:attrName>
                                        </p:attrNameLst>
                                      </p:cBhvr>
                                      <p:to>
                                        <p:strVal val="visible"/>
                                      </p:to>
                                    </p:set>
                                    <p:anim calcmode="lin" valueType="num">
                                      <p:cBhvr>
                                        <p:cTn id="7" dur="750" fill="hold"/>
                                        <p:tgtEl>
                                          <p:spTgt spid="142"/>
                                        </p:tgtEl>
                                        <p:attrNameLst>
                                          <p:attrName>ppt_w</p:attrName>
                                        </p:attrNameLst>
                                      </p:cBhvr>
                                      <p:tavLst>
                                        <p:tav tm="0">
                                          <p:val>
                                            <p:fltVal val="0"/>
                                          </p:val>
                                        </p:tav>
                                        <p:tav tm="100000">
                                          <p:val>
                                            <p:strVal val="#ppt_w"/>
                                          </p:val>
                                        </p:tav>
                                      </p:tavLst>
                                    </p:anim>
                                    <p:anim calcmode="lin" valueType="num">
                                      <p:cBhvr>
                                        <p:cTn id="8" dur="750" fill="hold"/>
                                        <p:tgtEl>
                                          <p:spTgt spid="14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2"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145" name="公有链代币总市值"/>
          <p:cNvSpPr txBox="1"/>
          <p:nvPr/>
        </p:nvSpPr>
        <p:spPr>
          <a:xfrm>
            <a:off x="3096913" y="8048981"/>
            <a:ext cx="4727576"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公有链代币总市值</a:t>
            </a:r>
          </a:p>
        </p:txBody>
      </p:sp>
      <p:sp>
        <p:nvSpPr>
          <p:cNvPr id="146" name="1090亿美金"/>
          <p:cNvSpPr txBox="1"/>
          <p:nvPr/>
        </p:nvSpPr>
        <p:spPr>
          <a:xfrm>
            <a:off x="749296" y="5443687"/>
            <a:ext cx="9166474"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1090亿美金</a:t>
            </a:r>
          </a:p>
        </p:txBody>
      </p:sp>
      <p:sp>
        <p:nvSpPr>
          <p:cNvPr id="147" name="同比增长830%↑"/>
          <p:cNvSpPr txBox="1"/>
          <p:nvPr/>
        </p:nvSpPr>
        <p:spPr>
          <a:xfrm>
            <a:off x="7897558" y="4724043"/>
            <a:ext cx="4193748"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同比增长830%↑</a:t>
            </a:r>
          </a:p>
        </p:txBody>
      </p:sp>
      <p:sp>
        <p:nvSpPr>
          <p:cNvPr id="148" name="24小时全球交易额"/>
          <p:cNvSpPr txBox="1"/>
          <p:nvPr/>
        </p:nvSpPr>
        <p:spPr>
          <a:xfrm>
            <a:off x="14443439" y="8048981"/>
            <a:ext cx="4799571"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24小时全球交易额</a:t>
            </a:r>
          </a:p>
        </p:txBody>
      </p:sp>
      <p:sp>
        <p:nvSpPr>
          <p:cNvPr id="149" name="50亿美金"/>
          <p:cNvSpPr txBox="1"/>
          <p:nvPr/>
        </p:nvSpPr>
        <p:spPr>
          <a:xfrm>
            <a:off x="13108193" y="5443687"/>
            <a:ext cx="7213725"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50亿美金</a:t>
            </a:r>
          </a:p>
        </p:txBody>
      </p:sp>
      <p:sp>
        <p:nvSpPr>
          <p:cNvPr id="150" name="同比增长1250%↑"/>
          <p:cNvSpPr txBox="1"/>
          <p:nvPr/>
        </p:nvSpPr>
        <p:spPr>
          <a:xfrm>
            <a:off x="19119208" y="4724043"/>
            <a:ext cx="4515496"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同比增长1250%↑</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50"/>
                                        </p:tgtEl>
                                        <p:attrNameLst>
                                          <p:attrName>style.visibility</p:attrName>
                                        </p:attrNameLst>
                                      </p:cBhvr>
                                      <p:to>
                                        <p:strVal val="visible"/>
                                      </p:to>
                                    </p:set>
                                    <p:anim calcmode="lin" valueType="num">
                                      <p:cBhvr>
                                        <p:cTn id="7" dur="750" fill="hold"/>
                                        <p:tgtEl>
                                          <p:spTgt spid="150"/>
                                        </p:tgtEl>
                                        <p:attrNameLst>
                                          <p:attrName>ppt_w</p:attrName>
                                        </p:attrNameLst>
                                      </p:cBhvr>
                                      <p:tavLst>
                                        <p:tav tm="0">
                                          <p:val>
                                            <p:fltVal val="0"/>
                                          </p:val>
                                        </p:tav>
                                        <p:tav tm="100000">
                                          <p:val>
                                            <p:strVal val="#ppt_w"/>
                                          </p:val>
                                        </p:tav>
                                      </p:tavLst>
                                    </p:anim>
                                    <p:anim calcmode="lin" valueType="num">
                                      <p:cBhvr>
                                        <p:cTn id="8" dur="750" fill="hold"/>
                                        <p:tgtEl>
                                          <p:spTgt spid="15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0"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152" name="Cryptocurrency Market Cap…"/>
          <p:cNvSpPr txBox="1"/>
          <p:nvPr/>
        </p:nvSpPr>
        <p:spPr>
          <a:xfrm>
            <a:off x="-7456378" y="7171635"/>
            <a:ext cx="7311883"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Cryptocurrency Market Cap</a:t>
            </a:r>
          </a:p>
          <a:p>
            <a:pPr>
              <a:defRPr sz="4500">
                <a:latin typeface="Roboto Regular"/>
                <a:ea typeface="Roboto Regular"/>
                <a:cs typeface="Roboto Regular"/>
                <a:sym typeface="Roboto Regular"/>
              </a:defRPr>
            </a:pPr>
            <a:r>
              <a:t>on Public Blockchain</a:t>
            </a:r>
          </a:p>
        </p:txBody>
      </p:sp>
      <p:sp>
        <p:nvSpPr>
          <p:cNvPr id="153" name="$109B"/>
          <p:cNvSpPr txBox="1"/>
          <p:nvPr/>
        </p:nvSpPr>
        <p:spPr>
          <a:xfrm>
            <a:off x="-6691550" y="4902890"/>
            <a:ext cx="5525890"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$109B</a:t>
            </a:r>
          </a:p>
        </p:txBody>
      </p:sp>
      <p:sp>
        <p:nvSpPr>
          <p:cNvPr id="154"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solidFill>
                <a:latin typeface="Roboto Bold"/>
                <a:ea typeface="Roboto Bold"/>
                <a:cs typeface="Roboto Bold"/>
                <a:sym typeface="Roboto Bold"/>
              </a:defRPr>
            </a:pPr>
            <a:r>
              <a:t>Bter</a:t>
            </a:r>
          </a:p>
        </p:txBody>
      </p:sp>
      <p:sp>
        <p:nvSpPr>
          <p:cNvPr id="155"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
        <p:nvSpPr>
          <p:cNvPr id="156" name="问题#1: 用户资产需要托管…"/>
          <p:cNvSpPr/>
          <p:nvPr/>
        </p:nvSpPr>
        <p:spPr>
          <a:xfrm>
            <a:off x="-13723896" y="5198334"/>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57" name="24小时全球交易额"/>
          <p:cNvSpPr txBox="1"/>
          <p:nvPr/>
        </p:nvSpPr>
        <p:spPr>
          <a:xfrm>
            <a:off x="1380527" y="7920452"/>
            <a:ext cx="4799571"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24小时全球交易额</a:t>
            </a:r>
          </a:p>
        </p:txBody>
      </p:sp>
      <p:sp>
        <p:nvSpPr>
          <p:cNvPr id="158" name="50亿美金"/>
          <p:cNvSpPr txBox="1"/>
          <p:nvPr/>
        </p:nvSpPr>
        <p:spPr>
          <a:xfrm>
            <a:off x="45281" y="5315157"/>
            <a:ext cx="7213725"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50亿美金</a:t>
            </a:r>
          </a:p>
        </p:txBody>
      </p:sp>
      <p:sp>
        <p:nvSpPr>
          <p:cNvPr id="159" name="同比增长1250%↑"/>
          <p:cNvSpPr txBox="1"/>
          <p:nvPr/>
        </p:nvSpPr>
        <p:spPr>
          <a:xfrm>
            <a:off x="6056295" y="4595513"/>
            <a:ext cx="4515496"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同比增长1250%↑</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55"/>
                                        </p:tgtEl>
                                        <p:attrNameLst>
                                          <p:attrName>style.visibility</p:attrName>
                                        </p:attrNameLst>
                                      </p:cBhvr>
                                      <p:to>
                                        <p:strVal val="visible"/>
                                      </p:to>
                                    </p:set>
                                    <p:animEffect filter="dissolve" transition="in">
                                      <p:cBhvr>
                                        <p:cTn id="7"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5"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61" name="24-Hour Trade Volume…"/>
          <p:cNvSpPr txBox="1"/>
          <p:nvPr/>
        </p:nvSpPr>
        <p:spPr>
          <a:xfrm>
            <a:off x="2113666" y="7171635"/>
            <a:ext cx="6032706"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000000">
                    <a:alpha val="0"/>
                  </a:srgbClr>
                </a:solidFill>
                <a:latin typeface="Roboto Regular"/>
                <a:ea typeface="Roboto Regular"/>
                <a:cs typeface="Roboto Regular"/>
                <a:sym typeface="Roboto Regular"/>
              </a:defRPr>
            </a:pPr>
            <a:r>
              <a:t>24-Hour Trade Volume</a:t>
            </a:r>
          </a:p>
          <a:p>
            <a:pPr>
              <a:defRPr sz="4500">
                <a:solidFill>
                  <a:srgbClr val="000000">
                    <a:alpha val="0"/>
                  </a:srgbClr>
                </a:solidFill>
                <a:latin typeface="Roboto Regular"/>
                <a:ea typeface="Roboto Regular"/>
                <a:cs typeface="Roboto Regular"/>
                <a:sym typeface="Roboto Regular"/>
              </a:defRPr>
            </a:pPr>
            <a:r>
              <a:t>on Global Exchanges</a:t>
            </a:r>
          </a:p>
        </p:txBody>
      </p:sp>
      <p:sp>
        <p:nvSpPr>
          <p:cNvPr id="162" name="$5B"/>
          <p:cNvSpPr txBox="1"/>
          <p:nvPr/>
        </p:nvSpPr>
        <p:spPr>
          <a:xfrm>
            <a:off x="3416312" y="4902889"/>
            <a:ext cx="3427414"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solidFill>
                  <a:srgbClr val="000000">
                    <a:alpha val="0"/>
                  </a:srgbClr>
                </a:solidFill>
                <a:latin typeface="Roboto Bold"/>
                <a:ea typeface="Roboto Bold"/>
                <a:cs typeface="Roboto Bold"/>
                <a:sym typeface="Roboto Bold"/>
              </a:defRPr>
            </a:lvl1pPr>
          </a:lstStyle>
          <a:p>
            <a:pPr/>
            <a:r>
              <a:t>$5B</a:t>
            </a:r>
          </a:p>
        </p:txBody>
      </p:sp>
      <p:sp>
        <p:nvSpPr>
          <p:cNvPr id="163"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Bter</a:t>
            </a:r>
          </a:p>
        </p:txBody>
      </p:sp>
      <p:sp>
        <p:nvSpPr>
          <p:cNvPr id="164" name="问题#1: 用户资产需要托管…"/>
          <p:cNvSpPr/>
          <p:nvPr/>
        </p:nvSpPr>
        <p:spPr>
          <a:xfrm>
            <a:off x="1272857" y="5198334"/>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65" name="问题#2: 交易所内幕交易…"/>
          <p:cNvSpPr/>
          <p:nvPr/>
        </p:nvSpPr>
        <p:spPr>
          <a:xfrm>
            <a:off x="1272857" y="14046096"/>
            <a:ext cx="13369382" cy="3319331"/>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66"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
        <p:nvSpPr>
          <p:cNvPr id="167" name="2013年10月，香港GBL突然关闭，用户2000万美金无法提现。…"/>
          <p:cNvSpPr txBox="1"/>
          <p:nvPr/>
        </p:nvSpPr>
        <p:spPr>
          <a:xfrm>
            <a:off x="1291147" y="9118283"/>
            <a:ext cx="11260329" cy="3268295"/>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defTabSz="457200">
              <a:lnSpc>
                <a:spcPct val="117999"/>
              </a:lnSpc>
              <a:defRPr sz="2200">
                <a:solidFill>
                  <a:schemeClr val="accent2"/>
                </a:solidFill>
                <a:latin typeface="Helvetica Neue"/>
                <a:ea typeface="Helvetica Neue"/>
                <a:cs typeface="Helvetica Neue"/>
                <a:sym typeface="Helvetica Neue"/>
              </a:defRPr>
            </a:pPr>
            <a:r>
              <a:t>2013年10月，香港GBL突然关闭，用户2000万美金无法提现。</a:t>
            </a:r>
          </a:p>
          <a:p>
            <a:pPr algn="l" defTabSz="457200">
              <a:lnSpc>
                <a:spcPct val="117999"/>
              </a:lnSpc>
              <a:defRPr sz="2200">
                <a:solidFill>
                  <a:schemeClr val="accent2"/>
                </a:solidFill>
                <a:latin typeface="Helvetica Neue"/>
                <a:ea typeface="Helvetica Neue"/>
                <a:cs typeface="Helvetica Neue"/>
                <a:sym typeface="Helvetica Neue"/>
              </a:defRPr>
            </a:pPr>
            <a:r>
              <a:t>2014年2月，Mt.Gox声称85万比特币被盗；</a:t>
            </a:r>
          </a:p>
          <a:p>
            <a:pPr algn="l" defTabSz="457200">
              <a:lnSpc>
                <a:spcPct val="117999"/>
              </a:lnSpc>
              <a:defRPr sz="2200">
                <a:solidFill>
                  <a:schemeClr val="accent2"/>
                </a:solidFill>
                <a:latin typeface="Helvetica Neue"/>
                <a:ea typeface="Helvetica Neue"/>
                <a:cs typeface="Helvetica Neue"/>
                <a:sym typeface="Helvetica Neue"/>
              </a:defRPr>
            </a:pPr>
            <a:r>
              <a:t>2014年5月，FXBTC长期亏损，停止运营；</a:t>
            </a:r>
          </a:p>
          <a:p>
            <a:pPr algn="l" defTabSz="457200">
              <a:lnSpc>
                <a:spcPct val="117999"/>
              </a:lnSpc>
              <a:defRPr sz="2200">
                <a:solidFill>
                  <a:schemeClr val="accent2"/>
                </a:solidFill>
                <a:latin typeface="Helvetica Neue"/>
                <a:ea typeface="Helvetica Neue"/>
                <a:cs typeface="Helvetica Neue"/>
                <a:sym typeface="Helvetica Neue"/>
              </a:defRPr>
            </a:pPr>
            <a:r>
              <a:t>2015年1月，Virtex停止提现，并将资金分批转走；</a:t>
            </a:r>
          </a:p>
          <a:p>
            <a:pPr algn="l" defTabSz="457200">
              <a:lnSpc>
                <a:spcPct val="117999"/>
              </a:lnSpc>
              <a:defRPr sz="2200">
                <a:solidFill>
                  <a:schemeClr val="accent2"/>
                </a:solidFill>
                <a:latin typeface="Helvetica Neue"/>
                <a:ea typeface="Helvetica Neue"/>
                <a:cs typeface="Helvetica Neue"/>
                <a:sym typeface="Helvetica Neue"/>
              </a:defRPr>
            </a:pPr>
            <a:r>
              <a:t>2016年5月，Gatecoin被盗18万以太，250比特币；</a:t>
            </a:r>
          </a:p>
          <a:p>
            <a:pPr algn="l" defTabSz="457200">
              <a:lnSpc>
                <a:spcPct val="117999"/>
              </a:lnSpc>
              <a:defRPr sz="2200">
                <a:solidFill>
                  <a:schemeClr val="accent2"/>
                </a:solidFill>
                <a:latin typeface="Helvetica Neue"/>
                <a:ea typeface="Helvetica Neue"/>
                <a:cs typeface="Helvetica Neue"/>
                <a:sym typeface="Helvetica Neue"/>
              </a:defRPr>
            </a:pPr>
            <a:r>
              <a:t>2016年8月，香港的Bitfinex由于网站出现安全漏洞，12万比特币被盗，价值6500万美元；</a:t>
            </a:r>
          </a:p>
          <a:p>
            <a:pPr algn="l" defTabSz="457200">
              <a:lnSpc>
                <a:spcPct val="117999"/>
              </a:lnSpc>
              <a:defRPr sz="2200">
                <a:solidFill>
                  <a:schemeClr val="accent2"/>
                </a:solidFill>
                <a:latin typeface="Helvetica Neue"/>
                <a:ea typeface="Helvetica Neue"/>
                <a:cs typeface="Helvetica Neue"/>
                <a:sym typeface="Helvetica Neue"/>
              </a:defRPr>
            </a:pPr>
            <a:r>
              <a:t>2017年1月，名为“比特币亚洲闪电交易中心”携上亿跑路。</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7"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71" name="24-Hour Trade Volume…"/>
          <p:cNvSpPr txBox="1"/>
          <p:nvPr/>
        </p:nvSpPr>
        <p:spPr>
          <a:xfrm>
            <a:off x="2113666" y="7171635"/>
            <a:ext cx="6032706"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000000">
                    <a:alpha val="0"/>
                  </a:srgbClr>
                </a:solidFill>
                <a:latin typeface="Roboto Regular"/>
                <a:ea typeface="Roboto Regular"/>
                <a:cs typeface="Roboto Regular"/>
                <a:sym typeface="Roboto Regular"/>
              </a:defRPr>
            </a:pPr>
            <a:r>
              <a:t>24-Hour Trade Volume</a:t>
            </a:r>
          </a:p>
          <a:p>
            <a:pPr>
              <a:defRPr sz="4500">
                <a:solidFill>
                  <a:srgbClr val="000000">
                    <a:alpha val="0"/>
                  </a:srgbClr>
                </a:solidFill>
                <a:latin typeface="Roboto Regular"/>
                <a:ea typeface="Roboto Regular"/>
                <a:cs typeface="Roboto Regular"/>
                <a:sym typeface="Roboto Regular"/>
              </a:defRPr>
            </a:pPr>
            <a:r>
              <a:t>on Global Exchanges</a:t>
            </a:r>
          </a:p>
        </p:txBody>
      </p:sp>
      <p:sp>
        <p:nvSpPr>
          <p:cNvPr id="172" name="$5B"/>
          <p:cNvSpPr txBox="1"/>
          <p:nvPr/>
        </p:nvSpPr>
        <p:spPr>
          <a:xfrm>
            <a:off x="3416312" y="4902889"/>
            <a:ext cx="3427414"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solidFill>
                  <a:srgbClr val="000000">
                    <a:alpha val="0"/>
                  </a:srgbClr>
                </a:solidFill>
                <a:latin typeface="Roboto Bold"/>
                <a:ea typeface="Roboto Bold"/>
                <a:cs typeface="Roboto Bold"/>
                <a:sym typeface="Roboto Bold"/>
              </a:defRPr>
            </a:lvl1pPr>
          </a:lstStyle>
          <a:p>
            <a:pPr/>
            <a:r>
              <a:t>$5B</a:t>
            </a:r>
          </a:p>
        </p:txBody>
      </p:sp>
      <p:sp>
        <p:nvSpPr>
          <p:cNvPr id="173"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Bter</a:t>
            </a:r>
          </a:p>
        </p:txBody>
      </p:sp>
      <p:sp>
        <p:nvSpPr>
          <p:cNvPr id="174" name="问题#1: 用户资产需要托管…"/>
          <p:cNvSpPr/>
          <p:nvPr/>
        </p:nvSpPr>
        <p:spPr>
          <a:xfrm>
            <a:off x="1272857" y="3518759"/>
            <a:ext cx="13369382" cy="3319331"/>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75" name="问题#2: 交易所内幕交易…"/>
          <p:cNvSpPr/>
          <p:nvPr/>
        </p:nvSpPr>
        <p:spPr>
          <a:xfrm>
            <a:off x="1272857" y="687790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76" name="问题#3: 订单散落到多交易所…"/>
          <p:cNvSpPr/>
          <p:nvPr/>
        </p:nvSpPr>
        <p:spPr>
          <a:xfrm>
            <a:off x="1272857" y="14263865"/>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177"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
        <p:nvSpPr>
          <p:cNvPr id="178" name="2013年10，香港GBL突然关闭，2000万美万。…"/>
          <p:cNvSpPr txBox="1"/>
          <p:nvPr/>
        </p:nvSpPr>
        <p:spPr>
          <a:xfrm>
            <a:off x="1962702" y="14027519"/>
            <a:ext cx="11260329" cy="281089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defTabSz="457200">
              <a:lnSpc>
                <a:spcPct val="117999"/>
              </a:lnSpc>
              <a:defRPr sz="2200">
                <a:solidFill>
                  <a:schemeClr val="accent2"/>
                </a:solidFill>
                <a:latin typeface="Helvetica Neue"/>
                <a:ea typeface="Helvetica Neue"/>
                <a:cs typeface="Helvetica Neue"/>
                <a:sym typeface="Helvetica Neue"/>
              </a:defRPr>
            </a:pPr>
            <a:r>
              <a:t>2013年10，香港GBL突然关闭，2000万美万。</a:t>
            </a:r>
          </a:p>
          <a:p>
            <a:pPr algn="l" defTabSz="457200">
              <a:lnSpc>
                <a:spcPct val="117999"/>
              </a:lnSpc>
              <a:defRPr sz="2200">
                <a:solidFill>
                  <a:schemeClr val="accent2"/>
                </a:solidFill>
                <a:latin typeface="Helvetica Neue"/>
                <a:ea typeface="Helvetica Neue"/>
                <a:cs typeface="Helvetica Neue"/>
                <a:sym typeface="Helvetica Neue"/>
              </a:defRPr>
            </a:pPr>
            <a:r>
              <a:t>2014年2月，当时世界最大的比特币交易所Mt.Gox的85万比特币，7000被盗；</a:t>
            </a:r>
          </a:p>
          <a:p>
            <a:pPr algn="l" defTabSz="457200">
              <a:lnSpc>
                <a:spcPct val="117999"/>
              </a:lnSpc>
              <a:defRPr sz="2200">
                <a:solidFill>
                  <a:schemeClr val="accent2"/>
                </a:solidFill>
                <a:latin typeface="Helvetica Neue"/>
                <a:ea typeface="Helvetica Neue"/>
                <a:cs typeface="Helvetica Neue"/>
                <a:sym typeface="Helvetica Neue"/>
              </a:defRPr>
            </a:pPr>
            <a:r>
              <a:t>2014年5月，比特币交易平台FXBTC长期亏损，停止运营；</a:t>
            </a:r>
          </a:p>
          <a:p>
            <a:pPr algn="l" defTabSz="457200">
              <a:lnSpc>
                <a:spcPct val="117999"/>
              </a:lnSpc>
              <a:defRPr sz="2200">
                <a:solidFill>
                  <a:schemeClr val="accent2"/>
                </a:solidFill>
                <a:latin typeface="Helvetica Neue"/>
                <a:ea typeface="Helvetica Neue"/>
                <a:cs typeface="Helvetica Neue"/>
                <a:sym typeface="Helvetica Neue"/>
              </a:defRPr>
            </a:pPr>
            <a:r>
              <a:t>2015年1月，交易平台virtex停止提现，并将资金分批转走。</a:t>
            </a:r>
          </a:p>
          <a:p>
            <a:pPr algn="l" defTabSz="457200">
              <a:lnSpc>
                <a:spcPct val="117999"/>
              </a:lnSpc>
              <a:defRPr sz="2200">
                <a:solidFill>
                  <a:schemeClr val="accent2"/>
                </a:solidFill>
                <a:latin typeface="Helvetica Neue"/>
                <a:ea typeface="Helvetica Neue"/>
                <a:cs typeface="Helvetica Neue"/>
                <a:sym typeface="Helvetica Neue"/>
              </a:defRPr>
            </a:pPr>
            <a:r>
              <a:t>2016年8月，香港的Bitfinex由于网站出现安全漏洞，余额12万比特币被盗，6500万美元。</a:t>
            </a:r>
          </a:p>
          <a:p>
            <a:pPr algn="l" defTabSz="457200">
              <a:lnSpc>
                <a:spcPct val="117999"/>
              </a:lnSpc>
              <a:defRPr sz="2200">
                <a:solidFill>
                  <a:schemeClr val="accent2"/>
                </a:solidFill>
                <a:latin typeface="Helvetica Neue"/>
                <a:ea typeface="Helvetica Neue"/>
                <a:cs typeface="Helvetica Neue"/>
                <a:sym typeface="Helvetica Neue"/>
              </a:defRPr>
            </a:pPr>
            <a:r>
              <a:t>2016年5月，比特币平台Gatecoin18万以太，250比特币。</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63500" dist="12700" dir="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63500" dist="12700" dir="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