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notesSlides/notesSlide1.xml" ContentType="application/vnd.openxmlformats-officedocument.presentationml.notesSlide+xml"/>
  <Override PartName="/ppt/media/image7.jpeg" ContentType="image/jpeg"/>
  <Override PartName="/ppt/charts/chart1.xml" ContentType="application/vnd.openxmlformats-officedocument.drawingml.chart+xml"/>
  <Override PartName="/ppt/charts/chart2.xml" ContentType="application/vnd.openxmlformats-officedocument.drawingml.chart+xml"/>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3075"/>
          <c:y val="0.0523622"/>
          <c:w val="0.891925"/>
          <c:h val="0.854284"/>
        </c:manualLayout>
      </c:layout>
      <c:barChart>
        <c:barDir val="col"/>
        <c:grouping val="stacked"/>
        <c:varyColors val="0"/>
        <c:ser>
          <c:idx val="0"/>
          <c:order val="0"/>
          <c:tx>
            <c:strRef>
              <c:f>Sheet1!$A$2</c:f>
              <c:strCache>
                <c:ptCount val="1"/>
                <c:pt idx="0">
                  <c:v>Region 2</c:v>
                </c:pt>
              </c:strCache>
            </c:strRef>
          </c:tx>
          <c:spPr>
            <a:solidFill>
              <a:srgbClr val="2E578C"/>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0"/>
            <c:showCatName val="0"/>
            <c:showSerName val="0"/>
            <c:showPercent val="0"/>
            <c:showBubbleSize val="0"/>
            <c:showLeaderLines val="0"/>
          </c:dLbls>
          <c:cat>
            <c:strRef>
              <c:f>Sheet1!$B$1:$K$1</c:f>
              <c:strCache>
                <c:ptCount val="10"/>
                <c:pt idx="0">
                  <c:v>阶段1</c:v>
                </c:pt>
                <c:pt idx="1">
                  <c:v>阶段2</c:v>
                </c:pt>
                <c:pt idx="2">
                  <c:v>阶段3</c:v>
                </c:pt>
                <c:pt idx="3">
                  <c:v>阶段4</c:v>
                </c:pt>
                <c:pt idx="4">
                  <c:v>阶段5</c:v>
                </c:pt>
                <c:pt idx="5">
                  <c:v>阶段6</c:v>
                </c:pt>
                <c:pt idx="6">
                  <c:v>阶段7</c:v>
                </c:pt>
                <c:pt idx="7">
                  <c:v>阶段8</c:v>
                </c:pt>
                <c:pt idx="8">
                  <c:v>阶段9</c:v>
                </c:pt>
                <c:pt idx="9">
                  <c:v>阶段10</c:v>
                </c:pt>
              </c:strCache>
            </c:strRef>
          </c:cat>
          <c:val>
            <c:numRef>
              <c:f>Sheet1!$B$2:$K$2</c:f>
              <c:numCache>
                <c:ptCount val="10"/>
                <c:pt idx="0">
                  <c:v>5000.000000</c:v>
                </c:pt>
                <c:pt idx="1">
                  <c:v>5000.000000</c:v>
                </c:pt>
                <c:pt idx="2">
                  <c:v>5000.000000</c:v>
                </c:pt>
                <c:pt idx="3">
                  <c:v>5000.000000</c:v>
                </c:pt>
                <c:pt idx="4">
                  <c:v>5000.000000</c:v>
                </c:pt>
                <c:pt idx="5">
                  <c:v>5000.000000</c:v>
                </c:pt>
                <c:pt idx="6">
                  <c:v>5000.000000</c:v>
                </c:pt>
                <c:pt idx="7">
                  <c:v>5000.000000</c:v>
                </c:pt>
                <c:pt idx="8">
                  <c:v>5000.000000</c:v>
                </c:pt>
                <c:pt idx="9">
                  <c:v>5000.000000</c:v>
                </c:pt>
              </c:numCache>
            </c:numRef>
          </c:val>
        </c:ser>
        <c:ser>
          <c:idx val="1"/>
          <c:order val="1"/>
          <c:tx>
            <c:strRef>
              <c:f>Sheet1!$A$3</c:f>
              <c:strCache>
                <c:ptCount val="1"/>
                <c:pt idx="0">
                  <c:v>Region 1</c:v>
                </c:pt>
              </c:strCache>
            </c:strRef>
          </c:tx>
          <c:spPr>
            <a:solidFill>
              <a:srgbClr val="5D9648"/>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1"/>
            <c:showCatName val="0"/>
            <c:showSerName val="0"/>
            <c:showPercent val="0"/>
            <c:showBubbleSize val="0"/>
            <c:showLeaderLines val="0"/>
          </c:dLbls>
          <c:cat>
            <c:strRef>
              <c:f>Sheet1!$B$1:$K$1</c:f>
              <c:strCache>
                <c:ptCount val="10"/>
                <c:pt idx="0">
                  <c:v>阶段1</c:v>
                </c:pt>
                <c:pt idx="1">
                  <c:v>阶段2</c:v>
                </c:pt>
                <c:pt idx="2">
                  <c:v>阶段3</c:v>
                </c:pt>
                <c:pt idx="3">
                  <c:v>阶段4</c:v>
                </c:pt>
                <c:pt idx="4">
                  <c:v>阶段5</c:v>
                </c:pt>
                <c:pt idx="5">
                  <c:v>阶段6</c:v>
                </c:pt>
                <c:pt idx="6">
                  <c:v>阶段7</c:v>
                </c:pt>
                <c:pt idx="7">
                  <c:v>阶段8</c:v>
                </c:pt>
                <c:pt idx="8">
                  <c:v>阶段9</c:v>
                </c:pt>
                <c:pt idx="9">
                  <c:v>阶段10</c:v>
                </c:pt>
              </c:strCache>
            </c:strRef>
          </c:cat>
          <c:val>
            <c:numRef>
              <c:f>Sheet1!$B$3:$K$3</c:f>
              <c:numCache>
                <c:ptCount val="9"/>
                <c:pt idx="0">
                  <c:v>1000.000000</c:v>
                </c:pt>
                <c:pt idx="1">
                  <c:v>800.000000</c:v>
                </c:pt>
                <c:pt idx="2">
                  <c:v>700.000000</c:v>
                </c:pt>
                <c:pt idx="3">
                  <c:v>600.000000</c:v>
                </c:pt>
                <c:pt idx="4">
                  <c:v>500.000000</c:v>
                </c:pt>
                <c:pt idx="5">
                  <c:v>400.000000</c:v>
                </c:pt>
                <c:pt idx="6">
                  <c:v>300.000000</c:v>
                </c:pt>
                <c:pt idx="7">
                  <c:v>200.000000</c:v>
                </c:pt>
                <c:pt idx="8">
                  <c:v>100.000000</c:v>
                </c:pt>
              </c:numCache>
            </c:numRef>
          </c:val>
        </c:ser>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800"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quot;LRC&quot;" sourceLinked="0"/>
        <c:majorTickMark val="none"/>
        <c:minorTickMark val="none"/>
        <c:tickLblPos val="nextTo"/>
        <c:spPr>
          <a:ln w="12700" cap="flat">
            <a:noFill/>
            <a:prstDash val="solid"/>
            <a:miter lim="400000"/>
          </a:ln>
        </c:spPr>
        <c:txPr>
          <a:bodyPr rot="0"/>
          <a:lstStyle/>
          <a:p>
            <a:pPr>
              <a:defRPr b="0" i="0" strike="noStrike" sz="2800" u="none">
                <a:solidFill>
                  <a:srgbClr val="000000"/>
                </a:solidFill>
                <a:latin typeface="Helvetica Light"/>
              </a:defRPr>
            </a:pPr>
          </a:p>
        </c:txPr>
        <c:crossAx val="2094734552"/>
        <c:crosses val="autoZero"/>
        <c:crossBetween val="between"/>
        <c:majorUnit val="1000"/>
        <c:minorUnit val="50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3075"/>
          <c:y val="0.0523622"/>
          <c:w val="0.891925"/>
          <c:h val="0.854284"/>
        </c:manualLayout>
      </c:layout>
      <c:barChart>
        <c:barDir val="col"/>
        <c:grouping val="stacked"/>
        <c:varyColors val="0"/>
        <c:ser>
          <c:idx val="0"/>
          <c:order val="0"/>
          <c:tx>
            <c:strRef>
              <c:f>Sheet1!$A$2</c:f>
              <c:strCache>
                <c:ptCount val="1"/>
                <c:pt idx="0">
                  <c:v>Region 2</c:v>
                </c:pt>
              </c:strCache>
            </c:strRef>
          </c:tx>
          <c:spPr>
            <a:solidFill>
              <a:srgbClr val="2E578C"/>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0"/>
            <c:showCatName val="0"/>
            <c:showSerName val="0"/>
            <c:showPercent val="0"/>
            <c:showBubbleSize val="0"/>
            <c:showLeaderLines val="0"/>
          </c:dLbls>
          <c:cat>
            <c:strRef>
              <c:f>Sheet1!$B$1:$K$1</c:f>
              <c:strCache>
                <c:ptCount val="10"/>
                <c:pt idx="0">
                  <c:v>阶段1</c:v>
                </c:pt>
                <c:pt idx="1">
                  <c:v>阶段2</c:v>
                </c:pt>
                <c:pt idx="2">
                  <c:v>阶段3</c:v>
                </c:pt>
                <c:pt idx="3">
                  <c:v>阶段4</c:v>
                </c:pt>
                <c:pt idx="4">
                  <c:v>阶段5</c:v>
                </c:pt>
                <c:pt idx="5">
                  <c:v>阶段6</c:v>
                </c:pt>
                <c:pt idx="6">
                  <c:v>阶段7</c:v>
                </c:pt>
                <c:pt idx="7">
                  <c:v>阶段8</c:v>
                </c:pt>
                <c:pt idx="8">
                  <c:v>阶段9</c:v>
                </c:pt>
                <c:pt idx="9">
                  <c:v>阶段10</c:v>
                </c:pt>
              </c:strCache>
            </c:strRef>
          </c:cat>
          <c:val>
            <c:numRef>
              <c:f>Sheet1!$B$2:$K$2</c:f>
              <c:numCache>
                <c:ptCount val="10"/>
                <c:pt idx="0">
                  <c:v>5000.000000</c:v>
                </c:pt>
                <c:pt idx="1">
                  <c:v>5000.000000</c:v>
                </c:pt>
                <c:pt idx="2">
                  <c:v>5000.000000</c:v>
                </c:pt>
                <c:pt idx="3">
                  <c:v>5000.000000</c:v>
                </c:pt>
                <c:pt idx="4">
                  <c:v>5000.000000</c:v>
                </c:pt>
                <c:pt idx="5">
                  <c:v>5000.000000</c:v>
                </c:pt>
                <c:pt idx="6">
                  <c:v>5000.000000</c:v>
                </c:pt>
                <c:pt idx="7">
                  <c:v>5000.000000</c:v>
                </c:pt>
                <c:pt idx="8">
                  <c:v>5000.000000</c:v>
                </c:pt>
                <c:pt idx="9">
                  <c:v>5000.000000</c:v>
                </c:pt>
              </c:numCache>
            </c:numRef>
          </c:val>
        </c:ser>
        <c:ser>
          <c:idx val="1"/>
          <c:order val="1"/>
          <c:tx>
            <c:strRef>
              <c:f>Sheet1!$A$3</c:f>
              <c:strCache>
                <c:ptCount val="1"/>
                <c:pt idx="0">
                  <c:v>Region 1</c:v>
                </c:pt>
              </c:strCache>
            </c:strRef>
          </c:tx>
          <c:spPr>
            <a:solidFill>
              <a:srgbClr val="5D9648"/>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1"/>
            <c:showCatName val="0"/>
            <c:showSerName val="0"/>
            <c:showPercent val="0"/>
            <c:showBubbleSize val="0"/>
            <c:showLeaderLines val="0"/>
          </c:dLbls>
          <c:cat>
            <c:strRef>
              <c:f>Sheet1!$B$1:$K$1</c:f>
              <c:strCache>
                <c:ptCount val="10"/>
                <c:pt idx="0">
                  <c:v>阶段1</c:v>
                </c:pt>
                <c:pt idx="1">
                  <c:v>阶段2</c:v>
                </c:pt>
                <c:pt idx="2">
                  <c:v>阶段3</c:v>
                </c:pt>
                <c:pt idx="3">
                  <c:v>阶段4</c:v>
                </c:pt>
                <c:pt idx="4">
                  <c:v>阶段5</c:v>
                </c:pt>
                <c:pt idx="5">
                  <c:v>阶段6</c:v>
                </c:pt>
                <c:pt idx="6">
                  <c:v>阶段7</c:v>
                </c:pt>
                <c:pt idx="7">
                  <c:v>阶段8</c:v>
                </c:pt>
                <c:pt idx="8">
                  <c:v>阶段9</c:v>
                </c:pt>
                <c:pt idx="9">
                  <c:v>阶段10</c:v>
                </c:pt>
              </c:strCache>
            </c:strRef>
          </c:cat>
          <c:val>
            <c:numRef>
              <c:f>Sheet1!$B$3:$K$3</c:f>
              <c:numCache>
                <c:ptCount val="9"/>
                <c:pt idx="0">
                  <c:v>1000.000000</c:v>
                </c:pt>
                <c:pt idx="1">
                  <c:v>800.000000</c:v>
                </c:pt>
                <c:pt idx="2">
                  <c:v>700.000000</c:v>
                </c:pt>
                <c:pt idx="3">
                  <c:v>600.000000</c:v>
                </c:pt>
                <c:pt idx="4">
                  <c:v>500.000000</c:v>
                </c:pt>
                <c:pt idx="5">
                  <c:v>400.000000</c:v>
                </c:pt>
                <c:pt idx="6">
                  <c:v>300.000000</c:v>
                </c:pt>
                <c:pt idx="7">
                  <c:v>200.000000</c:v>
                </c:pt>
                <c:pt idx="8">
                  <c:v>100.000000</c:v>
                </c:pt>
              </c:numCache>
            </c:numRef>
          </c:val>
        </c:ser>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800"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quot;LRC&quot;" sourceLinked="0"/>
        <c:majorTickMark val="none"/>
        <c:minorTickMark val="none"/>
        <c:tickLblPos val="nextTo"/>
        <c:spPr>
          <a:ln w="12700" cap="flat">
            <a:noFill/>
            <a:prstDash val="solid"/>
            <a:miter lim="400000"/>
          </a:ln>
        </c:spPr>
        <c:txPr>
          <a:bodyPr rot="0"/>
          <a:lstStyle/>
          <a:p>
            <a:pPr>
              <a:defRPr b="0" i="0" strike="noStrike" sz="2800" u="none">
                <a:solidFill>
                  <a:srgbClr val="000000"/>
                </a:solidFill>
                <a:latin typeface="Helvetica Light"/>
              </a:defRPr>
            </a:pPr>
          </a:p>
        </c:txPr>
        <c:crossAx val="2094734552"/>
        <c:crosses val="autoZero"/>
        <c:crossBetween val="between"/>
        <c:majorUnit val="1000"/>
        <c:minorUnit val="500"/>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2013年10，香港GBL突然关闭，用户损失2000万美万。</a:t>
            </a:r>
          </a:p>
          <a:p>
            <a:pPr/>
            <a:r>
              <a:t>2014年2月，当时世界最大的比特币交易所Mt.Gox的85万比特币，7000被盗；</a:t>
            </a:r>
          </a:p>
          <a:p>
            <a:pPr/>
            <a:r>
              <a:t>2014年5月，比特币交易平台FXBTC长期亏损，停止运营；</a:t>
            </a:r>
          </a:p>
          <a:p>
            <a:pPr/>
            <a:r>
              <a:t>2015年1月，交易平台virtex停止提现，并将资金分批转走。</a:t>
            </a:r>
          </a:p>
          <a:p>
            <a:pPr/>
            <a:r>
              <a:t>2016年8月，香港的Bitfinex由于网站出现安全漏洞，余额12万比特币被盗，6500万美元。</a:t>
            </a:r>
          </a:p>
          <a:p>
            <a:pPr/>
            <a:r>
              <a:t>2016年5月，比特币平台Gatecoin18万以太，250比特币。</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Image"/>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Image"/>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mailto:daniel@loopring.org" TargetMode="External"/><Relationship Id="rId4" Type="http://schemas.openxmlformats.org/officeDocument/2006/relationships/image" Target="../media/image1.jpeg"/><Relationship Id="rId5"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e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https://loopring.org" TargetMode="External"/><Relationship Id="rId4" Type="http://schemas.openxmlformats.org/officeDocument/2006/relationships/image" Target="../media/image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 Id="rId3" Type="http://schemas.openxmlformats.org/officeDocument/2006/relationships/image" Target="../media/image6.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119" name="Loopring 基金会…"/>
          <p:cNvSpPr txBox="1"/>
          <p:nvPr/>
        </p:nvSpPr>
        <p:spPr>
          <a:xfrm>
            <a:off x="6729863" y="8049676"/>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defTabSz="698301">
              <a:defRPr sz="2040">
                <a:solidFill>
                  <a:schemeClr val="accent1">
                    <a:satOff val="-3355"/>
                    <a:lumOff val="26614"/>
                  </a:schemeClr>
                </a:solidFill>
                <a:latin typeface="Roboto Regular"/>
                <a:ea typeface="Roboto Regular"/>
                <a:cs typeface="Roboto Regular"/>
                <a:sym typeface="Roboto Regular"/>
              </a:defRPr>
            </a:pPr>
            <a:r>
              <a:t>Loopring 基金会</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3" invalidUrl="" action="" tgtFrame="" tooltip="" history="1" highlightClick="0" endSnd="0"/>
              </a:rPr>
              <a:t>daniel@loopring.org</a:t>
            </a:r>
          </a:p>
        </p:txBody>
      </p:sp>
      <p:pic>
        <p:nvPicPr>
          <p:cNvPr id="120" name="屏幕快照 2017-06-25 18.07.47.jpg" descr="屏幕快照 2017-06-25 18.07.47.jpg"/>
          <p:cNvPicPr>
            <a:picLocks noChangeAspect="1"/>
          </p:cNvPicPr>
          <p:nvPr/>
        </p:nvPicPr>
        <p:blipFill>
          <a:blip r:embed="rId4">
            <a:alphaModFix amt="50587"/>
            <a:extLst/>
          </a:blip>
          <a:srcRect l="10421" t="729" r="9695" b="654"/>
          <a:stretch>
            <a:fillRect/>
          </a:stretch>
        </p:blipFill>
        <p:spPr>
          <a:xfrm>
            <a:off x="9454258" y="4494933"/>
            <a:ext cx="722558" cy="1011635"/>
          </a:xfrm>
          <a:custGeom>
            <a:avLst/>
            <a:gdLst/>
            <a:ahLst/>
            <a:cxnLst>
              <a:cxn ang="0">
                <a:pos x="wd2" y="hd2"/>
              </a:cxn>
              <a:cxn ang="5400000">
                <a:pos x="wd2" y="hd2"/>
              </a:cxn>
              <a:cxn ang="10800000">
                <a:pos x="wd2" y="hd2"/>
              </a:cxn>
              <a:cxn ang="16200000">
                <a:pos x="wd2" y="hd2"/>
              </a:cxn>
            </a:cxnLst>
            <a:rect l="0" t="0" r="r" b="b"/>
            <a:pathLst>
              <a:path w="21480" h="21600" fill="norm" stroke="1" extrusionOk="0">
                <a:moveTo>
                  <a:pt x="10555" y="0"/>
                </a:moveTo>
                <a:lnTo>
                  <a:pt x="9741" y="1339"/>
                </a:lnTo>
                <a:cubicBezTo>
                  <a:pt x="9170" y="2284"/>
                  <a:pt x="8461" y="2979"/>
                  <a:pt x="7806" y="3246"/>
                </a:cubicBezTo>
                <a:cubicBezTo>
                  <a:pt x="6778" y="3664"/>
                  <a:pt x="6448" y="4411"/>
                  <a:pt x="7145" y="4720"/>
                </a:cubicBezTo>
                <a:cubicBezTo>
                  <a:pt x="7684" y="4958"/>
                  <a:pt x="6637" y="6274"/>
                  <a:pt x="5470" y="6821"/>
                </a:cubicBezTo>
                <a:cubicBezTo>
                  <a:pt x="4660" y="7202"/>
                  <a:pt x="4522" y="7411"/>
                  <a:pt x="4703" y="8059"/>
                </a:cubicBezTo>
                <a:cubicBezTo>
                  <a:pt x="4987" y="9075"/>
                  <a:pt x="3413" y="11356"/>
                  <a:pt x="2143" y="11770"/>
                </a:cubicBezTo>
                <a:cubicBezTo>
                  <a:pt x="1157" y="12092"/>
                  <a:pt x="677" y="12975"/>
                  <a:pt x="998" y="13855"/>
                </a:cubicBezTo>
                <a:cubicBezTo>
                  <a:pt x="1108" y="14155"/>
                  <a:pt x="877" y="14944"/>
                  <a:pt x="479" y="15609"/>
                </a:cubicBezTo>
                <a:cubicBezTo>
                  <a:pt x="9" y="16394"/>
                  <a:pt x="-120" y="16908"/>
                  <a:pt x="113" y="17075"/>
                </a:cubicBezTo>
                <a:cubicBezTo>
                  <a:pt x="311" y="17216"/>
                  <a:pt x="2755" y="18316"/>
                  <a:pt x="5552" y="19515"/>
                </a:cubicBezTo>
                <a:lnTo>
                  <a:pt x="10425" y="21600"/>
                </a:lnTo>
                <a:cubicBezTo>
                  <a:pt x="10745" y="21575"/>
                  <a:pt x="10955" y="21552"/>
                  <a:pt x="10980" y="21524"/>
                </a:cubicBezTo>
                <a:cubicBezTo>
                  <a:pt x="11085" y="21402"/>
                  <a:pt x="12620" y="20666"/>
                  <a:pt x="14401" y="19888"/>
                </a:cubicBezTo>
                <a:cubicBezTo>
                  <a:pt x="16182" y="19110"/>
                  <a:pt x="18501" y="18080"/>
                  <a:pt x="19557" y="17600"/>
                </a:cubicBezTo>
                <a:lnTo>
                  <a:pt x="21480" y="16728"/>
                </a:lnTo>
                <a:lnTo>
                  <a:pt x="20784" y="15550"/>
                </a:lnTo>
                <a:cubicBezTo>
                  <a:pt x="20329" y="14789"/>
                  <a:pt x="20144" y="14066"/>
                  <a:pt x="20277" y="13482"/>
                </a:cubicBezTo>
                <a:cubicBezTo>
                  <a:pt x="20458" y="12681"/>
                  <a:pt x="20341" y="12494"/>
                  <a:pt x="19156" y="11847"/>
                </a:cubicBezTo>
                <a:cubicBezTo>
                  <a:pt x="17537" y="10962"/>
                  <a:pt x="16292" y="9102"/>
                  <a:pt x="16596" y="8016"/>
                </a:cubicBezTo>
                <a:cubicBezTo>
                  <a:pt x="16778" y="7364"/>
                  <a:pt x="16654" y="7196"/>
                  <a:pt x="15817" y="6923"/>
                </a:cubicBezTo>
                <a:cubicBezTo>
                  <a:pt x="14673" y="6550"/>
                  <a:pt x="13538" y="4915"/>
                  <a:pt x="14130" y="4491"/>
                </a:cubicBezTo>
                <a:cubicBezTo>
                  <a:pt x="14787" y="4021"/>
                  <a:pt x="14540" y="3552"/>
                  <a:pt x="13540" y="3373"/>
                </a:cubicBezTo>
                <a:cubicBezTo>
                  <a:pt x="12796" y="3239"/>
                  <a:pt x="12327" y="2808"/>
                  <a:pt x="11511" y="1517"/>
                </a:cubicBezTo>
                <a:lnTo>
                  <a:pt x="10555" y="0"/>
                </a:lnTo>
                <a:close/>
                <a:moveTo>
                  <a:pt x="2037" y="12406"/>
                </a:moveTo>
                <a:cubicBezTo>
                  <a:pt x="2263" y="12380"/>
                  <a:pt x="2309" y="12685"/>
                  <a:pt x="2037" y="13152"/>
                </a:cubicBezTo>
                <a:cubicBezTo>
                  <a:pt x="1687" y="13752"/>
                  <a:pt x="1650" y="13780"/>
                  <a:pt x="1423" y="13618"/>
                </a:cubicBezTo>
                <a:cubicBezTo>
                  <a:pt x="1178" y="13442"/>
                  <a:pt x="1273" y="13031"/>
                  <a:pt x="1635" y="12660"/>
                </a:cubicBezTo>
                <a:cubicBezTo>
                  <a:pt x="1797" y="12494"/>
                  <a:pt x="1934" y="12417"/>
                  <a:pt x="2037" y="12406"/>
                </a:cubicBezTo>
                <a:close/>
                <a:moveTo>
                  <a:pt x="19510" y="12702"/>
                </a:moveTo>
                <a:cubicBezTo>
                  <a:pt x="19572" y="12707"/>
                  <a:pt x="19623" y="12735"/>
                  <a:pt x="19675" y="12796"/>
                </a:cubicBezTo>
                <a:cubicBezTo>
                  <a:pt x="19761" y="12895"/>
                  <a:pt x="19734" y="13050"/>
                  <a:pt x="19616" y="13135"/>
                </a:cubicBezTo>
                <a:cubicBezTo>
                  <a:pt x="19472" y="13237"/>
                  <a:pt x="19354" y="13230"/>
                  <a:pt x="19250" y="13109"/>
                </a:cubicBezTo>
                <a:cubicBezTo>
                  <a:pt x="19164" y="13010"/>
                  <a:pt x="19191" y="12855"/>
                  <a:pt x="19309" y="12770"/>
                </a:cubicBezTo>
                <a:cubicBezTo>
                  <a:pt x="19381" y="12719"/>
                  <a:pt x="19448" y="12698"/>
                  <a:pt x="19510" y="12702"/>
                </a:cubicBezTo>
                <a:close/>
              </a:path>
            </a:pathLst>
          </a:custGeom>
          <a:ln w="12700">
            <a:miter lim="400000"/>
          </a:ln>
        </p:spPr>
      </p:pic>
      <p:pic>
        <p:nvPicPr>
          <p:cNvPr id="121" name="屏幕快照 2017-06-29 14.19.01.jpg" descr="屏幕快照 2017-06-29 14.19.01.jpg"/>
          <p:cNvPicPr>
            <a:picLocks noChangeAspect="1"/>
          </p:cNvPicPr>
          <p:nvPr/>
        </p:nvPicPr>
        <p:blipFill>
          <a:blip r:embed="rId5">
            <a:extLst/>
          </a:blip>
          <a:stretch>
            <a:fillRect/>
          </a:stretch>
        </p:blipFill>
        <p:spPr>
          <a:xfrm>
            <a:off x="10268841" y="4585567"/>
            <a:ext cx="4660901" cy="2120901"/>
          </a:xfrm>
          <a:prstGeom prst="rect">
            <a:avLst/>
          </a:prstGeom>
          <a:ln w="12700">
            <a:miter lim="400000"/>
          </a:ln>
        </p:spPr>
      </p:pic>
      <p:sp>
        <p:nvSpPr>
          <p:cNvPr id="122" name="v1.2"/>
          <p:cNvSpPr txBox="1"/>
          <p:nvPr/>
        </p:nvSpPr>
        <p:spPr>
          <a:xfrm>
            <a:off x="22538266" y="12927012"/>
            <a:ext cx="491618" cy="358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spcBef>
                <a:spcPts val="5900"/>
              </a:spcBef>
              <a:defRPr sz="1400">
                <a:solidFill>
                  <a:srgbClr val="DCDEE0"/>
                </a:solidFill>
              </a:defRPr>
            </a:lvl1pPr>
          </a:lstStyle>
          <a:p>
            <a:pPr/>
            <a:r>
              <a:t>v1.2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3"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84"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85"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86"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87"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8"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9"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90"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2"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93"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9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95"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6"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7"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8"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99"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1"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02"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03"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04"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205"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08" name="Group"/>
          <p:cNvGrpSpPr/>
          <p:nvPr/>
        </p:nvGrpSpPr>
        <p:grpSpPr>
          <a:xfrm>
            <a:off x="2996542" y="4163428"/>
            <a:ext cx="5210771" cy="2269765"/>
            <a:chOff x="0" y="368299"/>
            <a:chExt cx="5210770" cy="2269763"/>
          </a:xfrm>
        </p:grpSpPr>
        <p:sp>
          <p:nvSpPr>
            <p:cNvPr id="20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0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209"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1"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12"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13"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14"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15"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18" name="Group"/>
          <p:cNvGrpSpPr/>
          <p:nvPr/>
        </p:nvGrpSpPr>
        <p:grpSpPr>
          <a:xfrm>
            <a:off x="7502366" y="403068"/>
            <a:ext cx="6416322" cy="2832413"/>
            <a:chOff x="0" y="1191105"/>
            <a:chExt cx="6416320" cy="2832411"/>
          </a:xfrm>
        </p:grpSpPr>
        <p:sp>
          <p:nvSpPr>
            <p:cNvPr id="216"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217"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221" name="Group"/>
          <p:cNvGrpSpPr/>
          <p:nvPr/>
        </p:nvGrpSpPr>
        <p:grpSpPr>
          <a:xfrm>
            <a:off x="7494258" y="4338356"/>
            <a:ext cx="6369899" cy="2257754"/>
            <a:chOff x="0" y="781049"/>
            <a:chExt cx="6369898" cy="2257752"/>
          </a:xfrm>
        </p:grpSpPr>
        <p:sp>
          <p:nvSpPr>
            <p:cNvPr id="219"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220"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24" name="Group"/>
          <p:cNvGrpSpPr/>
          <p:nvPr/>
        </p:nvGrpSpPr>
        <p:grpSpPr>
          <a:xfrm>
            <a:off x="7502366" y="7487922"/>
            <a:ext cx="6369900" cy="2411364"/>
            <a:chOff x="0" y="781049"/>
            <a:chExt cx="6369898" cy="2411362"/>
          </a:xfrm>
        </p:grpSpPr>
        <p:sp>
          <p:nvSpPr>
            <p:cNvPr id="222"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23"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27" name="Group"/>
          <p:cNvGrpSpPr/>
          <p:nvPr/>
        </p:nvGrpSpPr>
        <p:grpSpPr>
          <a:xfrm>
            <a:off x="7492765" y="10994297"/>
            <a:ext cx="6389101" cy="2116709"/>
            <a:chOff x="0" y="781049"/>
            <a:chExt cx="6389099" cy="2116707"/>
          </a:xfrm>
        </p:grpSpPr>
        <p:sp>
          <p:nvSpPr>
            <p:cNvPr id="225"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26"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30" name="Group"/>
          <p:cNvGrpSpPr/>
          <p:nvPr/>
        </p:nvGrpSpPr>
        <p:grpSpPr>
          <a:xfrm>
            <a:off x="40360" y="4163428"/>
            <a:ext cx="5210771" cy="2269765"/>
            <a:chOff x="0" y="368299"/>
            <a:chExt cx="5210770" cy="2269763"/>
          </a:xfrm>
        </p:grpSpPr>
        <p:sp>
          <p:nvSpPr>
            <p:cNvPr id="22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2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1"/>
                                        </p:tgtEl>
                                        <p:attrNameLst>
                                          <p:attrName>style.visibility</p:attrName>
                                        </p:attrNameLst>
                                      </p:cBhvr>
                                      <p:to>
                                        <p:strVal val="visible"/>
                                      </p:to>
                                    </p:set>
                                    <p:animEffect filter="dissolve" transition="in">
                                      <p:cBhvr>
                                        <p:cTn id="7" dur="10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24"/>
                                        </p:tgtEl>
                                        <p:attrNameLst>
                                          <p:attrName>style.visibility</p:attrName>
                                        </p:attrNameLst>
                                      </p:cBhvr>
                                      <p:to>
                                        <p:strVal val="visible"/>
                                      </p:to>
                                    </p:set>
                                    <p:animEffect filter="dissolve" transition="in">
                                      <p:cBhvr>
                                        <p:cTn id="12" dur="1000"/>
                                        <p:tgtEl>
                                          <p:spTgt spid="22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27"/>
                                        </p:tgtEl>
                                        <p:attrNameLst>
                                          <p:attrName>style.visibility</p:attrName>
                                        </p:attrNameLst>
                                      </p:cBhvr>
                                      <p:to>
                                        <p:strVal val="visible"/>
                                      </p:to>
                                    </p:set>
                                    <p:animEffect filter="dissolve" transition="in">
                                      <p:cBhvr>
                                        <p:cTn id="17"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7" grpId="3"/>
      <p:bldP build="whole" bldLvl="1" animBg="1" rev="0" advAuto="0" spid="221" grpId="1"/>
      <p:bldP build="whole" bldLvl="1" animBg="1" rev="0" advAuto="0" spid="224"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32"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33"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34"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35" name="order#1…"/>
          <p:cNvSpPr/>
          <p:nvPr/>
        </p:nvSpPr>
        <p:spPr>
          <a:xfrm>
            <a:off x="5674199" y="2885117"/>
            <a:ext cx="1426886" cy="743677"/>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6" name="order#1…"/>
          <p:cNvSpPr/>
          <p:nvPr/>
        </p:nvSpPr>
        <p:spPr>
          <a:xfrm>
            <a:off x="5621377" y="287715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7" name="order#1…"/>
          <p:cNvSpPr/>
          <p:nvPr/>
        </p:nvSpPr>
        <p:spPr>
          <a:xfrm>
            <a:off x="5621377" y="2877156"/>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8" name="order#2…"/>
          <p:cNvSpPr/>
          <p:nvPr/>
        </p:nvSpPr>
        <p:spPr>
          <a:xfrm>
            <a:off x="5674199" y="862748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9" name="order#2…"/>
          <p:cNvSpPr/>
          <p:nvPr/>
        </p:nvSpPr>
        <p:spPr>
          <a:xfrm>
            <a:off x="5621378" y="8611560"/>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0" name="order#2…"/>
          <p:cNvSpPr/>
          <p:nvPr/>
        </p:nvSpPr>
        <p:spPr>
          <a:xfrm>
            <a:off x="5621378" y="8627481"/>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1"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2"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45" name="Group"/>
          <p:cNvGrpSpPr/>
          <p:nvPr/>
        </p:nvGrpSpPr>
        <p:grpSpPr>
          <a:xfrm>
            <a:off x="18810696" y="-197975"/>
            <a:ext cx="5210772" cy="2269765"/>
            <a:chOff x="0" y="368299"/>
            <a:chExt cx="5210770" cy="2269763"/>
          </a:xfrm>
        </p:grpSpPr>
        <p:sp>
          <p:nvSpPr>
            <p:cNvPr id="24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2"/>
                                        </p:tgtEl>
                                        <p:attrNameLst>
                                          <p:attrName>style.visibility</p:attrName>
                                        </p:attrNameLst>
                                      </p:cBhvr>
                                      <p:to>
                                        <p:strVal val="visible"/>
                                      </p:to>
                                    </p:set>
                                    <p:animEffect filter="dissolve" transition="in">
                                      <p:cBhvr>
                                        <p:cTn id="7" dur="1000"/>
                                        <p:tgtEl>
                                          <p:spTgt spid="232"/>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33"/>
                                        </p:tgtEl>
                                        <p:attrNameLst>
                                          <p:attrName>style.visibility</p:attrName>
                                        </p:attrNameLst>
                                      </p:cBhvr>
                                      <p:to>
                                        <p:strVal val="visible"/>
                                      </p:to>
                                    </p:set>
                                    <p:animEffect filter="dissolve" transition="in">
                                      <p:cBhvr>
                                        <p:cTn id="11" dur="1000"/>
                                        <p:tgtEl>
                                          <p:spTgt spid="233"/>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234"/>
                                        </p:tgtEl>
                                        <p:attrNameLst>
                                          <p:attrName>style.visibility</p:attrName>
                                        </p:attrNameLst>
                                      </p:cBhvr>
                                      <p:to>
                                        <p:strVal val="visible"/>
                                      </p:to>
                                    </p:set>
                                    <p:animEffect filter="dissolve" transition="in">
                                      <p:cBhvr>
                                        <p:cTn id="15"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P build="whole" bldLvl="1" animBg="1" rev="0" advAuto="0" spid="234" grpId="3"/>
      <p:bldP build="whole" bldLvl="1" animBg="1" rev="0" advAuto="0" spid="233"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47"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48"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49"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50"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1" name="order#1…"/>
          <p:cNvSpPr/>
          <p:nvPr/>
        </p:nvSpPr>
        <p:spPr>
          <a:xfrm>
            <a:off x="12856415" y="183170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2"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3" name="order#2…"/>
          <p:cNvSpPr/>
          <p:nvPr/>
        </p:nvSpPr>
        <p:spPr>
          <a:xfrm>
            <a:off x="12856415" y="2701248"/>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4"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5"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6"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7"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60" name="Group"/>
          <p:cNvGrpSpPr/>
          <p:nvPr/>
        </p:nvGrpSpPr>
        <p:grpSpPr>
          <a:xfrm>
            <a:off x="18810696" y="-197975"/>
            <a:ext cx="5210772" cy="2269765"/>
            <a:chOff x="0" y="368299"/>
            <a:chExt cx="5210770" cy="2269763"/>
          </a:xfrm>
        </p:grpSpPr>
        <p:sp>
          <p:nvSpPr>
            <p:cNvPr id="25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5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62" name="pasted-image.pdf" descr="pasted-image.pdf"/>
          <p:cNvPicPr>
            <a:picLocks noChangeAspect="1"/>
          </p:cNvPicPr>
          <p:nvPr/>
        </p:nvPicPr>
        <p:blipFill>
          <a:blip r:embed="rId2">
            <a:extLst/>
          </a:blip>
          <a:stretch>
            <a:fillRect/>
          </a:stretch>
        </p:blipFill>
        <p:spPr>
          <a:xfrm>
            <a:off x="13933960" y="1712329"/>
            <a:ext cx="3698246" cy="2756874"/>
          </a:xfrm>
          <a:prstGeom prst="rect">
            <a:avLst/>
          </a:prstGeom>
          <a:ln w="12700">
            <a:miter lim="400000"/>
          </a:ln>
        </p:spPr>
      </p:pic>
      <p:pic>
        <p:nvPicPr>
          <p:cNvPr id="263" name="pasted-image.pdf" descr="pasted-image.pdf"/>
          <p:cNvPicPr>
            <a:picLocks noChangeAspect="1"/>
          </p:cNvPicPr>
          <p:nvPr/>
        </p:nvPicPr>
        <p:blipFill>
          <a:blip r:embed="rId3">
            <a:extLst/>
          </a:blip>
          <a:stretch>
            <a:fillRect/>
          </a:stretch>
        </p:blipFill>
        <p:spPr>
          <a:xfrm>
            <a:off x="10267950" y="1522811"/>
            <a:ext cx="3847971" cy="2378746"/>
          </a:xfrm>
          <a:prstGeom prst="rect">
            <a:avLst/>
          </a:prstGeom>
          <a:ln w="12700">
            <a:miter lim="400000"/>
          </a:ln>
        </p:spPr>
      </p:pic>
      <p:pic>
        <p:nvPicPr>
          <p:cNvPr id="264" name="pasted-image.pdf" descr="pasted-image.pdf"/>
          <p:cNvPicPr>
            <a:picLocks noChangeAspect="1"/>
          </p:cNvPicPr>
          <p:nvPr/>
        </p:nvPicPr>
        <p:blipFill>
          <a:blip r:embed="rId4">
            <a:extLst/>
          </a:blip>
          <a:stretch>
            <a:fillRect/>
          </a:stretch>
        </p:blipFill>
        <p:spPr>
          <a:xfrm>
            <a:off x="10268032" y="5170900"/>
            <a:ext cx="3847936" cy="2378724"/>
          </a:xfrm>
          <a:prstGeom prst="rect">
            <a:avLst/>
          </a:prstGeom>
          <a:ln w="12700">
            <a:miter lim="400000"/>
          </a:ln>
        </p:spPr>
      </p:pic>
      <p:pic>
        <p:nvPicPr>
          <p:cNvPr id="265" name="pasted-image.pdf" descr="pasted-image.pdf"/>
          <p:cNvPicPr>
            <a:picLocks noChangeAspect="1"/>
          </p:cNvPicPr>
          <p:nvPr/>
        </p:nvPicPr>
        <p:blipFill>
          <a:blip r:embed="rId5">
            <a:extLst/>
          </a:blip>
          <a:stretch>
            <a:fillRect/>
          </a:stretch>
        </p:blipFill>
        <p:spPr>
          <a:xfrm>
            <a:off x="10268032" y="9246977"/>
            <a:ext cx="3847936" cy="2378725"/>
          </a:xfrm>
          <a:prstGeom prst="rect">
            <a:avLst/>
          </a:prstGeom>
          <a:ln w="12700">
            <a:miter lim="400000"/>
          </a:ln>
        </p:spPr>
      </p:pic>
      <p:sp>
        <p:nvSpPr>
          <p:cNvPr id="266"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7" name="order#1…"/>
          <p:cNvSpPr/>
          <p:nvPr/>
        </p:nvSpPr>
        <p:spPr>
          <a:xfrm>
            <a:off x="15016736" y="189767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8"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9" name="order#2…"/>
          <p:cNvSpPr/>
          <p:nvPr/>
        </p:nvSpPr>
        <p:spPr>
          <a:xfrm>
            <a:off x="15016736" y="2767217"/>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0"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1"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2"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3"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4" name="Blockchain"/>
          <p:cNvSpPr/>
          <p:nvPr/>
        </p:nvSpPr>
        <p:spPr>
          <a:xfrm>
            <a:off x="24661587"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75" name="address_X"/>
          <p:cNvSpPr/>
          <p:nvPr/>
        </p:nvSpPr>
        <p:spPr>
          <a:xfrm>
            <a:off x="27249896"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76" name="address_Y"/>
          <p:cNvSpPr/>
          <p:nvPr/>
        </p:nvSpPr>
        <p:spPr>
          <a:xfrm>
            <a:off x="3236768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77" name="Loopring…"/>
          <p:cNvSpPr/>
          <p:nvPr/>
        </p:nvSpPr>
        <p:spPr>
          <a:xfrm>
            <a:off x="37485482" y="11155053"/>
            <a:ext cx="3234798"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grpSp>
        <p:nvGrpSpPr>
          <p:cNvPr id="280" name="Group"/>
          <p:cNvGrpSpPr/>
          <p:nvPr/>
        </p:nvGrpSpPr>
        <p:grpSpPr>
          <a:xfrm>
            <a:off x="18810696" y="-197975"/>
            <a:ext cx="5210772" cy="2269765"/>
            <a:chOff x="0" y="368299"/>
            <a:chExt cx="5210770" cy="2269763"/>
          </a:xfrm>
        </p:grpSpPr>
        <p:sp>
          <p:nvSpPr>
            <p:cNvPr id="27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7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62"/>
                                        </p:tgtEl>
                                        <p:attrNameLst>
                                          <p:attrName>style.visibility</p:attrName>
                                        </p:attrNameLst>
                                      </p:cBhvr>
                                      <p:to>
                                        <p:strVal val="visible"/>
                                      </p:to>
                                    </p:set>
                                    <p:animEffect filter="dissolve" transition="in">
                                      <p:cBhvr>
                                        <p:cTn id="7"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2"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82"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283"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284"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285"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6"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7"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8"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9"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90"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91"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92"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93"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94"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295" name="pasted-image.pdf" descr="pasted-image.pdf"/>
          <p:cNvPicPr>
            <a:picLocks noChangeAspect="1"/>
          </p:cNvPicPr>
          <p:nvPr/>
        </p:nvPicPr>
        <p:blipFill>
          <a:blip r:embed="rId5">
            <a:extLst/>
          </a:blip>
          <a:stretch>
            <a:fillRect/>
          </a:stretch>
        </p:blipFill>
        <p:spPr>
          <a:xfrm>
            <a:off x="17184583" y="8216908"/>
            <a:ext cx="3698247" cy="2756875"/>
          </a:xfrm>
          <a:prstGeom prst="rect">
            <a:avLst/>
          </a:prstGeom>
          <a:ln w="12700">
            <a:miter lim="400000"/>
          </a:ln>
        </p:spPr>
      </p:pic>
      <p:sp>
        <p:nvSpPr>
          <p:cNvPr id="296" name="order#1…"/>
          <p:cNvSpPr/>
          <p:nvPr/>
        </p:nvSpPr>
        <p:spPr>
          <a:xfrm>
            <a:off x="18267359" y="840225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97" name="order#2…"/>
          <p:cNvSpPr/>
          <p:nvPr/>
        </p:nvSpPr>
        <p:spPr>
          <a:xfrm>
            <a:off x="18267359" y="9271796"/>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98" name="Line"/>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99" name="Line"/>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00" name="Line"/>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03" name="Group"/>
          <p:cNvGrpSpPr/>
          <p:nvPr/>
        </p:nvGrpSpPr>
        <p:grpSpPr>
          <a:xfrm>
            <a:off x="18810696" y="-197975"/>
            <a:ext cx="5210772" cy="2269765"/>
            <a:chOff x="0" y="368299"/>
            <a:chExt cx="5210770" cy="2269763"/>
          </a:xfrm>
        </p:grpSpPr>
        <p:sp>
          <p:nvSpPr>
            <p:cNvPr id="30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0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305"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306"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307"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308"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9"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0"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1"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2"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3"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4"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315"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316"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317"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318" name="pasted-image.pdf" descr="pasted-image.pdf"/>
          <p:cNvPicPr>
            <a:picLocks noChangeAspect="1"/>
          </p:cNvPicPr>
          <p:nvPr/>
        </p:nvPicPr>
        <p:blipFill>
          <a:blip r:embed="rId5">
            <a:extLst/>
          </a:blip>
          <a:stretch>
            <a:fillRect/>
          </a:stretch>
        </p:blipFill>
        <p:spPr>
          <a:xfrm>
            <a:off x="17184582" y="8216908"/>
            <a:ext cx="3698246" cy="2756875"/>
          </a:xfrm>
          <a:prstGeom prst="rect">
            <a:avLst/>
          </a:prstGeom>
          <a:ln w="12700">
            <a:miter lim="400000"/>
          </a:ln>
        </p:spPr>
      </p:pic>
      <p:sp>
        <p:nvSpPr>
          <p:cNvPr id="319" name="order#1…"/>
          <p:cNvSpPr/>
          <p:nvPr/>
        </p:nvSpPr>
        <p:spPr>
          <a:xfrm>
            <a:off x="18267357" y="8402255"/>
            <a:ext cx="1532530"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20" name="order#2…"/>
          <p:cNvSpPr/>
          <p:nvPr/>
        </p:nvSpPr>
        <p:spPr>
          <a:xfrm>
            <a:off x="18267357" y="9271796"/>
            <a:ext cx="1532530"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21" name="Line"/>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22" name="Line"/>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23" name="Line"/>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28" name="Group"/>
          <p:cNvGrpSpPr/>
          <p:nvPr/>
        </p:nvGrpSpPr>
        <p:grpSpPr>
          <a:xfrm>
            <a:off x="9566878" y="6836845"/>
            <a:ext cx="5278614" cy="4309536"/>
            <a:chOff x="0" y="0"/>
            <a:chExt cx="5278612" cy="4309535"/>
          </a:xfrm>
        </p:grpSpPr>
        <p:sp>
          <p:nvSpPr>
            <p:cNvPr id="332" name="Connection Line"/>
            <p:cNvSpPr/>
            <p:nvPr/>
          </p:nvSpPr>
          <p:spPr>
            <a:xfrm>
              <a:off x="18515" y="2725966"/>
              <a:ext cx="5260098" cy="1583570"/>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16203"/>
                  </a:moveTo>
                  <a:cubicBezTo>
                    <a:pt x="6958" y="-5125"/>
                    <a:pt x="14158" y="-5397"/>
                    <a:pt x="21600" y="15387"/>
                  </a:cubicBezTo>
                </a:path>
              </a:pathLst>
            </a:custGeom>
            <a:noFill/>
            <a:ln w="38100" cap="flat">
              <a:solidFill>
                <a:schemeClr val="accent5">
                  <a:hueOff val="-444211"/>
                  <a:satOff val="-14915"/>
                  <a:lumOff val="22857"/>
                </a:schemeClr>
              </a:solidFill>
              <a:prstDash val="solid"/>
              <a:miter lim="400000"/>
              <a:tailEnd type="triangle" w="med" len="med"/>
            </a:ln>
            <a:effectLst/>
          </p:spPr>
          <p:txBody>
            <a:bodyPr/>
            <a:lstStyle/>
            <a:p>
              <a:pPr/>
            </a:p>
          </p:txBody>
        </p:sp>
        <p:sp>
          <p:nvSpPr>
            <p:cNvPr id="325" name="4750 token_A"/>
            <p:cNvSpPr txBox="1"/>
            <p:nvPr/>
          </p:nvSpPr>
          <p:spPr>
            <a:xfrm>
              <a:off x="1583211" y="2333495"/>
              <a:ext cx="2120852"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5">
                      <a:hueOff val="-444211"/>
                      <a:satOff val="-14915"/>
                      <a:lumOff val="22857"/>
                    </a:schemeClr>
                  </a:solidFill>
                  <a:latin typeface="Helvetica"/>
                  <a:ea typeface="Helvetica"/>
                  <a:cs typeface="Helvetica"/>
                  <a:sym typeface="Helvetica"/>
                </a:defRPr>
              </a:lvl1pPr>
            </a:lstStyle>
            <a:p>
              <a:pPr/>
              <a:r>
                <a:t>4750 token_A</a:t>
              </a:r>
            </a:p>
          </p:txBody>
        </p:sp>
        <p:sp>
          <p:nvSpPr>
            <p:cNvPr id="333" name="Connection Line"/>
            <p:cNvSpPr/>
            <p:nvPr/>
          </p:nvSpPr>
          <p:spPr>
            <a:xfrm>
              <a:off x="0" y="464284"/>
              <a:ext cx="5260098" cy="36892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6990" y="-5283"/>
                    <a:pt x="14190" y="-5400"/>
                    <a:pt x="21600" y="15850"/>
                  </a:cubicBezTo>
                </a:path>
              </a:pathLst>
            </a:custGeom>
            <a:noFill/>
            <a:ln w="38100" cap="flat">
              <a:solidFill>
                <a:schemeClr val="accent2">
                  <a:hueOff val="-2473793"/>
                  <a:satOff val="-50209"/>
                  <a:lumOff val="23543"/>
                </a:schemeClr>
              </a:solidFill>
              <a:prstDash val="solid"/>
              <a:miter lim="400000"/>
              <a:headEnd type="triangle" w="med" len="med"/>
            </a:ln>
            <a:effectLst/>
          </p:spPr>
          <p:txBody>
            <a:bodyPr/>
            <a:lstStyle/>
            <a:p>
              <a:pPr/>
            </a:p>
          </p:txBody>
        </p:sp>
        <p:sp>
          <p:nvSpPr>
            <p:cNvPr id="327" name="5 token_B"/>
            <p:cNvSpPr txBox="1"/>
            <p:nvPr/>
          </p:nvSpPr>
          <p:spPr>
            <a:xfrm>
              <a:off x="1818968" y="-1"/>
              <a:ext cx="1612306"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2">
                      <a:hueOff val="-2473793"/>
                      <a:satOff val="-50209"/>
                      <a:lumOff val="23543"/>
                    </a:schemeClr>
                  </a:solidFill>
                  <a:latin typeface="Helvetica"/>
                  <a:ea typeface="Helvetica"/>
                  <a:cs typeface="Helvetica"/>
                  <a:sym typeface="Helvetica"/>
                </a:defRPr>
              </a:lvl1pPr>
            </a:lstStyle>
            <a:p>
              <a:pPr/>
              <a:r>
                <a:t>5 token_B</a:t>
              </a:r>
            </a:p>
          </p:txBody>
        </p:sp>
      </p:grpSp>
      <p:grpSp>
        <p:nvGrpSpPr>
          <p:cNvPr id="331" name="Group"/>
          <p:cNvGrpSpPr/>
          <p:nvPr/>
        </p:nvGrpSpPr>
        <p:grpSpPr>
          <a:xfrm>
            <a:off x="18810696" y="-197975"/>
            <a:ext cx="5210772" cy="2269765"/>
            <a:chOff x="0" y="368299"/>
            <a:chExt cx="5210770" cy="2269763"/>
          </a:xfrm>
        </p:grpSpPr>
        <p:sp>
          <p:nvSpPr>
            <p:cNvPr id="32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3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8"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35"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336"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337"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338"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341" name="Group"/>
          <p:cNvGrpSpPr/>
          <p:nvPr/>
        </p:nvGrpSpPr>
        <p:grpSpPr>
          <a:xfrm>
            <a:off x="7502366" y="403068"/>
            <a:ext cx="6416322" cy="2832413"/>
            <a:chOff x="0" y="1191105"/>
            <a:chExt cx="6416320" cy="2832411"/>
          </a:xfrm>
        </p:grpSpPr>
        <p:sp>
          <p:nvSpPr>
            <p:cNvPr id="339"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340"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344" name="Group"/>
          <p:cNvGrpSpPr/>
          <p:nvPr/>
        </p:nvGrpSpPr>
        <p:grpSpPr>
          <a:xfrm>
            <a:off x="7494258" y="4338356"/>
            <a:ext cx="6369899" cy="2257754"/>
            <a:chOff x="0" y="781049"/>
            <a:chExt cx="6369898" cy="2257752"/>
          </a:xfrm>
        </p:grpSpPr>
        <p:sp>
          <p:nvSpPr>
            <p:cNvPr id="342"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343"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347" name="Group"/>
          <p:cNvGrpSpPr/>
          <p:nvPr/>
        </p:nvGrpSpPr>
        <p:grpSpPr>
          <a:xfrm>
            <a:off x="7502366" y="7487922"/>
            <a:ext cx="6369900" cy="2411364"/>
            <a:chOff x="0" y="781049"/>
            <a:chExt cx="6369898" cy="2411362"/>
          </a:xfrm>
        </p:grpSpPr>
        <p:sp>
          <p:nvSpPr>
            <p:cNvPr id="345"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346"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350" name="Group"/>
          <p:cNvGrpSpPr/>
          <p:nvPr/>
        </p:nvGrpSpPr>
        <p:grpSpPr>
          <a:xfrm>
            <a:off x="7492765" y="10994297"/>
            <a:ext cx="6389101" cy="2116709"/>
            <a:chOff x="0" y="781049"/>
            <a:chExt cx="6389099" cy="2116707"/>
          </a:xfrm>
        </p:grpSpPr>
        <p:sp>
          <p:nvSpPr>
            <p:cNvPr id="348"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49"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53" name="Group"/>
          <p:cNvGrpSpPr/>
          <p:nvPr/>
        </p:nvGrpSpPr>
        <p:grpSpPr>
          <a:xfrm>
            <a:off x="40360" y="4163428"/>
            <a:ext cx="5210771" cy="2269765"/>
            <a:chOff x="0" y="368299"/>
            <a:chExt cx="5210770" cy="2269763"/>
          </a:xfrm>
        </p:grpSpPr>
        <p:sp>
          <p:nvSpPr>
            <p:cNvPr id="35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5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4" name="屏幕快照 2017-06-29 15.15.42.jpg" descr="屏幕快照 2017-06-29 15.15.42.jpg"/>
          <p:cNvPicPr>
            <a:picLocks noChangeAspect="1"/>
          </p:cNvPicPr>
          <p:nvPr/>
        </p:nvPicPr>
        <p:blipFill>
          <a:blip r:embed="rId2">
            <a:extLst/>
          </a:blip>
          <a:stretch>
            <a:fillRect/>
          </a:stretch>
        </p:blipFill>
        <p:spPr>
          <a:xfrm>
            <a:off x="9205559" y="254000"/>
            <a:ext cx="13893801" cy="13208000"/>
          </a:xfrm>
          <a:prstGeom prst="rect">
            <a:avLst/>
          </a:prstGeom>
          <a:ln w="12700">
            <a:miter lim="400000"/>
          </a:ln>
        </p:spPr>
      </p:pic>
      <p:sp>
        <p:nvSpPr>
          <p:cNvPr id="125"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26" name="屏幕快照 2017-06-29 15.19.02.jpg" descr="屏幕快照 2017-06-29 15.19.02.jpg"/>
          <p:cNvPicPr>
            <a:picLocks noChangeAspect="1"/>
          </p:cNvPicPr>
          <p:nvPr/>
        </p:nvPicPr>
        <p:blipFill>
          <a:blip r:embed="rId3">
            <a:extLst/>
          </a:blip>
          <a:stretch>
            <a:fillRect/>
          </a:stretch>
        </p:blipFill>
        <p:spPr>
          <a:xfrm>
            <a:off x="379924" y="8737816"/>
            <a:ext cx="8382001" cy="3581401"/>
          </a:xfrm>
          <a:prstGeom prst="rect">
            <a:avLst/>
          </a:prstGeom>
          <a:ln w="12700">
            <a:miter lim="400000"/>
          </a:ln>
        </p:spPr>
      </p:pic>
      <p:sp>
        <p:nvSpPr>
          <p:cNvPr id="127" name="4位 - Google工程师…"/>
          <p:cNvSpPr txBox="1"/>
          <p:nvPr/>
        </p:nvSpPr>
        <p:spPr>
          <a:xfrm>
            <a:off x="8855655" y="147048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55"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56"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357"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360" name="Group"/>
          <p:cNvGrpSpPr/>
          <p:nvPr/>
        </p:nvGrpSpPr>
        <p:grpSpPr>
          <a:xfrm>
            <a:off x="7492765" y="10994297"/>
            <a:ext cx="6389101" cy="2116709"/>
            <a:chOff x="0" y="781049"/>
            <a:chExt cx="6389099" cy="2116707"/>
          </a:xfrm>
        </p:grpSpPr>
        <p:sp>
          <p:nvSpPr>
            <p:cNvPr id="358"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59"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55"/>
                                        </p:tgtEl>
                                        <p:attrNameLst>
                                          <p:attrName>style.visibility</p:attrName>
                                        </p:attrNameLst>
                                      </p:cBhvr>
                                      <p:to>
                                        <p:strVal val="visible"/>
                                      </p:to>
                                    </p:set>
                                    <p:animEffect filter="dissolve" transition="in">
                                      <p:cBhvr>
                                        <p:cTn id="7" dur="1000"/>
                                        <p:tgtEl>
                                          <p:spTgt spid="355"/>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356"/>
                                        </p:tgtEl>
                                        <p:attrNameLst>
                                          <p:attrName>style.visibility</p:attrName>
                                        </p:attrNameLst>
                                      </p:cBhvr>
                                      <p:to>
                                        <p:strVal val="visible"/>
                                      </p:to>
                                    </p:set>
                                    <p:animEffect filter="dissolve" transition="in">
                                      <p:cBhvr>
                                        <p:cTn id="11" dur="500"/>
                                        <p:tgtEl>
                                          <p:spTgt spid="356"/>
                                        </p:tgtEl>
                                      </p:cBhvr>
                                    </p:animEffect>
                                  </p:childTnLst>
                                </p:cTn>
                              </p:par>
                            </p:childTnLst>
                          </p:cTn>
                        </p:par>
                        <p:par>
                          <p:cTn id="12" fill="hold">
                            <p:stCondLst>
                              <p:cond delay="1500"/>
                            </p:stCondLst>
                            <p:childTnLst>
                              <p:par>
                                <p:cTn id="13" presetClass="entr" nodeType="afterEffect" presetID="9" grpId="3" fill="hold">
                                  <p:stCondLst>
                                    <p:cond delay="0"/>
                                  </p:stCondLst>
                                  <p:iterate type="el" backwards="0">
                                    <p:tmAbs val="0"/>
                                  </p:iterate>
                                  <p:childTnLst>
                                    <p:set>
                                      <p:cBhvr>
                                        <p:cTn id="14" fill="hold"/>
                                        <p:tgtEl>
                                          <p:spTgt spid="357"/>
                                        </p:tgtEl>
                                        <p:attrNameLst>
                                          <p:attrName>style.visibility</p:attrName>
                                        </p:attrNameLst>
                                      </p:cBhvr>
                                      <p:to>
                                        <p:strVal val="visible"/>
                                      </p:to>
                                    </p:set>
                                    <p:animEffect filter="dissolve" transition="in">
                                      <p:cBhvr>
                                        <p:cTn id="15" dur="5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5" grpId="1"/>
      <p:bldP build="whole" bldLvl="1" animBg="1" rev="0" advAuto="0" spid="356" grpId="2"/>
      <p:bldP build="whole" bldLvl="1" animBg="1" rev="0" advAuto="0" spid="357" grpId="3"/>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62"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363"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364"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371" name="Group"/>
          <p:cNvGrpSpPr/>
          <p:nvPr/>
        </p:nvGrpSpPr>
        <p:grpSpPr>
          <a:xfrm>
            <a:off x="6097699" y="6659570"/>
            <a:ext cx="11825148" cy="1613485"/>
            <a:chOff x="0" y="0"/>
            <a:chExt cx="11825147" cy="1613484"/>
          </a:xfrm>
        </p:grpSpPr>
        <p:sp>
          <p:nvSpPr>
            <p:cNvPr id="365" name="Line"/>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6" name="Line"/>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7" name="Line"/>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8" name="Line"/>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9" name="Line"/>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0" name="Line"/>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75" name="Group"/>
          <p:cNvGrpSpPr/>
          <p:nvPr/>
        </p:nvGrpSpPr>
        <p:grpSpPr>
          <a:xfrm>
            <a:off x="6034199" y="2877545"/>
            <a:ext cx="11911425" cy="1657587"/>
            <a:chOff x="0" y="0"/>
            <a:chExt cx="11911424" cy="1657586"/>
          </a:xfrm>
        </p:grpSpPr>
        <p:sp>
          <p:nvSpPr>
            <p:cNvPr id="372" name="Line"/>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3" name="Line"/>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4" name="Line"/>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376"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377"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378"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pic>
        <p:nvPicPr>
          <p:cNvPr id="379"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382" name="Group"/>
          <p:cNvGrpSpPr/>
          <p:nvPr/>
        </p:nvGrpSpPr>
        <p:grpSpPr>
          <a:xfrm>
            <a:off x="7492765" y="10994297"/>
            <a:ext cx="6389101" cy="2116709"/>
            <a:chOff x="0" y="781049"/>
            <a:chExt cx="6389099" cy="2116707"/>
          </a:xfrm>
        </p:grpSpPr>
        <p:sp>
          <p:nvSpPr>
            <p:cNvPr id="380"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81"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85" name="Group"/>
          <p:cNvGrpSpPr/>
          <p:nvPr/>
        </p:nvGrpSpPr>
        <p:grpSpPr>
          <a:xfrm>
            <a:off x="2500784" y="-2905702"/>
            <a:ext cx="5210772" cy="2269765"/>
            <a:chOff x="0" y="368299"/>
            <a:chExt cx="5210770" cy="2269763"/>
          </a:xfrm>
        </p:grpSpPr>
        <p:sp>
          <p:nvSpPr>
            <p:cNvPr id="38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8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79"/>
                                        </p:tgtEl>
                                        <p:attrNameLst>
                                          <p:attrName>style.visibility</p:attrName>
                                        </p:attrNameLst>
                                      </p:cBhvr>
                                      <p:to>
                                        <p:strVal val="visible"/>
                                      </p:to>
                                    </p:set>
                                    <p:anim calcmode="lin" valueType="num">
                                      <p:cBhvr>
                                        <p:cTn id="7" dur="1000" fill="hold"/>
                                        <p:tgtEl>
                                          <p:spTgt spid="379"/>
                                        </p:tgtEl>
                                        <p:attrNameLst>
                                          <p:attrName>ppt_w</p:attrName>
                                        </p:attrNameLst>
                                      </p:cBhvr>
                                      <p:tavLst>
                                        <p:tav tm="0">
                                          <p:val>
                                            <p:fltVal val="0"/>
                                          </p:val>
                                        </p:tav>
                                        <p:tav tm="100000">
                                          <p:val>
                                            <p:strVal val="#ppt_w"/>
                                          </p:val>
                                        </p:tav>
                                      </p:tavLst>
                                    </p:anim>
                                    <p:anim calcmode="lin" valueType="num">
                                      <p:cBhvr>
                                        <p:cTn id="8" dur="1000" fill="hold"/>
                                        <p:tgtEl>
                                          <p:spTgt spid="3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9"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389" name="Group"/>
          <p:cNvGrpSpPr/>
          <p:nvPr/>
        </p:nvGrpSpPr>
        <p:grpSpPr>
          <a:xfrm>
            <a:off x="2500784" y="179009"/>
            <a:ext cx="5210772" cy="2269765"/>
            <a:chOff x="0" y="368299"/>
            <a:chExt cx="5210770" cy="2269763"/>
          </a:xfrm>
        </p:grpSpPr>
        <p:sp>
          <p:nvSpPr>
            <p:cNvPr id="38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8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390"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2"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93"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396" name="Group"/>
          <p:cNvGrpSpPr/>
          <p:nvPr/>
        </p:nvGrpSpPr>
        <p:grpSpPr>
          <a:xfrm>
            <a:off x="2500784" y="3824287"/>
            <a:ext cx="5210772" cy="2269765"/>
            <a:chOff x="0" y="368299"/>
            <a:chExt cx="5210770" cy="2269763"/>
          </a:xfrm>
        </p:grpSpPr>
        <p:sp>
          <p:nvSpPr>
            <p:cNvPr id="39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92"/>
                                        </p:tgtEl>
                                        <p:attrNameLst>
                                          <p:attrName>style.visibility</p:attrName>
                                        </p:attrNameLst>
                                      </p:cBhvr>
                                      <p:to>
                                        <p:strVal val="visible"/>
                                      </p:to>
                                    </p:set>
                                    <p:animEffect filter="dissolve" transition="in">
                                      <p:cBhvr>
                                        <p:cTn id="7" dur="500"/>
                                        <p:tgtEl>
                                          <p:spTgt spid="392"/>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93"/>
                                        </p:tgtEl>
                                        <p:attrNameLst>
                                          <p:attrName>style.visibility</p:attrName>
                                        </p:attrNameLst>
                                      </p:cBhvr>
                                      <p:to>
                                        <p:strVal val="visible"/>
                                      </p:to>
                                    </p:set>
                                    <p:animEffect filter="dissolve" transition="in">
                                      <p:cBhvr>
                                        <p:cTn id="11"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2" grpId="1"/>
      <p:bldP build="whole" bldLvl="1" animBg="1" rev="0" advAuto="0" spid="393" grpId="2"/>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8"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99"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400"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401"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402"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403"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404"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405"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406"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407"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408"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411" name="Group"/>
          <p:cNvGrpSpPr/>
          <p:nvPr/>
        </p:nvGrpSpPr>
        <p:grpSpPr>
          <a:xfrm>
            <a:off x="2500784" y="828355"/>
            <a:ext cx="5210772" cy="2269765"/>
            <a:chOff x="0" y="368299"/>
            <a:chExt cx="5210770" cy="2269763"/>
          </a:xfrm>
        </p:grpSpPr>
        <p:sp>
          <p:nvSpPr>
            <p:cNvPr id="40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1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13"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414"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415"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416" name="EOS"/>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EOS</a:t>
            </a:r>
          </a:p>
        </p:txBody>
      </p:sp>
      <p:sp>
        <p:nvSpPr>
          <p:cNvPr id="417" name="…"/>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t>
            </a:r>
          </a:p>
        </p:txBody>
      </p:sp>
      <p:sp>
        <p:nvSpPr>
          <p:cNvPr id="418" name="Loopring也可以在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Loopring也可以在多个支持智能合约的类ERC20代币的公有链上实现。</a:t>
            </a:r>
          </a:p>
        </p:txBody>
      </p:sp>
      <p:sp>
        <p:nvSpPr>
          <p:cNvPr id="419"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420"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421"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422"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425" name="Group"/>
          <p:cNvGrpSpPr/>
          <p:nvPr/>
        </p:nvGrpSpPr>
        <p:grpSpPr>
          <a:xfrm>
            <a:off x="2500784" y="828355"/>
            <a:ext cx="5210772" cy="2269765"/>
            <a:chOff x="0" y="368299"/>
            <a:chExt cx="5210770" cy="2269763"/>
          </a:xfrm>
        </p:grpSpPr>
        <p:sp>
          <p:nvSpPr>
            <p:cNvPr id="42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2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429" name="Group"/>
          <p:cNvGrpSpPr/>
          <p:nvPr/>
        </p:nvGrpSpPr>
        <p:grpSpPr>
          <a:xfrm>
            <a:off x="4601269" y="4184494"/>
            <a:ext cx="10020746" cy="2832412"/>
            <a:chOff x="0" y="1191105"/>
            <a:chExt cx="10020744" cy="2832411"/>
          </a:xfrm>
        </p:grpSpPr>
        <p:sp>
          <p:nvSpPr>
            <p:cNvPr id="427"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428"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432" name="Group"/>
          <p:cNvGrpSpPr/>
          <p:nvPr/>
        </p:nvGrpSpPr>
        <p:grpSpPr>
          <a:xfrm>
            <a:off x="4610449" y="7506373"/>
            <a:ext cx="10002385" cy="2446824"/>
            <a:chOff x="0" y="1191105"/>
            <a:chExt cx="10002383" cy="2446823"/>
          </a:xfrm>
        </p:grpSpPr>
        <p:sp>
          <p:nvSpPr>
            <p:cNvPr id="430"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431"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435" name="Group"/>
          <p:cNvGrpSpPr/>
          <p:nvPr/>
        </p:nvGrpSpPr>
        <p:grpSpPr>
          <a:xfrm>
            <a:off x="4619630" y="10185605"/>
            <a:ext cx="12108850" cy="2501908"/>
            <a:chOff x="0" y="1191105"/>
            <a:chExt cx="12108848" cy="2501907"/>
          </a:xfrm>
        </p:grpSpPr>
        <p:sp>
          <p:nvSpPr>
            <p:cNvPr id="433"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434"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436"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439" name="Group"/>
          <p:cNvGrpSpPr/>
          <p:nvPr/>
        </p:nvGrpSpPr>
        <p:grpSpPr>
          <a:xfrm>
            <a:off x="2500784" y="828355"/>
            <a:ext cx="5210772" cy="2269765"/>
            <a:chOff x="0" y="368299"/>
            <a:chExt cx="5210770" cy="2269763"/>
          </a:xfrm>
        </p:grpSpPr>
        <p:sp>
          <p:nvSpPr>
            <p:cNvPr id="43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3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29"/>
                                        </p:tgtEl>
                                        <p:attrNameLst>
                                          <p:attrName>style.visibility</p:attrName>
                                        </p:attrNameLst>
                                      </p:cBhvr>
                                      <p:to>
                                        <p:strVal val="visible"/>
                                      </p:to>
                                    </p:set>
                                    <p:animEffect filter="dissolve" transition="in">
                                      <p:cBhvr>
                                        <p:cTn id="7" dur="500"/>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32"/>
                                        </p:tgtEl>
                                        <p:attrNameLst>
                                          <p:attrName>style.visibility</p:attrName>
                                        </p:attrNameLst>
                                      </p:cBhvr>
                                      <p:to>
                                        <p:strVal val="visible"/>
                                      </p:to>
                                    </p:set>
                                    <p:animEffect filter="dissolve" transition="in">
                                      <p:cBhvr>
                                        <p:cTn id="12" dur="500"/>
                                        <p:tgtEl>
                                          <p:spTgt spid="43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35"/>
                                        </p:tgtEl>
                                        <p:attrNameLst>
                                          <p:attrName>style.visibility</p:attrName>
                                        </p:attrNameLst>
                                      </p:cBhvr>
                                      <p:to>
                                        <p:strVal val="visible"/>
                                      </p:to>
                                    </p:set>
                                    <p:animEffect filter="dissolve" transition="in">
                                      <p:cBhvr>
                                        <p:cTn id="17" dur="5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5" grpId="3"/>
      <p:bldP build="whole" bldLvl="1" animBg="1" rev="0" advAuto="0" spid="429" grpId="1"/>
      <p:bldP build="whole" bldLvl="1" animBg="1" rev="0" advAuto="0" spid="432" grpId="2"/>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441" name="Group"/>
          <p:cNvSpPr txBox="1"/>
          <p:nvPr/>
        </p:nvSpPr>
        <p:spPr>
          <a:xfrm>
            <a:off x="2488084" y="815655"/>
            <a:ext cx="5210772" cy="1819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000">
                <a:solidFill>
                  <a:srgbClr val="FFFFFF"/>
                </a:solidFill>
                <a:latin typeface="Roboto Bold"/>
                <a:ea typeface="Roboto Bold"/>
                <a:cs typeface="Roboto Bold"/>
                <a:sym typeface="Roboto Bold"/>
              </a:defRPr>
            </a:lvl1pPr>
          </a:lstStyle>
          <a:p>
            <a:pPr/>
            <a:r>
              <a:t>Loopring</a:t>
            </a:r>
          </a:p>
        </p:txBody>
      </p:sp>
      <p:sp>
        <p:nvSpPr>
          <p:cNvPr id="442" name="Ethereum"/>
          <p:cNvSpPr/>
          <p:nvPr/>
        </p:nvSpPr>
        <p:spPr>
          <a:xfrm>
            <a:off x="5984947" y="3127621"/>
            <a:ext cx="12575780"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grpSp>
        <p:nvGrpSpPr>
          <p:cNvPr id="446" name="Group"/>
          <p:cNvGrpSpPr/>
          <p:nvPr/>
        </p:nvGrpSpPr>
        <p:grpSpPr>
          <a:xfrm>
            <a:off x="5984947" y="5127662"/>
            <a:ext cx="12574690" cy="946076"/>
            <a:chOff x="0" y="0"/>
            <a:chExt cx="12574688" cy="946074"/>
          </a:xfrm>
        </p:grpSpPr>
        <p:sp>
          <p:nvSpPr>
            <p:cNvPr id="443" name="钱包"/>
            <p:cNvSpPr/>
            <p:nvPr/>
          </p:nvSpPr>
          <p:spPr>
            <a:xfrm>
              <a:off x="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sp>
          <p:nvSpPr>
            <p:cNvPr id="444" name="钱包"/>
            <p:cNvSpPr/>
            <p:nvPr/>
          </p:nvSpPr>
          <p:spPr>
            <a:xfrm>
              <a:off x="4458245"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sp>
          <p:nvSpPr>
            <p:cNvPr id="445" name="钱包"/>
            <p:cNvSpPr/>
            <p:nvPr/>
          </p:nvSpPr>
          <p:spPr>
            <a:xfrm>
              <a:off x="891540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grpSp>
      <p:grpSp>
        <p:nvGrpSpPr>
          <p:cNvPr id="450" name="Group"/>
          <p:cNvGrpSpPr/>
          <p:nvPr/>
        </p:nvGrpSpPr>
        <p:grpSpPr>
          <a:xfrm>
            <a:off x="5985492" y="10880762"/>
            <a:ext cx="12574690" cy="946076"/>
            <a:chOff x="0" y="0"/>
            <a:chExt cx="12574688" cy="946074"/>
          </a:xfrm>
        </p:grpSpPr>
        <p:sp>
          <p:nvSpPr>
            <p:cNvPr id="447" name="撮合服务"/>
            <p:cNvSpPr/>
            <p:nvPr/>
          </p:nvSpPr>
          <p:spPr>
            <a:xfrm>
              <a:off x="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sp>
          <p:nvSpPr>
            <p:cNvPr id="448" name="撮合服务"/>
            <p:cNvSpPr/>
            <p:nvPr/>
          </p:nvSpPr>
          <p:spPr>
            <a:xfrm>
              <a:off x="4458245"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sp>
          <p:nvSpPr>
            <p:cNvPr id="449" name="撮合服务"/>
            <p:cNvSpPr/>
            <p:nvPr/>
          </p:nvSpPr>
          <p:spPr>
            <a:xfrm>
              <a:off x="891540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grpSp>
      <p:grpSp>
        <p:nvGrpSpPr>
          <p:cNvPr id="461" name="Group"/>
          <p:cNvGrpSpPr/>
          <p:nvPr/>
        </p:nvGrpSpPr>
        <p:grpSpPr>
          <a:xfrm>
            <a:off x="5904110" y="8188466"/>
            <a:ext cx="12575780" cy="2450713"/>
            <a:chOff x="0" y="0"/>
            <a:chExt cx="12575779" cy="2450712"/>
          </a:xfrm>
        </p:grpSpPr>
        <p:sp>
          <p:nvSpPr>
            <p:cNvPr id="451" name="IPFS/SWARM/HTTP/P2P"/>
            <p:cNvSpPr/>
            <p:nvPr/>
          </p:nvSpPr>
          <p:spPr>
            <a:xfrm>
              <a:off x="0" y="761896"/>
              <a:ext cx="12575780" cy="1688817"/>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IPFS/SWARM/HTTP/P2P</a:t>
              </a:r>
            </a:p>
          </p:txBody>
        </p:sp>
        <p:grpSp>
          <p:nvGrpSpPr>
            <p:cNvPr id="460" name="Group"/>
            <p:cNvGrpSpPr/>
            <p:nvPr/>
          </p:nvGrpSpPr>
          <p:grpSpPr>
            <a:xfrm>
              <a:off x="333954" y="-1"/>
              <a:ext cx="11869770" cy="639499"/>
              <a:chOff x="0" y="0"/>
              <a:chExt cx="11869769" cy="639497"/>
            </a:xfrm>
          </p:grpSpPr>
          <p:sp>
            <p:nvSpPr>
              <p:cNvPr id="452" name="Line"/>
              <p:cNvSpPr/>
              <p:nvPr/>
            </p:nvSpPr>
            <p:spPr>
              <a:xfrm flipH="1">
                <a:off x="-1" y="0"/>
                <a:ext cx="2" cy="602966"/>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3" name="Line"/>
              <p:cNvSpPr/>
              <p:nvPr/>
            </p:nvSpPr>
            <p:spPr>
              <a:xfrm>
                <a:off x="1710196"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4" name="Line"/>
              <p:cNvSpPr/>
              <p:nvPr/>
            </p:nvSpPr>
            <p:spPr>
              <a:xfrm>
                <a:off x="3420391"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5" name="Line"/>
              <p:cNvSpPr/>
              <p:nvPr/>
            </p:nvSpPr>
            <p:spPr>
              <a:xfrm>
                <a:off x="5105187"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6" name="Line"/>
              <p:cNvSpPr/>
              <p:nvPr/>
            </p:nvSpPr>
            <p:spPr>
              <a:xfrm>
                <a:off x="6802682"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7" name="Line"/>
              <p:cNvSpPr/>
              <p:nvPr/>
            </p:nvSpPr>
            <p:spPr>
              <a:xfrm>
                <a:off x="8500179"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8" name="Line"/>
              <p:cNvSpPr/>
              <p:nvPr/>
            </p:nvSpPr>
            <p:spPr>
              <a:xfrm>
                <a:off x="10184974"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9" name="Line"/>
              <p:cNvSpPr/>
              <p:nvPr/>
            </p:nvSpPr>
            <p:spPr>
              <a:xfrm>
                <a:off x="11869769"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grpSp>
        <p:nvGrpSpPr>
          <p:cNvPr id="478" name="Group"/>
          <p:cNvGrpSpPr/>
          <p:nvPr/>
        </p:nvGrpSpPr>
        <p:grpSpPr>
          <a:xfrm>
            <a:off x="5615764" y="6182702"/>
            <a:ext cx="13152473" cy="1938948"/>
            <a:chOff x="0" y="0"/>
            <a:chExt cx="13152471" cy="1938947"/>
          </a:xfrm>
        </p:grpSpPr>
        <p:sp>
          <p:nvSpPr>
            <p:cNvPr id="462" name="订单"/>
            <p:cNvSpPr/>
            <p:nvPr/>
          </p:nvSpPr>
          <p:spPr>
            <a:xfrm>
              <a:off x="0" y="668947"/>
              <a:ext cx="1270000"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3" name="订单"/>
            <p:cNvSpPr/>
            <p:nvPr/>
          </p:nvSpPr>
          <p:spPr>
            <a:xfrm>
              <a:off x="3394991"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4" name="订单"/>
            <p:cNvSpPr/>
            <p:nvPr/>
          </p:nvSpPr>
          <p:spPr>
            <a:xfrm>
              <a:off x="1697495"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5" name="订单"/>
            <p:cNvSpPr/>
            <p:nvPr/>
          </p:nvSpPr>
          <p:spPr>
            <a:xfrm>
              <a:off x="5092487"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6" name="订单"/>
            <p:cNvSpPr/>
            <p:nvPr/>
          </p:nvSpPr>
          <p:spPr>
            <a:xfrm>
              <a:off x="8487480"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7" name="订单"/>
            <p:cNvSpPr/>
            <p:nvPr/>
          </p:nvSpPr>
          <p:spPr>
            <a:xfrm>
              <a:off x="6789982"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8" name="订单"/>
            <p:cNvSpPr/>
            <p:nvPr/>
          </p:nvSpPr>
          <p:spPr>
            <a:xfrm>
              <a:off x="10184975"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9" name="订单"/>
            <p:cNvSpPr/>
            <p:nvPr/>
          </p:nvSpPr>
          <p:spPr>
            <a:xfrm>
              <a:off x="11882471"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70" name="Line"/>
            <p:cNvSpPr/>
            <p:nvPr/>
          </p:nvSpPr>
          <p:spPr>
            <a:xfrm flipH="1">
              <a:off x="641351" y="0"/>
              <a:ext cx="1" cy="602966"/>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1" name="Line"/>
            <p:cNvSpPr/>
            <p:nvPr/>
          </p:nvSpPr>
          <p:spPr>
            <a:xfrm>
              <a:off x="2351546"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2" name="Line"/>
            <p:cNvSpPr/>
            <p:nvPr/>
          </p:nvSpPr>
          <p:spPr>
            <a:xfrm>
              <a:off x="4061742"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3" name="Line"/>
            <p:cNvSpPr/>
            <p:nvPr/>
          </p:nvSpPr>
          <p:spPr>
            <a:xfrm>
              <a:off x="5746537"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4" name="Line"/>
            <p:cNvSpPr/>
            <p:nvPr/>
          </p:nvSpPr>
          <p:spPr>
            <a:xfrm>
              <a:off x="7444033"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5" name="Line"/>
            <p:cNvSpPr/>
            <p:nvPr/>
          </p:nvSpPr>
          <p:spPr>
            <a:xfrm>
              <a:off x="9141531"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6" name="Line"/>
            <p:cNvSpPr/>
            <p:nvPr/>
          </p:nvSpPr>
          <p:spPr>
            <a:xfrm>
              <a:off x="10826325"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7" name="Line"/>
            <p:cNvSpPr/>
            <p:nvPr/>
          </p:nvSpPr>
          <p:spPr>
            <a:xfrm>
              <a:off x="12511120"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84" name="Group"/>
          <p:cNvGrpSpPr/>
          <p:nvPr/>
        </p:nvGrpSpPr>
        <p:grpSpPr>
          <a:xfrm>
            <a:off x="18713648" y="4347737"/>
            <a:ext cx="2215689" cy="6924676"/>
            <a:chOff x="0" y="0"/>
            <a:chExt cx="2215688" cy="6924675"/>
          </a:xfrm>
        </p:grpSpPr>
        <p:sp>
          <p:nvSpPr>
            <p:cNvPr id="486" name="Connection Line"/>
            <p:cNvSpPr/>
            <p:nvPr/>
          </p:nvSpPr>
          <p:spPr>
            <a:xfrm>
              <a:off x="0" y="0"/>
              <a:ext cx="1410443" cy="6924675"/>
            </a:xfrm>
            <a:custGeom>
              <a:avLst/>
              <a:gdLst/>
              <a:ahLst/>
              <a:cxnLst>
                <a:cxn ang="0">
                  <a:pos x="wd2" y="hd2"/>
                </a:cxn>
                <a:cxn ang="5400000">
                  <a:pos x="wd2" y="hd2"/>
                </a:cxn>
                <a:cxn ang="10800000">
                  <a:pos x="wd2" y="hd2"/>
                </a:cxn>
                <a:cxn ang="16200000">
                  <a:pos x="wd2" y="hd2"/>
                </a:cxn>
              </a:cxnLst>
              <a:rect l="0" t="0" r="r" b="b"/>
              <a:pathLst>
                <a:path w="16230" h="21600" fill="norm" stroke="1" extrusionOk="0">
                  <a:moveTo>
                    <a:pt x="0" y="0"/>
                  </a:moveTo>
                  <a:cubicBezTo>
                    <a:pt x="20716" y="6924"/>
                    <a:pt x="21600" y="14124"/>
                    <a:pt x="2653" y="21600"/>
                  </a:cubicBezTo>
                </a:path>
              </a:pathLst>
            </a:custGeom>
            <a:noFill/>
            <a:ln w="76200" cap="flat">
              <a:solidFill>
                <a:schemeClr val="accent2">
                  <a:hueOff val="-2473793"/>
                  <a:satOff val="-50209"/>
                  <a:lumOff val="23543"/>
                </a:schemeClr>
              </a:solidFill>
              <a:prstDash val="solid"/>
              <a:miter lim="400000"/>
              <a:headEnd type="triangle" w="med" len="med"/>
            </a:ln>
            <a:effectLst/>
          </p:spPr>
          <p:txBody>
            <a:bodyPr/>
            <a:lstStyle/>
            <a:p>
              <a:pPr/>
            </a:p>
          </p:txBody>
        </p:sp>
        <p:grpSp>
          <p:nvGrpSpPr>
            <p:cNvPr id="483" name="Group"/>
            <p:cNvGrpSpPr/>
            <p:nvPr/>
          </p:nvGrpSpPr>
          <p:grpSpPr>
            <a:xfrm>
              <a:off x="742488" y="3947439"/>
              <a:ext cx="1473201" cy="1481486"/>
              <a:chOff x="0" y="0"/>
              <a:chExt cx="1473200" cy="1481484"/>
            </a:xfrm>
          </p:grpSpPr>
          <p:sp>
            <p:nvSpPr>
              <p:cNvPr id="480" name="Circle"/>
              <p:cNvSpPr/>
              <p:nvPr/>
            </p:nvSpPr>
            <p:spPr>
              <a:xfrm>
                <a:off x="0" y="0"/>
                <a:ext cx="1270000" cy="1270000"/>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sp>
            <p:nvSpPr>
              <p:cNvPr id="481" name="Circle"/>
              <p:cNvSpPr/>
              <p:nvPr/>
            </p:nvSpPr>
            <p:spPr>
              <a:xfrm>
                <a:off x="203200" y="211484"/>
                <a:ext cx="1270000" cy="1270001"/>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sp>
            <p:nvSpPr>
              <p:cNvPr id="482" name="Circle"/>
              <p:cNvSpPr/>
              <p:nvPr/>
            </p:nvSpPr>
            <p:spPr>
              <a:xfrm>
                <a:off x="0" y="211484"/>
                <a:ext cx="1270000" cy="1270001"/>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grpSp>
      </p:grpSp>
      <p:sp>
        <p:nvSpPr>
          <p:cNvPr id="485" name="资产代币化…"/>
          <p:cNvSpPr/>
          <p:nvPr/>
        </p:nvSpPr>
        <p:spPr>
          <a:xfrm>
            <a:off x="-6055999" y="4671164"/>
            <a:ext cx="5009576" cy="4758824"/>
          </a:xfrm>
          <a:prstGeom prst="pentagon">
            <a:avLst/>
          </a:prstGeom>
          <a:solidFill>
            <a:schemeClr val="accent1"/>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FFFFFF"/>
                </a:solidFill>
              </a:defRPr>
            </a:pPr>
            <a:r>
              <a:t>资产代币化</a:t>
            </a:r>
          </a:p>
          <a:p>
            <a:pPr>
              <a:defRPr sz="3200">
                <a:solidFill>
                  <a:srgbClr val="FFFFFF"/>
                </a:solidFill>
              </a:defRPr>
            </a:pPr>
            <a:r>
              <a:t>（Tokenization）</a:t>
            </a:r>
          </a:p>
          <a:p>
            <a:pPr>
              <a:defRPr sz="3200">
                <a:solidFill>
                  <a:srgbClr val="FFFFFF"/>
                </a:solidFill>
              </a:defRPr>
            </a:pPr>
            <a:r>
              <a:t>服务商</a:t>
            </a:r>
          </a:p>
        </p:txBody>
      </p:sp>
    </p:spTree>
  </p:cSld>
  <p:clrMapOvr>
    <a:masterClrMapping/>
  </p:clrMapOvr>
  <mc:AlternateContent xmlns:mc="http://schemas.openxmlformats.org/markup-compatibility/2006">
    <mc:Choice xmlns:p14="http://schemas.microsoft.com/office/powerpoint/2010/main" Requires="p14">
      <p:transition spd="fast" advClick="1" p14:dur="699">
        <p:cover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446"/>
                                        </p:tgtEl>
                                        <p:attrNameLst>
                                          <p:attrName>style.visibility</p:attrName>
                                        </p:attrNameLst>
                                      </p:cBhvr>
                                      <p:to>
                                        <p:strVal val="visible"/>
                                      </p:to>
                                    </p:set>
                                    <p:animEffect filter="wipe(up)" transition="in">
                                      <p:cBhvr>
                                        <p:cTn id="7" dur="500"/>
                                        <p:tgtEl>
                                          <p:spTgt spid="44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2" grpId="2" fill="hold">
                                  <p:stCondLst>
                                    <p:cond delay="0"/>
                                  </p:stCondLst>
                                  <p:iterate type="el" backwards="0">
                                    <p:tmAbs val="0"/>
                                  </p:iterate>
                                  <p:childTnLst>
                                    <p:set>
                                      <p:cBhvr>
                                        <p:cTn id="11" fill="hold"/>
                                        <p:tgtEl>
                                          <p:spTgt spid="478"/>
                                        </p:tgtEl>
                                        <p:attrNameLst>
                                          <p:attrName>style.visibility</p:attrName>
                                        </p:attrNameLst>
                                      </p:cBhvr>
                                      <p:to>
                                        <p:strVal val="visible"/>
                                      </p:to>
                                    </p:set>
                                    <p:animEffect filter="wipe(up)" transition="in">
                                      <p:cBhvr>
                                        <p:cTn id="12" dur="500"/>
                                        <p:tgtEl>
                                          <p:spTgt spid="47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 presetID="22" grpId="3" fill="hold">
                                  <p:stCondLst>
                                    <p:cond delay="0"/>
                                  </p:stCondLst>
                                  <p:iterate type="el" backwards="0">
                                    <p:tmAbs val="0"/>
                                  </p:iterate>
                                  <p:childTnLst>
                                    <p:set>
                                      <p:cBhvr>
                                        <p:cTn id="16" fill="hold"/>
                                        <p:tgtEl>
                                          <p:spTgt spid="461"/>
                                        </p:tgtEl>
                                        <p:attrNameLst>
                                          <p:attrName>style.visibility</p:attrName>
                                        </p:attrNameLst>
                                      </p:cBhvr>
                                      <p:to>
                                        <p:strVal val="visible"/>
                                      </p:to>
                                    </p:set>
                                    <p:animEffect filter="wipe(up)" transition="in">
                                      <p:cBhvr>
                                        <p:cTn id="17" dur="500"/>
                                        <p:tgtEl>
                                          <p:spTgt spid="46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2" grpId="4" fill="hold">
                                  <p:stCondLst>
                                    <p:cond delay="0"/>
                                  </p:stCondLst>
                                  <p:iterate type="el" backwards="0">
                                    <p:tmAbs val="0"/>
                                  </p:iterate>
                                  <p:childTnLst>
                                    <p:set>
                                      <p:cBhvr>
                                        <p:cTn id="21" fill="hold"/>
                                        <p:tgtEl>
                                          <p:spTgt spid="450"/>
                                        </p:tgtEl>
                                        <p:attrNameLst>
                                          <p:attrName>style.visibility</p:attrName>
                                        </p:attrNameLst>
                                      </p:cBhvr>
                                      <p:to>
                                        <p:strVal val="visible"/>
                                      </p:to>
                                    </p:set>
                                    <p:animEffect filter="wipe(up)" transition="in">
                                      <p:cBhvr>
                                        <p:cTn id="22" dur="500"/>
                                        <p:tgtEl>
                                          <p:spTgt spid="450"/>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2" grpId="5" fill="hold">
                                  <p:stCondLst>
                                    <p:cond delay="0"/>
                                  </p:stCondLst>
                                  <p:iterate type="el" backwards="0">
                                    <p:tmAbs val="0"/>
                                  </p:iterate>
                                  <p:childTnLst>
                                    <p:set>
                                      <p:cBhvr>
                                        <p:cTn id="26" fill="hold"/>
                                        <p:tgtEl>
                                          <p:spTgt spid="484"/>
                                        </p:tgtEl>
                                        <p:attrNameLst>
                                          <p:attrName>style.visibility</p:attrName>
                                        </p:attrNameLst>
                                      </p:cBhvr>
                                      <p:to>
                                        <p:strVal val="visible"/>
                                      </p:to>
                                    </p:set>
                                    <p:animEffect filter="wipe(down)" transition="in">
                                      <p:cBhvr>
                                        <p:cTn id="27" dur="10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6" grpId="1"/>
      <p:bldP build="whole" bldLvl="1" animBg="1" rev="0" advAuto="0" spid="450" grpId="4"/>
      <p:bldP build="whole" bldLvl="1" animBg="1" rev="0" advAuto="0" spid="484" grpId="5"/>
      <p:bldP build="whole" bldLvl="1" animBg="1" rev="0" advAuto="0" spid="478" grpId="2"/>
      <p:bldP build="whole" bldLvl="1" animBg="1" rev="0" advAuto="0" spid="461" grpId="3"/>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488" name="Group"/>
          <p:cNvSpPr txBox="1"/>
          <p:nvPr/>
        </p:nvSpPr>
        <p:spPr>
          <a:xfrm>
            <a:off x="2488084" y="815655"/>
            <a:ext cx="5210772" cy="1819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000">
                <a:solidFill>
                  <a:srgbClr val="FFFFFF"/>
                </a:solidFill>
                <a:latin typeface="Roboto Bold"/>
                <a:ea typeface="Roboto Bold"/>
                <a:cs typeface="Roboto Bold"/>
                <a:sym typeface="Roboto Bold"/>
              </a:defRPr>
            </a:lvl1pPr>
          </a:lstStyle>
          <a:p>
            <a:pPr/>
            <a:r>
              <a:t>Loopring</a:t>
            </a:r>
          </a:p>
        </p:txBody>
      </p:sp>
      <p:sp>
        <p:nvSpPr>
          <p:cNvPr id="489" name="Ethereum"/>
          <p:cNvSpPr/>
          <p:nvPr/>
        </p:nvSpPr>
        <p:spPr>
          <a:xfrm>
            <a:off x="13096946" y="3026021"/>
            <a:ext cx="12575780"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grpSp>
        <p:nvGrpSpPr>
          <p:cNvPr id="493" name="Group"/>
          <p:cNvGrpSpPr/>
          <p:nvPr/>
        </p:nvGrpSpPr>
        <p:grpSpPr>
          <a:xfrm>
            <a:off x="13096947" y="5026062"/>
            <a:ext cx="12574690" cy="946076"/>
            <a:chOff x="0" y="0"/>
            <a:chExt cx="12574688" cy="946074"/>
          </a:xfrm>
        </p:grpSpPr>
        <p:sp>
          <p:nvSpPr>
            <p:cNvPr id="490" name="钱包"/>
            <p:cNvSpPr/>
            <p:nvPr/>
          </p:nvSpPr>
          <p:spPr>
            <a:xfrm>
              <a:off x="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sp>
          <p:nvSpPr>
            <p:cNvPr id="491" name="钱包"/>
            <p:cNvSpPr/>
            <p:nvPr/>
          </p:nvSpPr>
          <p:spPr>
            <a:xfrm>
              <a:off x="4458245"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sp>
          <p:nvSpPr>
            <p:cNvPr id="492" name="钱包"/>
            <p:cNvSpPr/>
            <p:nvPr/>
          </p:nvSpPr>
          <p:spPr>
            <a:xfrm>
              <a:off x="891540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grpSp>
      <p:grpSp>
        <p:nvGrpSpPr>
          <p:cNvPr id="497" name="Group"/>
          <p:cNvGrpSpPr/>
          <p:nvPr/>
        </p:nvGrpSpPr>
        <p:grpSpPr>
          <a:xfrm>
            <a:off x="13097492" y="10779162"/>
            <a:ext cx="12574689" cy="946076"/>
            <a:chOff x="0" y="0"/>
            <a:chExt cx="12574688" cy="946074"/>
          </a:xfrm>
        </p:grpSpPr>
        <p:sp>
          <p:nvSpPr>
            <p:cNvPr id="494" name="撮合服务"/>
            <p:cNvSpPr/>
            <p:nvPr/>
          </p:nvSpPr>
          <p:spPr>
            <a:xfrm>
              <a:off x="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sp>
          <p:nvSpPr>
            <p:cNvPr id="495" name="撮合服务"/>
            <p:cNvSpPr/>
            <p:nvPr/>
          </p:nvSpPr>
          <p:spPr>
            <a:xfrm>
              <a:off x="4458245"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sp>
          <p:nvSpPr>
            <p:cNvPr id="496" name="撮合服务"/>
            <p:cNvSpPr/>
            <p:nvPr/>
          </p:nvSpPr>
          <p:spPr>
            <a:xfrm>
              <a:off x="891540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grpSp>
      <p:grpSp>
        <p:nvGrpSpPr>
          <p:cNvPr id="508" name="Group"/>
          <p:cNvGrpSpPr/>
          <p:nvPr/>
        </p:nvGrpSpPr>
        <p:grpSpPr>
          <a:xfrm>
            <a:off x="13016110" y="8086866"/>
            <a:ext cx="12575781" cy="2450713"/>
            <a:chOff x="0" y="0"/>
            <a:chExt cx="12575779" cy="2450712"/>
          </a:xfrm>
        </p:grpSpPr>
        <p:sp>
          <p:nvSpPr>
            <p:cNvPr id="498" name="IPFS/SWARM/HTTP/P2P"/>
            <p:cNvSpPr/>
            <p:nvPr/>
          </p:nvSpPr>
          <p:spPr>
            <a:xfrm>
              <a:off x="0" y="761896"/>
              <a:ext cx="12575780" cy="1688817"/>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IPFS/SWARM/HTTP/P2P</a:t>
              </a:r>
            </a:p>
          </p:txBody>
        </p:sp>
        <p:grpSp>
          <p:nvGrpSpPr>
            <p:cNvPr id="507" name="Group"/>
            <p:cNvGrpSpPr/>
            <p:nvPr/>
          </p:nvGrpSpPr>
          <p:grpSpPr>
            <a:xfrm>
              <a:off x="333954" y="-1"/>
              <a:ext cx="11869770" cy="639499"/>
              <a:chOff x="0" y="0"/>
              <a:chExt cx="11869769" cy="639497"/>
            </a:xfrm>
          </p:grpSpPr>
          <p:sp>
            <p:nvSpPr>
              <p:cNvPr id="499" name="Line"/>
              <p:cNvSpPr/>
              <p:nvPr/>
            </p:nvSpPr>
            <p:spPr>
              <a:xfrm flipH="1">
                <a:off x="-1" y="0"/>
                <a:ext cx="2" cy="602966"/>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0" name="Line"/>
              <p:cNvSpPr/>
              <p:nvPr/>
            </p:nvSpPr>
            <p:spPr>
              <a:xfrm>
                <a:off x="1710196"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1" name="Line"/>
              <p:cNvSpPr/>
              <p:nvPr/>
            </p:nvSpPr>
            <p:spPr>
              <a:xfrm>
                <a:off x="3420391"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2" name="Line"/>
              <p:cNvSpPr/>
              <p:nvPr/>
            </p:nvSpPr>
            <p:spPr>
              <a:xfrm>
                <a:off x="5105187"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3" name="Line"/>
              <p:cNvSpPr/>
              <p:nvPr/>
            </p:nvSpPr>
            <p:spPr>
              <a:xfrm>
                <a:off x="6802682"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4" name="Line"/>
              <p:cNvSpPr/>
              <p:nvPr/>
            </p:nvSpPr>
            <p:spPr>
              <a:xfrm>
                <a:off x="8500179"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5" name="Line"/>
              <p:cNvSpPr/>
              <p:nvPr/>
            </p:nvSpPr>
            <p:spPr>
              <a:xfrm>
                <a:off x="10184974"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6" name="Line"/>
              <p:cNvSpPr/>
              <p:nvPr/>
            </p:nvSpPr>
            <p:spPr>
              <a:xfrm>
                <a:off x="11869769"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grpSp>
        <p:nvGrpSpPr>
          <p:cNvPr id="525" name="Group"/>
          <p:cNvGrpSpPr/>
          <p:nvPr/>
        </p:nvGrpSpPr>
        <p:grpSpPr>
          <a:xfrm>
            <a:off x="12727764" y="6081102"/>
            <a:ext cx="13152472" cy="1938948"/>
            <a:chOff x="0" y="0"/>
            <a:chExt cx="13152471" cy="1938947"/>
          </a:xfrm>
        </p:grpSpPr>
        <p:sp>
          <p:nvSpPr>
            <p:cNvPr id="509" name="订单"/>
            <p:cNvSpPr/>
            <p:nvPr/>
          </p:nvSpPr>
          <p:spPr>
            <a:xfrm>
              <a:off x="0" y="668947"/>
              <a:ext cx="1270000"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0" name="订单"/>
            <p:cNvSpPr/>
            <p:nvPr/>
          </p:nvSpPr>
          <p:spPr>
            <a:xfrm>
              <a:off x="3394991"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1" name="订单"/>
            <p:cNvSpPr/>
            <p:nvPr/>
          </p:nvSpPr>
          <p:spPr>
            <a:xfrm>
              <a:off x="1697495"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2" name="订单"/>
            <p:cNvSpPr/>
            <p:nvPr/>
          </p:nvSpPr>
          <p:spPr>
            <a:xfrm>
              <a:off x="5092487"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3" name="订单"/>
            <p:cNvSpPr/>
            <p:nvPr/>
          </p:nvSpPr>
          <p:spPr>
            <a:xfrm>
              <a:off x="8487480"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4" name="订单"/>
            <p:cNvSpPr/>
            <p:nvPr/>
          </p:nvSpPr>
          <p:spPr>
            <a:xfrm>
              <a:off x="6789982"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5" name="订单"/>
            <p:cNvSpPr/>
            <p:nvPr/>
          </p:nvSpPr>
          <p:spPr>
            <a:xfrm>
              <a:off x="10184975"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6" name="订单"/>
            <p:cNvSpPr/>
            <p:nvPr/>
          </p:nvSpPr>
          <p:spPr>
            <a:xfrm>
              <a:off x="11882471"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7" name="Line"/>
            <p:cNvSpPr/>
            <p:nvPr/>
          </p:nvSpPr>
          <p:spPr>
            <a:xfrm flipH="1">
              <a:off x="641351" y="0"/>
              <a:ext cx="1" cy="602966"/>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18" name="Line"/>
            <p:cNvSpPr/>
            <p:nvPr/>
          </p:nvSpPr>
          <p:spPr>
            <a:xfrm>
              <a:off x="2351546"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19" name="Line"/>
            <p:cNvSpPr/>
            <p:nvPr/>
          </p:nvSpPr>
          <p:spPr>
            <a:xfrm>
              <a:off x="4061742"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20" name="Line"/>
            <p:cNvSpPr/>
            <p:nvPr/>
          </p:nvSpPr>
          <p:spPr>
            <a:xfrm>
              <a:off x="5746537"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21" name="Line"/>
            <p:cNvSpPr/>
            <p:nvPr/>
          </p:nvSpPr>
          <p:spPr>
            <a:xfrm>
              <a:off x="7444033"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22" name="Line"/>
            <p:cNvSpPr/>
            <p:nvPr/>
          </p:nvSpPr>
          <p:spPr>
            <a:xfrm>
              <a:off x="9141531"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23" name="Line"/>
            <p:cNvSpPr/>
            <p:nvPr/>
          </p:nvSpPr>
          <p:spPr>
            <a:xfrm>
              <a:off x="10826325"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24" name="Line"/>
            <p:cNvSpPr/>
            <p:nvPr/>
          </p:nvSpPr>
          <p:spPr>
            <a:xfrm>
              <a:off x="12511120"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531" name="Group"/>
          <p:cNvGrpSpPr/>
          <p:nvPr/>
        </p:nvGrpSpPr>
        <p:grpSpPr>
          <a:xfrm>
            <a:off x="25825648" y="4246137"/>
            <a:ext cx="2215689" cy="6924676"/>
            <a:chOff x="0" y="0"/>
            <a:chExt cx="2215688" cy="6924675"/>
          </a:xfrm>
        </p:grpSpPr>
        <p:sp>
          <p:nvSpPr>
            <p:cNvPr id="550" name="Connection Line"/>
            <p:cNvSpPr/>
            <p:nvPr/>
          </p:nvSpPr>
          <p:spPr>
            <a:xfrm>
              <a:off x="0" y="0"/>
              <a:ext cx="1410443" cy="6924675"/>
            </a:xfrm>
            <a:custGeom>
              <a:avLst/>
              <a:gdLst/>
              <a:ahLst/>
              <a:cxnLst>
                <a:cxn ang="0">
                  <a:pos x="wd2" y="hd2"/>
                </a:cxn>
                <a:cxn ang="5400000">
                  <a:pos x="wd2" y="hd2"/>
                </a:cxn>
                <a:cxn ang="10800000">
                  <a:pos x="wd2" y="hd2"/>
                </a:cxn>
                <a:cxn ang="16200000">
                  <a:pos x="wd2" y="hd2"/>
                </a:cxn>
              </a:cxnLst>
              <a:rect l="0" t="0" r="r" b="b"/>
              <a:pathLst>
                <a:path w="16230" h="21600" fill="norm" stroke="1" extrusionOk="0">
                  <a:moveTo>
                    <a:pt x="0" y="0"/>
                  </a:moveTo>
                  <a:cubicBezTo>
                    <a:pt x="20716" y="6924"/>
                    <a:pt x="21600" y="14124"/>
                    <a:pt x="2653" y="21600"/>
                  </a:cubicBezTo>
                </a:path>
              </a:pathLst>
            </a:custGeom>
            <a:noFill/>
            <a:ln w="76200" cap="flat">
              <a:solidFill>
                <a:schemeClr val="accent2">
                  <a:hueOff val="-2473793"/>
                  <a:satOff val="-50209"/>
                  <a:lumOff val="23543"/>
                </a:schemeClr>
              </a:solidFill>
              <a:prstDash val="solid"/>
              <a:miter lim="400000"/>
              <a:headEnd type="triangle" w="med" len="med"/>
            </a:ln>
            <a:effectLst/>
          </p:spPr>
          <p:txBody>
            <a:bodyPr/>
            <a:lstStyle/>
            <a:p>
              <a:pPr/>
            </a:p>
          </p:txBody>
        </p:sp>
        <p:grpSp>
          <p:nvGrpSpPr>
            <p:cNvPr id="530" name="Group"/>
            <p:cNvGrpSpPr/>
            <p:nvPr/>
          </p:nvGrpSpPr>
          <p:grpSpPr>
            <a:xfrm>
              <a:off x="742488" y="3947439"/>
              <a:ext cx="1473201" cy="1481486"/>
              <a:chOff x="0" y="0"/>
              <a:chExt cx="1473200" cy="1481484"/>
            </a:xfrm>
          </p:grpSpPr>
          <p:sp>
            <p:nvSpPr>
              <p:cNvPr id="527" name="Circle"/>
              <p:cNvSpPr/>
              <p:nvPr/>
            </p:nvSpPr>
            <p:spPr>
              <a:xfrm>
                <a:off x="0" y="0"/>
                <a:ext cx="1270000" cy="1270000"/>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sp>
            <p:nvSpPr>
              <p:cNvPr id="528" name="Circle"/>
              <p:cNvSpPr/>
              <p:nvPr/>
            </p:nvSpPr>
            <p:spPr>
              <a:xfrm>
                <a:off x="203200" y="211484"/>
                <a:ext cx="1270000" cy="1270001"/>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sp>
            <p:nvSpPr>
              <p:cNvPr id="529" name="Circle"/>
              <p:cNvSpPr/>
              <p:nvPr/>
            </p:nvSpPr>
            <p:spPr>
              <a:xfrm>
                <a:off x="0" y="211484"/>
                <a:ext cx="1270000" cy="1270001"/>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grpSp>
      </p:grpSp>
      <p:sp>
        <p:nvSpPr>
          <p:cNvPr id="532" name="资产代币化…"/>
          <p:cNvSpPr/>
          <p:nvPr/>
        </p:nvSpPr>
        <p:spPr>
          <a:xfrm>
            <a:off x="5882001" y="4671164"/>
            <a:ext cx="5009576" cy="4758824"/>
          </a:xfrm>
          <a:prstGeom prst="pentagon">
            <a:avLst/>
          </a:prstGeom>
          <a:solidFill>
            <a:schemeClr val="accent1"/>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FFFFFF"/>
                </a:solidFill>
              </a:defRPr>
            </a:pPr>
            <a:r>
              <a:t>资产代币化</a:t>
            </a:r>
          </a:p>
          <a:p>
            <a:pPr>
              <a:defRPr sz="3200">
                <a:solidFill>
                  <a:srgbClr val="FFFFFF"/>
                </a:solidFill>
              </a:defRPr>
            </a:pPr>
            <a:r>
              <a:t>（Tokenization）</a:t>
            </a:r>
          </a:p>
          <a:p>
            <a:pPr>
              <a:defRPr sz="3200">
                <a:solidFill>
                  <a:srgbClr val="FFFFFF"/>
                </a:solidFill>
              </a:defRPr>
            </a:pPr>
            <a:r>
              <a:t>服务商</a:t>
            </a:r>
          </a:p>
        </p:txBody>
      </p:sp>
      <p:grpSp>
        <p:nvGrpSpPr>
          <p:cNvPr id="538" name="Group"/>
          <p:cNvGrpSpPr/>
          <p:nvPr/>
        </p:nvGrpSpPr>
        <p:grpSpPr>
          <a:xfrm>
            <a:off x="-4987854" y="4514850"/>
            <a:ext cx="12575780" cy="7311988"/>
            <a:chOff x="0" y="0"/>
            <a:chExt cx="12575779" cy="7311987"/>
          </a:xfrm>
        </p:grpSpPr>
        <p:sp>
          <p:nvSpPr>
            <p:cNvPr id="533" name="法币"/>
            <p:cNvSpPr/>
            <p:nvPr/>
          </p:nvSpPr>
          <p:spPr>
            <a:xfrm>
              <a:off x="6641217" y="0"/>
              <a:ext cx="1270001" cy="1270000"/>
            </a:xfrm>
            <a:prstGeom prst="ellipse">
              <a:avLst/>
            </a:prstGeom>
            <a:solidFill>
              <a:schemeClr val="accent1"/>
            </a:solidFill>
            <a:ln w="63500" cap="flat">
              <a:solidFill>
                <a:srgbClr val="FFFFFF"/>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rgbClr val="FFFFFF"/>
                  </a:solidFill>
                  <a:latin typeface="Helvetica"/>
                  <a:ea typeface="Helvetica"/>
                  <a:cs typeface="Helvetica"/>
                  <a:sym typeface="Helvetica"/>
                </a:defRPr>
              </a:lvl1pPr>
            </a:lstStyle>
            <a:p>
              <a:pPr/>
              <a:r>
                <a:t>法币</a:t>
              </a:r>
            </a:p>
          </p:txBody>
        </p:sp>
        <p:sp>
          <p:nvSpPr>
            <p:cNvPr id="534" name="其它区块链"/>
            <p:cNvSpPr/>
            <p:nvPr/>
          </p:nvSpPr>
          <p:spPr>
            <a:xfrm>
              <a:off x="0" y="5623171"/>
              <a:ext cx="12575780" cy="1688817"/>
            </a:xfrm>
            <a:prstGeom prst="rect">
              <a:avLst/>
            </a:prstGeom>
            <a:solidFill>
              <a:schemeClr val="accent3">
                <a:hueOff val="-333989"/>
                <a:satOff val="3917"/>
                <a:lumOff val="-6666"/>
              </a:schemeClr>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其它区块链</a:t>
              </a:r>
            </a:p>
          </p:txBody>
        </p:sp>
        <p:sp>
          <p:nvSpPr>
            <p:cNvPr id="551" name="Connection Line"/>
            <p:cNvSpPr/>
            <p:nvPr/>
          </p:nvSpPr>
          <p:spPr>
            <a:xfrm>
              <a:off x="8805602" y="2939061"/>
              <a:ext cx="2296320" cy="2410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308" y="9958"/>
                    <a:pt x="9508" y="2758"/>
                    <a:pt x="21600" y="0"/>
                  </a:cubicBezTo>
                </a:path>
              </a:pathLst>
            </a:custGeom>
            <a:noFill/>
            <a:ln w="50800" cap="flat">
              <a:solidFill>
                <a:srgbClr val="FFFFFF"/>
              </a:solidFill>
              <a:prstDash val="solid"/>
              <a:miter lim="400000"/>
              <a:tailEnd type="stealth" w="med" len="med"/>
            </a:ln>
            <a:effectLst/>
          </p:spPr>
          <p:txBody>
            <a:bodyPr/>
            <a:lstStyle/>
            <a:p>
              <a:pPr/>
            </a:p>
          </p:txBody>
        </p:sp>
        <p:sp>
          <p:nvSpPr>
            <p:cNvPr id="552" name="Connection Line"/>
            <p:cNvSpPr/>
            <p:nvPr/>
          </p:nvSpPr>
          <p:spPr>
            <a:xfrm>
              <a:off x="7614072" y="1360908"/>
              <a:ext cx="3302795" cy="1015628"/>
            </a:xfrm>
            <a:custGeom>
              <a:avLst/>
              <a:gdLst/>
              <a:ahLst/>
              <a:cxnLst>
                <a:cxn ang="0">
                  <a:pos x="wd2" y="hd2"/>
                </a:cxn>
                <a:cxn ang="5400000">
                  <a:pos x="wd2" y="hd2"/>
                </a:cxn>
                <a:cxn ang="10800000">
                  <a:pos x="wd2" y="hd2"/>
                </a:cxn>
                <a:cxn ang="16200000">
                  <a:pos x="wd2" y="hd2"/>
                </a:cxn>
              </a:cxnLst>
              <a:rect l="0" t="0" r="r" b="b"/>
              <a:pathLst>
                <a:path w="21600" h="17318" fill="norm" stroke="1" extrusionOk="0">
                  <a:moveTo>
                    <a:pt x="0" y="0"/>
                  </a:moveTo>
                  <a:cubicBezTo>
                    <a:pt x="8059" y="17224"/>
                    <a:pt x="15259" y="21600"/>
                    <a:pt x="21600" y="13127"/>
                  </a:cubicBezTo>
                </a:path>
              </a:pathLst>
            </a:custGeom>
            <a:noFill/>
            <a:ln w="50800" cap="flat">
              <a:solidFill>
                <a:srgbClr val="FFFFFF"/>
              </a:solidFill>
              <a:prstDash val="solid"/>
              <a:miter lim="400000"/>
              <a:tailEnd type="stealth" w="med" len="med"/>
            </a:ln>
            <a:effectLst/>
          </p:spPr>
          <p:txBody>
            <a:bodyPr/>
            <a:lstStyle/>
            <a:p>
              <a:pPr/>
            </a:p>
          </p:txBody>
        </p:sp>
        <p:sp>
          <p:nvSpPr>
            <p:cNvPr id="537" name="抵押"/>
            <p:cNvSpPr txBox="1"/>
            <p:nvPr/>
          </p:nvSpPr>
          <p:spPr>
            <a:xfrm>
              <a:off x="9027230" y="2441502"/>
              <a:ext cx="968376" cy="714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3200">
                  <a:solidFill>
                    <a:schemeClr val="accent1">
                      <a:satOff val="-3355"/>
                      <a:lumOff val="26614"/>
                    </a:schemeClr>
                  </a:solidFill>
                </a:defRPr>
              </a:lvl1pPr>
            </a:lstStyle>
            <a:p>
              <a:pPr/>
              <a:r>
                <a:t>抵押</a:t>
              </a:r>
            </a:p>
          </p:txBody>
        </p:sp>
      </p:grpSp>
      <p:grpSp>
        <p:nvGrpSpPr>
          <p:cNvPr id="541" name="Group"/>
          <p:cNvGrpSpPr/>
          <p:nvPr/>
        </p:nvGrpSpPr>
        <p:grpSpPr>
          <a:xfrm>
            <a:off x="9812149" y="3248756"/>
            <a:ext cx="2960986" cy="2373379"/>
            <a:chOff x="0" y="0"/>
            <a:chExt cx="2960985" cy="2373378"/>
          </a:xfrm>
        </p:grpSpPr>
        <p:sp>
          <p:nvSpPr>
            <p:cNvPr id="553" name="Connection Line"/>
            <p:cNvSpPr/>
            <p:nvPr/>
          </p:nvSpPr>
          <p:spPr>
            <a:xfrm>
              <a:off x="0" y="639674"/>
              <a:ext cx="2960986" cy="1733705"/>
            </a:xfrm>
            <a:custGeom>
              <a:avLst/>
              <a:gdLst/>
              <a:ahLst/>
              <a:cxnLst>
                <a:cxn ang="0">
                  <a:pos x="wd2" y="hd2"/>
                </a:cxn>
                <a:cxn ang="5400000">
                  <a:pos x="wd2" y="hd2"/>
                </a:cxn>
                <a:cxn ang="10800000">
                  <a:pos x="wd2" y="hd2"/>
                </a:cxn>
                <a:cxn ang="16200000">
                  <a:pos x="wd2" y="hd2"/>
                </a:cxn>
              </a:cxnLst>
              <a:rect l="0" t="0" r="r" b="b"/>
              <a:pathLst>
                <a:path w="21600" h="21104" fill="norm" stroke="1" extrusionOk="0">
                  <a:moveTo>
                    <a:pt x="0" y="21104"/>
                  </a:moveTo>
                  <a:cubicBezTo>
                    <a:pt x="4555" y="6529"/>
                    <a:pt x="11755" y="-496"/>
                    <a:pt x="21600" y="28"/>
                  </a:cubicBezTo>
                </a:path>
              </a:pathLst>
            </a:custGeom>
            <a:noFill/>
            <a:ln w="50800" cap="flat">
              <a:solidFill>
                <a:srgbClr val="FFFFFF"/>
              </a:solidFill>
              <a:prstDash val="solid"/>
              <a:miter lim="400000"/>
              <a:tailEnd type="stealth" w="med" len="med"/>
            </a:ln>
            <a:effectLst/>
          </p:spPr>
          <p:txBody>
            <a:bodyPr/>
            <a:lstStyle/>
            <a:p>
              <a:pPr/>
            </a:p>
          </p:txBody>
        </p:sp>
        <p:sp>
          <p:nvSpPr>
            <p:cNvPr id="540" name="代币发行"/>
            <p:cNvSpPr txBox="1"/>
            <p:nvPr/>
          </p:nvSpPr>
          <p:spPr>
            <a:xfrm>
              <a:off x="247027" y="0"/>
              <a:ext cx="1781176" cy="714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3200">
                  <a:solidFill>
                    <a:schemeClr val="accent1">
                      <a:satOff val="-3355"/>
                      <a:lumOff val="26614"/>
                    </a:schemeClr>
                  </a:solidFill>
                </a:defRPr>
              </a:lvl1pPr>
            </a:lstStyle>
            <a:p>
              <a:pPr/>
              <a:r>
                <a:t>代币发行</a:t>
              </a:r>
            </a:p>
          </p:txBody>
        </p:sp>
      </p:grpSp>
      <p:grpSp>
        <p:nvGrpSpPr>
          <p:cNvPr id="545" name="Group"/>
          <p:cNvGrpSpPr/>
          <p:nvPr/>
        </p:nvGrpSpPr>
        <p:grpSpPr>
          <a:xfrm>
            <a:off x="5044067" y="25399999"/>
            <a:ext cx="5261176" cy="6718338"/>
            <a:chOff x="0" y="0"/>
            <a:chExt cx="5261175" cy="6718336"/>
          </a:xfrm>
        </p:grpSpPr>
        <p:sp>
          <p:nvSpPr>
            <p:cNvPr id="542" name="English Whitepaper"/>
            <p:cNvSpPr/>
            <p:nvPr/>
          </p:nvSpPr>
          <p:spPr>
            <a:xfrm>
              <a:off x="0" y="17960"/>
              <a:ext cx="5255356" cy="6700377"/>
            </a:xfrm>
            <a:prstGeom prst="rect">
              <a:avLst/>
            </a:prstGeom>
            <a:solidFill>
              <a:srgbClr val="FFFFFF"/>
            </a:solidFill>
            <a:ln w="12700" cap="flat">
              <a:no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543"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44"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303030"/>
            </a:solidFill>
            <a:ln w="12700" cap="flat">
              <a:noFill/>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549" name="Group"/>
          <p:cNvGrpSpPr/>
          <p:nvPr/>
        </p:nvGrpSpPr>
        <p:grpSpPr>
          <a:xfrm>
            <a:off x="14078757" y="19049999"/>
            <a:ext cx="5261176" cy="6718338"/>
            <a:chOff x="0" y="0"/>
            <a:chExt cx="5261175" cy="6718336"/>
          </a:xfrm>
        </p:grpSpPr>
        <p:sp>
          <p:nvSpPr>
            <p:cNvPr id="546" name="中文白皮书"/>
            <p:cNvSpPr/>
            <p:nvPr/>
          </p:nvSpPr>
          <p:spPr>
            <a:xfrm>
              <a:off x="0" y="17960"/>
              <a:ext cx="5255356" cy="6700377"/>
            </a:xfrm>
            <a:prstGeom prst="rect">
              <a:avLst/>
            </a:prstGeom>
            <a:solidFill>
              <a:srgbClr val="FFFFFF"/>
            </a:solid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547"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48"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303030"/>
            </a:solidFill>
            <a:ln w="12700" cap="flat">
              <a:noFill/>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38"/>
                                        </p:tgtEl>
                                        <p:attrNameLst>
                                          <p:attrName>style.visibility</p:attrName>
                                        </p:attrNameLst>
                                      </p:cBhvr>
                                      <p:to>
                                        <p:strVal val="visible"/>
                                      </p:to>
                                    </p:set>
                                    <p:animEffect filter="dissolve" transition="in">
                                      <p:cBhvr>
                                        <p:cTn id="7" dur="400"/>
                                        <p:tgtEl>
                                          <p:spTgt spid="53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541"/>
                                        </p:tgtEl>
                                        <p:attrNameLst>
                                          <p:attrName>style.visibility</p:attrName>
                                        </p:attrNameLst>
                                      </p:cBhvr>
                                      <p:to>
                                        <p:strVal val="visible"/>
                                      </p:to>
                                    </p:set>
                                    <p:animEffect filter="wipe(left)" transition="in">
                                      <p:cBhvr>
                                        <p:cTn id="12" dur="500"/>
                                        <p:tgtEl>
                                          <p:spTgt spid="5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1" grpId="2"/>
      <p:bldP build="whole" bldLvl="1" animBg="1" rev="0" advAuto="0" spid="538"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grpSp>
        <p:nvGrpSpPr>
          <p:cNvPr id="558" name="Group"/>
          <p:cNvGrpSpPr/>
          <p:nvPr/>
        </p:nvGrpSpPr>
        <p:grpSpPr>
          <a:xfrm>
            <a:off x="5044067" y="5660324"/>
            <a:ext cx="5261176" cy="6718338"/>
            <a:chOff x="0" y="0"/>
            <a:chExt cx="5261175" cy="6718336"/>
          </a:xfrm>
        </p:grpSpPr>
        <p:sp>
          <p:nvSpPr>
            <p:cNvPr id="555" name="English Whitepaper"/>
            <p:cNvSpPr/>
            <p:nvPr/>
          </p:nvSpPr>
          <p:spPr>
            <a:xfrm>
              <a:off x="0" y="17960"/>
              <a:ext cx="5255356" cy="6700377"/>
            </a:xfrm>
            <a:prstGeom prst="rect">
              <a:avLst/>
            </a:prstGeom>
            <a:solidFill>
              <a:srgbClr val="FFFFFF"/>
            </a:solidFill>
            <a:ln w="12700" cap="flat">
              <a:no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556"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57"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303030"/>
            </a:solidFill>
            <a:ln w="12700" cap="flat">
              <a:noFill/>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562" name="Group"/>
          <p:cNvGrpSpPr/>
          <p:nvPr/>
        </p:nvGrpSpPr>
        <p:grpSpPr>
          <a:xfrm>
            <a:off x="14078757" y="5660324"/>
            <a:ext cx="5261176" cy="6718338"/>
            <a:chOff x="0" y="0"/>
            <a:chExt cx="5261175" cy="6718336"/>
          </a:xfrm>
        </p:grpSpPr>
        <p:sp>
          <p:nvSpPr>
            <p:cNvPr id="559" name="中文白皮书"/>
            <p:cNvSpPr/>
            <p:nvPr/>
          </p:nvSpPr>
          <p:spPr>
            <a:xfrm>
              <a:off x="0" y="17960"/>
              <a:ext cx="5255356" cy="6700377"/>
            </a:xfrm>
            <a:prstGeom prst="rect">
              <a:avLst/>
            </a:prstGeom>
            <a:solidFill>
              <a:srgbClr val="FFFFFF"/>
            </a:solid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560"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61"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303030"/>
            </a:solidFill>
            <a:ln w="12700" cap="flat">
              <a:noFill/>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563" name="Group"/>
          <p:cNvSpPr txBox="1"/>
          <p:nvPr/>
        </p:nvSpPr>
        <p:spPr>
          <a:xfrm>
            <a:off x="2488084" y="815655"/>
            <a:ext cx="5210772" cy="1819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000">
                <a:solidFill>
                  <a:srgbClr val="FFFFFF"/>
                </a:solidFill>
                <a:latin typeface="Roboto Bold"/>
                <a:ea typeface="Roboto Bold"/>
                <a:cs typeface="Roboto Bold"/>
                <a:sym typeface="Roboto Bold"/>
              </a:defRPr>
            </a:lvl1pPr>
          </a:lstStyle>
          <a:p>
            <a:pPr/>
            <a:r>
              <a:t>Loopring</a:t>
            </a:r>
          </a:p>
        </p:txBody>
      </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9" name="屏幕快照 2017-06-29 15.15.42.jpg" descr="屏幕快照 2017-06-29 15.15.42.jpg"/>
          <p:cNvPicPr>
            <a:picLocks noChangeAspect="1"/>
          </p:cNvPicPr>
          <p:nvPr/>
        </p:nvPicPr>
        <p:blipFill>
          <a:blip r:embed="rId2">
            <a:extLst/>
          </a:blip>
          <a:stretch>
            <a:fillRect/>
          </a:stretch>
        </p:blipFill>
        <p:spPr>
          <a:xfrm>
            <a:off x="9205559" y="-14071600"/>
            <a:ext cx="13893801" cy="13208000"/>
          </a:xfrm>
          <a:prstGeom prst="rect">
            <a:avLst/>
          </a:prstGeom>
          <a:ln w="12700">
            <a:miter lim="400000"/>
          </a:ln>
        </p:spPr>
      </p:pic>
      <p:sp>
        <p:nvSpPr>
          <p:cNvPr id="130"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31" name="屏幕快照 2017-06-29 15.19.02.jpg" descr="屏幕快照 2017-06-29 15.19.02.jpg"/>
          <p:cNvPicPr>
            <a:picLocks noChangeAspect="1"/>
          </p:cNvPicPr>
          <p:nvPr/>
        </p:nvPicPr>
        <p:blipFill>
          <a:blip r:embed="rId3">
            <a:extLst/>
          </a:blip>
          <a:stretch>
            <a:fillRect/>
          </a:stretch>
        </p:blipFill>
        <p:spPr>
          <a:xfrm>
            <a:off x="379924" y="-5587784"/>
            <a:ext cx="8382001" cy="3581401"/>
          </a:xfrm>
          <a:prstGeom prst="rect">
            <a:avLst/>
          </a:prstGeom>
          <a:ln w="12700">
            <a:miter lim="400000"/>
          </a:ln>
        </p:spPr>
      </p:pic>
      <p:sp>
        <p:nvSpPr>
          <p:cNvPr id="132" name="4位 - Google工程师…"/>
          <p:cNvSpPr txBox="1"/>
          <p:nvPr/>
        </p:nvSpPr>
        <p:spPr>
          <a:xfrm>
            <a:off x="8855655" y="44686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pic>
        <p:nvPicPr>
          <p:cNvPr id="133" name="Screen Shot 2017-07-18 at 11.14.57.jpg" descr="Screen Shot 2017-07-18 at 11.14.57.jpg"/>
          <p:cNvPicPr>
            <a:picLocks noChangeAspect="1"/>
          </p:cNvPicPr>
          <p:nvPr/>
        </p:nvPicPr>
        <p:blipFill>
          <a:blip r:embed="rId4">
            <a:extLst/>
          </a:blip>
          <a:stretch>
            <a:fillRect/>
          </a:stretch>
        </p:blipFill>
        <p:spPr>
          <a:xfrm>
            <a:off x="9442053" y="16596143"/>
            <a:ext cx="14038460" cy="13035714"/>
          </a:xfrm>
          <a:prstGeom prst="rect">
            <a:avLst/>
          </a:prstGeom>
          <a:ln w="12700">
            <a:miter lim="400000"/>
          </a:ln>
        </p:spPr>
      </p:pic>
      <p:pic>
        <p:nvPicPr>
          <p:cNvPr id="134" name="Screen Shot 2017-07-18 at 11.15.05.jpg" descr="Screen Shot 2017-07-18 at 11.15.05.jpg"/>
          <p:cNvPicPr>
            <a:picLocks noChangeAspect="1"/>
          </p:cNvPicPr>
          <p:nvPr/>
        </p:nvPicPr>
        <p:blipFill>
          <a:blip r:embed="rId5">
            <a:extLst/>
          </a:blip>
          <a:stretch>
            <a:fillRect/>
          </a:stretch>
        </p:blipFill>
        <p:spPr>
          <a:xfrm>
            <a:off x="183332" y="23527081"/>
            <a:ext cx="8775184" cy="582813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565"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566" name="代币众售"/>
          <p:cNvSpPr txBox="1"/>
          <p:nvPr/>
        </p:nvSpPr>
        <p:spPr>
          <a:xfrm>
            <a:off x="8328444" y="4826690"/>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567" name="2017/08/01"/>
          <p:cNvSpPr txBox="1"/>
          <p:nvPr/>
        </p:nvSpPr>
        <p:spPr>
          <a:xfrm>
            <a:off x="8857590" y="8343794"/>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a:t>
            </a:r>
          </a:p>
        </p:txBody>
      </p:sp>
      <p:sp>
        <p:nvSpPr>
          <p:cNvPr id="568" name="2017/08/30"/>
          <p:cNvSpPr txBox="1"/>
          <p:nvPr/>
        </p:nvSpPr>
        <p:spPr>
          <a:xfrm>
            <a:off x="12321624" y="8343794"/>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2017/08/30</a:t>
            </a:r>
          </a:p>
        </p:txBody>
      </p:sp>
      <p:sp>
        <p:nvSpPr>
          <p:cNvPr id="569" name="-"/>
          <p:cNvSpPr txBox="1"/>
          <p:nvPr/>
        </p:nvSpPr>
        <p:spPr>
          <a:xfrm>
            <a:off x="11971853" y="8343794"/>
            <a:ext cx="31212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fast" advClick="1" p14:dur="699">
        <p:cover dir="u"/>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571" name="代币众售"/>
          <p:cNvSpPr txBox="1"/>
          <p:nvPr/>
        </p:nvSpPr>
        <p:spPr>
          <a:xfrm>
            <a:off x="8338079" y="484114"/>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572" name="30 天"/>
          <p:cNvSpPr txBox="1"/>
          <p:nvPr/>
        </p:nvSpPr>
        <p:spPr>
          <a:xfrm>
            <a:off x="11355344" y="5660463"/>
            <a:ext cx="1673312"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solidFill>
                  <a:srgbClr val="FFFFFF"/>
                </a:solidFill>
                <a:latin typeface="Helvetica"/>
                <a:ea typeface="Helvetica"/>
                <a:cs typeface="Helvetica"/>
                <a:sym typeface="Helvetica"/>
              </a:defRPr>
            </a:lvl1pPr>
          </a:lstStyle>
          <a:p>
            <a:pPr/>
            <a:r>
              <a:t>30 天</a:t>
            </a:r>
          </a:p>
        </p:txBody>
      </p:sp>
      <p:sp>
        <p:nvSpPr>
          <p:cNvPr id="573" name="Line"/>
          <p:cNvSpPr/>
          <p:nvPr/>
        </p:nvSpPr>
        <p:spPr>
          <a:xfrm>
            <a:off x="13008618" y="6176400"/>
            <a:ext cx="6694619" cy="1"/>
          </a:xfrm>
          <a:prstGeom prst="line">
            <a:avLst/>
          </a:prstGeom>
          <a:ln w="63500">
            <a:solidFill>
              <a:srgbClr val="FFFFFF"/>
            </a:solidFill>
            <a:miter lim="400000"/>
            <a:tail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74" name="Line"/>
          <p:cNvSpPr/>
          <p:nvPr/>
        </p:nvSpPr>
        <p:spPr>
          <a:xfrm>
            <a:off x="4629963" y="6176400"/>
            <a:ext cx="6694619" cy="1"/>
          </a:xfrm>
          <a:prstGeom prst="line">
            <a:avLst/>
          </a:prstGeom>
          <a:ln w="63500">
            <a:solidFill>
              <a:srgbClr val="FFFFFF"/>
            </a:solidFill>
            <a:miter lim="400000"/>
            <a:head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75" name="2017/08/01"/>
          <p:cNvSpPr txBox="1"/>
          <p:nvPr/>
        </p:nvSpPr>
        <p:spPr>
          <a:xfrm>
            <a:off x="1503875" y="57303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a:t>
            </a:r>
          </a:p>
        </p:txBody>
      </p:sp>
      <p:sp>
        <p:nvSpPr>
          <p:cNvPr id="576" name="2017/08/30"/>
          <p:cNvSpPr txBox="1"/>
          <p:nvPr/>
        </p:nvSpPr>
        <p:spPr>
          <a:xfrm>
            <a:off x="19675340" y="57303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graphicFrame>
        <p:nvGraphicFramePr>
          <p:cNvPr id="578" name="2D Stacked Column Chart"/>
          <p:cNvGraphicFramePr/>
          <p:nvPr/>
        </p:nvGraphicFramePr>
        <p:xfrm>
          <a:off x="2781765" y="2550186"/>
          <a:ext cx="16846907" cy="8246402"/>
        </p:xfrm>
        <a:graphic xmlns:a="http://schemas.openxmlformats.org/drawingml/2006/main">
          <a:graphicData uri="http://schemas.openxmlformats.org/drawingml/2006/chart">
            <c:chart xmlns:c="http://schemas.openxmlformats.org/drawingml/2006/chart" r:id="rId2"/>
          </a:graphicData>
        </a:graphic>
      </p:graphicFrame>
      <p:sp>
        <p:nvSpPr>
          <p:cNvPr id="579" name="代币众售"/>
          <p:cNvSpPr txBox="1"/>
          <p:nvPr/>
        </p:nvSpPr>
        <p:spPr>
          <a:xfrm>
            <a:off x="8338079" y="484114"/>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580" name="30 天"/>
          <p:cNvSpPr txBox="1"/>
          <p:nvPr/>
        </p:nvSpPr>
        <p:spPr>
          <a:xfrm>
            <a:off x="11355344" y="10537263"/>
            <a:ext cx="1673312"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solidFill>
                  <a:srgbClr val="FFFFFF"/>
                </a:solidFill>
                <a:latin typeface="Helvetica"/>
                <a:ea typeface="Helvetica"/>
                <a:cs typeface="Helvetica"/>
                <a:sym typeface="Helvetica"/>
              </a:defRPr>
            </a:lvl1pPr>
          </a:lstStyle>
          <a:p>
            <a:pPr/>
            <a:r>
              <a:t>30 天</a:t>
            </a:r>
          </a:p>
        </p:txBody>
      </p:sp>
      <p:sp>
        <p:nvSpPr>
          <p:cNvPr id="581" name="Line"/>
          <p:cNvSpPr/>
          <p:nvPr/>
        </p:nvSpPr>
        <p:spPr>
          <a:xfrm>
            <a:off x="13008618" y="11053201"/>
            <a:ext cx="6694619" cy="1"/>
          </a:xfrm>
          <a:prstGeom prst="line">
            <a:avLst/>
          </a:prstGeom>
          <a:ln w="63500">
            <a:solidFill>
              <a:srgbClr val="FFFFFF"/>
            </a:solidFill>
            <a:miter lim="400000"/>
            <a:tail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82" name="Line"/>
          <p:cNvSpPr/>
          <p:nvPr/>
        </p:nvSpPr>
        <p:spPr>
          <a:xfrm>
            <a:off x="4629963" y="11053201"/>
            <a:ext cx="6694619" cy="1"/>
          </a:xfrm>
          <a:prstGeom prst="line">
            <a:avLst/>
          </a:prstGeom>
          <a:ln w="63500">
            <a:solidFill>
              <a:srgbClr val="FFFFFF"/>
            </a:solidFill>
            <a:miter lim="400000"/>
            <a:head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83" name="2017/08/01"/>
          <p:cNvSpPr txBox="1"/>
          <p:nvPr/>
        </p:nvSpPr>
        <p:spPr>
          <a:xfrm>
            <a:off x="1503875" y="106071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a:t>
            </a:r>
          </a:p>
        </p:txBody>
      </p:sp>
      <p:sp>
        <p:nvSpPr>
          <p:cNvPr id="584" name="2017/08/30"/>
          <p:cNvSpPr txBox="1"/>
          <p:nvPr/>
        </p:nvSpPr>
        <p:spPr>
          <a:xfrm>
            <a:off x="19675340" y="106071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childTnLst>
                                    <p:set>
                                      <p:cBhvr>
                                        <p:cTn id="6" fill="hold"/>
                                        <p:tgtEl>
                                          <p:spTgt spid="578">
                                            <p:graphicEl>
                                              <a:chart bldStep="gridLegend" categoryIdx="-3" seriesIdx="-3"/>
                                            </p:graphicEl>
                                          </p:spTgt>
                                        </p:tgtEl>
                                        <p:attrNameLst>
                                          <p:attrName>style.visibility</p:attrName>
                                        </p:attrNameLst>
                                      </p:cBhvr>
                                      <p:to>
                                        <p:strVal val="visible"/>
                                      </p:to>
                                    </p:set>
                                    <p:animEffect filter="wipe(down)" transition="in">
                                      <p:cBhvr>
                                        <p:cTn id="7" dur="400"/>
                                        <p:tgtEl>
                                          <p:spTgt spid="578">
                                            <p:graphicEl>
                                              <a:chart bldStep="gridLegend" categoryIdx="-3" seriesIdx="-3"/>
                                            </p:graphicEl>
                                          </p:spTgt>
                                        </p:tgtEl>
                                      </p:cBhvr>
                                    </p:animEffect>
                                  </p:childTnLst>
                                </p:cTn>
                              </p:par>
                            </p:childTnLst>
                          </p:cTn>
                        </p:par>
                        <p:par>
                          <p:cTn id="8" fill="hold">
                            <p:stCondLst>
                              <p:cond delay="400"/>
                            </p:stCondLst>
                            <p:childTnLst>
                              <p:par>
                                <p:cTn id="9" presetClass="entr" nodeType="afterEffect" presetSubtype="4" presetID="22" grpId="1" fill="hold">
                                  <p:stCondLst>
                                    <p:cond delay="0"/>
                                  </p:stCondLst>
                                  <p:childTnLst>
                                    <p:set>
                                      <p:cBhvr>
                                        <p:cTn id="10" fill="hold"/>
                                        <p:tgtEl>
                                          <p:spTgt spid="578">
                                            <p:graphicEl>
                                              <a:chart bldStep="series" categoryIdx="-4" seriesIdx="0"/>
                                            </p:graphicEl>
                                          </p:spTgt>
                                        </p:tgtEl>
                                        <p:attrNameLst>
                                          <p:attrName>style.visibility</p:attrName>
                                        </p:attrNameLst>
                                      </p:cBhvr>
                                      <p:to>
                                        <p:strVal val="visible"/>
                                      </p:to>
                                    </p:set>
                                    <p:animEffect filter="wipe(down)" transition="in">
                                      <p:cBhvr>
                                        <p:cTn id="11" dur="400"/>
                                        <p:tgtEl>
                                          <p:spTgt spid="578">
                                            <p:graphicEl>
                                              <a:chart bldStep="series" categoryIdx="-4" seriesIdx="0"/>
                                            </p:graphicEl>
                                          </p:spTgt>
                                        </p:tgtEl>
                                      </p:cBhvr>
                                    </p:animEffect>
                                  </p:childTnLst>
                                </p:cTn>
                              </p:par>
                            </p:childTnLst>
                          </p:cTn>
                        </p:par>
                        <p:par>
                          <p:cTn id="12" fill="hold">
                            <p:stCondLst>
                              <p:cond delay="800"/>
                            </p:stCondLst>
                            <p:childTnLst>
                              <p:par>
                                <p:cTn id="13" presetClass="entr" nodeType="afterEffect" presetSubtype="4" presetID="22" grpId="1" fill="hold">
                                  <p:stCondLst>
                                    <p:cond delay="0"/>
                                  </p:stCondLst>
                                  <p:childTnLst>
                                    <p:set>
                                      <p:cBhvr>
                                        <p:cTn id="14" fill="hold"/>
                                        <p:tgtEl>
                                          <p:spTgt spid="578">
                                            <p:graphicEl>
                                              <a:chart bldStep="series" categoryIdx="-4" seriesIdx="1"/>
                                            </p:graphicEl>
                                          </p:spTgt>
                                        </p:tgtEl>
                                        <p:attrNameLst>
                                          <p:attrName>style.visibility</p:attrName>
                                        </p:attrNameLst>
                                      </p:cBhvr>
                                      <p:to>
                                        <p:strVal val="visible"/>
                                      </p:to>
                                    </p:set>
                                    <p:animEffect filter="wipe(down)" transition="in">
                                      <p:cBhvr>
                                        <p:cTn id="15" dur="400"/>
                                        <p:tgtEl>
                                          <p:spTgt spid="578">
                                            <p:graphicEl>
                                              <a:chart bldStep="series" categoryIdx="-4" seriesIdx="1"/>
                                            </p:graphic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Graphic spid="578" grpId="1">
        <p:bldSub>
          <a:bldChart bld="series"/>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586" name="代币众售"/>
          <p:cNvSpPr txBox="1"/>
          <p:nvPr/>
        </p:nvSpPr>
        <p:spPr>
          <a:xfrm>
            <a:off x="8338079" y="484114"/>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587" name="30 天"/>
          <p:cNvSpPr txBox="1"/>
          <p:nvPr/>
        </p:nvSpPr>
        <p:spPr>
          <a:xfrm>
            <a:off x="11355344" y="3933263"/>
            <a:ext cx="1673312"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solidFill>
                  <a:srgbClr val="FFFFFF"/>
                </a:solidFill>
                <a:latin typeface="Helvetica"/>
                <a:ea typeface="Helvetica"/>
                <a:cs typeface="Helvetica"/>
                <a:sym typeface="Helvetica"/>
              </a:defRPr>
            </a:lvl1pPr>
          </a:lstStyle>
          <a:p>
            <a:pPr/>
            <a:r>
              <a:t>30 天</a:t>
            </a:r>
          </a:p>
        </p:txBody>
      </p:sp>
      <p:sp>
        <p:nvSpPr>
          <p:cNvPr id="588" name="Line"/>
          <p:cNvSpPr/>
          <p:nvPr/>
        </p:nvSpPr>
        <p:spPr>
          <a:xfrm>
            <a:off x="13008618" y="4449201"/>
            <a:ext cx="6694619" cy="1"/>
          </a:xfrm>
          <a:prstGeom prst="line">
            <a:avLst/>
          </a:prstGeom>
          <a:ln w="63500">
            <a:solidFill>
              <a:srgbClr val="FFFFFF"/>
            </a:solidFill>
            <a:miter lim="400000"/>
            <a:tail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89" name="Line"/>
          <p:cNvSpPr/>
          <p:nvPr/>
        </p:nvSpPr>
        <p:spPr>
          <a:xfrm>
            <a:off x="4629963" y="4449201"/>
            <a:ext cx="6694619" cy="1"/>
          </a:xfrm>
          <a:prstGeom prst="line">
            <a:avLst/>
          </a:prstGeom>
          <a:ln w="63500">
            <a:solidFill>
              <a:srgbClr val="FFFFFF"/>
            </a:solidFill>
            <a:miter lim="400000"/>
            <a:head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90" name="2017/08/01"/>
          <p:cNvSpPr txBox="1"/>
          <p:nvPr/>
        </p:nvSpPr>
        <p:spPr>
          <a:xfrm>
            <a:off x="1503875" y="40031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a:t>
            </a:r>
          </a:p>
        </p:txBody>
      </p:sp>
      <p:sp>
        <p:nvSpPr>
          <p:cNvPr id="591" name="2017/08/30"/>
          <p:cNvSpPr txBox="1"/>
          <p:nvPr/>
        </p:nvSpPr>
        <p:spPr>
          <a:xfrm>
            <a:off x="19675340" y="40031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2017/08/30</a:t>
            </a:r>
          </a:p>
        </p:txBody>
      </p:sp>
      <p:sp>
        <p:nvSpPr>
          <p:cNvPr id="592" name="Triangle"/>
          <p:cNvSpPr/>
          <p:nvPr/>
        </p:nvSpPr>
        <p:spPr>
          <a:xfrm rot="16200000">
            <a:off x="9738651" y="682832"/>
            <a:ext cx="4669632" cy="140555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gradFill>
            <a:gsLst>
              <a:gs pos="0">
                <a:schemeClr val="accent2">
                  <a:hueOff val="-2473793"/>
                  <a:satOff val="-50209"/>
                  <a:lumOff val="23543"/>
                </a:schemeClr>
              </a:gs>
              <a:gs pos="100000">
                <a:schemeClr val="accent2"/>
              </a:gs>
            </a:gsLst>
            <a:lin ang="5400000"/>
          </a:gradFill>
          <a:ln w="12700">
            <a:miter lim="400000"/>
          </a:ln>
        </p:spPr>
        <p:txBody>
          <a:bodyPr lIns="71437" tIns="71437" rIns="71437" bIns="71437" anchor="ctr"/>
          <a:lstStyle/>
          <a:p>
            <a:pPr>
              <a:defRPr sz="3200">
                <a:solidFill>
                  <a:srgbClr val="FFFFFF"/>
                </a:solidFill>
              </a:defRPr>
            </a:pPr>
          </a:p>
        </p:txBody>
      </p:sp>
      <p:sp>
        <p:nvSpPr>
          <p:cNvPr id="593" name="Line"/>
          <p:cNvSpPr/>
          <p:nvPr/>
        </p:nvSpPr>
        <p:spPr>
          <a:xfrm flipV="1">
            <a:off x="11540066" y="7878338"/>
            <a:ext cx="1" cy="2882810"/>
          </a:xfrm>
          <a:prstGeom prst="line">
            <a:avLst/>
          </a:prstGeom>
          <a:ln w="63500">
            <a:solidFill>
              <a:srgbClr val="FFFFFF"/>
            </a:solidFill>
            <a:miter lim="400000"/>
            <a:headEnd type="oval"/>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94" name="Line"/>
          <p:cNvSpPr/>
          <p:nvPr/>
        </p:nvSpPr>
        <p:spPr>
          <a:xfrm flipV="1">
            <a:off x="19083866" y="5375813"/>
            <a:ext cx="1" cy="5385335"/>
          </a:xfrm>
          <a:prstGeom prst="line">
            <a:avLst/>
          </a:prstGeom>
          <a:ln w="63500">
            <a:solidFill>
              <a:srgbClr val="FFFFFF"/>
            </a:solidFill>
            <a:miter lim="400000"/>
            <a:headEnd type="oval"/>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95" name="50,000ETH…"/>
          <p:cNvSpPr txBox="1"/>
          <p:nvPr/>
        </p:nvSpPr>
        <p:spPr>
          <a:xfrm>
            <a:off x="9988881" y="10975866"/>
            <a:ext cx="3102372"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FFFFFF"/>
                </a:solidFill>
                <a:latin typeface="Roboto Regular"/>
                <a:ea typeface="Roboto Regular"/>
                <a:cs typeface="Roboto Regular"/>
                <a:sym typeface="Roboto Regular"/>
              </a:defRPr>
            </a:pPr>
            <a:r>
              <a:t>50,000ETH</a:t>
            </a:r>
          </a:p>
          <a:p>
            <a:pPr>
              <a:defRPr sz="4500">
                <a:solidFill>
                  <a:srgbClr val="FFFFFF"/>
                </a:solidFill>
                <a:latin typeface="Roboto Regular"/>
                <a:ea typeface="Roboto Regular"/>
                <a:cs typeface="Roboto Regular"/>
                <a:sym typeface="Roboto Regular"/>
              </a:defRPr>
            </a:pPr>
            <a:r>
              <a:t>Softcap</a:t>
            </a:r>
          </a:p>
        </p:txBody>
      </p:sp>
      <p:sp>
        <p:nvSpPr>
          <p:cNvPr id="596" name="120,000ETH…"/>
          <p:cNvSpPr txBox="1"/>
          <p:nvPr/>
        </p:nvSpPr>
        <p:spPr>
          <a:xfrm>
            <a:off x="17371806" y="10842516"/>
            <a:ext cx="3424120"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FFFFFF"/>
                </a:solidFill>
                <a:latin typeface="Roboto Regular"/>
                <a:ea typeface="Roboto Regular"/>
                <a:cs typeface="Roboto Regular"/>
                <a:sym typeface="Roboto Regular"/>
              </a:defRPr>
            </a:pPr>
            <a:r>
              <a:t>120,000ETH</a:t>
            </a:r>
          </a:p>
          <a:p>
            <a:pPr>
              <a:defRPr sz="4500">
                <a:solidFill>
                  <a:srgbClr val="FFFFFF"/>
                </a:solidFill>
                <a:latin typeface="Roboto Regular"/>
                <a:ea typeface="Roboto Regular"/>
                <a:cs typeface="Roboto Regular"/>
                <a:sym typeface="Roboto Regular"/>
              </a:defRPr>
            </a:pPr>
            <a:r>
              <a:t>Hardcap</a:t>
            </a:r>
          </a:p>
        </p:txBody>
      </p:sp>
      <p:sp>
        <p:nvSpPr>
          <p:cNvPr id="597" name="0ETH"/>
          <p:cNvSpPr txBox="1"/>
          <p:nvPr/>
        </p:nvSpPr>
        <p:spPr>
          <a:xfrm>
            <a:off x="4178297" y="10842516"/>
            <a:ext cx="1701807"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0ETH</a:t>
            </a:r>
          </a:p>
        </p:txBody>
      </p:sp>
      <p:sp>
        <p:nvSpPr>
          <p:cNvPr id="598" name="Line"/>
          <p:cNvSpPr/>
          <p:nvPr/>
        </p:nvSpPr>
        <p:spPr>
          <a:xfrm flipV="1">
            <a:off x="5029200" y="10000449"/>
            <a:ext cx="1" cy="760699"/>
          </a:xfrm>
          <a:prstGeom prst="line">
            <a:avLst/>
          </a:prstGeom>
          <a:ln w="63500">
            <a:solidFill>
              <a:srgbClr val="FFFFFF"/>
            </a:solidFill>
            <a:miter lim="400000"/>
            <a:headEnd type="oval"/>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aphicFrame>
        <p:nvGraphicFramePr>
          <p:cNvPr id="599" name="2D Stacked Column Chart"/>
          <p:cNvGraphicFramePr/>
          <p:nvPr/>
        </p:nvGraphicFramePr>
        <p:xfrm>
          <a:off x="2900298" y="-8503162"/>
          <a:ext cx="16846907" cy="8246402"/>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childTnLst>
                                    <p:set>
                                      <p:cBhvr>
                                        <p:cTn id="6" fill="hold"/>
                                        <p:tgtEl>
                                          <p:spTgt spid="599">
                                            <p:graphicEl>
                                              <a:chart bldStep="gridLegend" categoryIdx="-3" seriesIdx="-3"/>
                                            </p:graphicEl>
                                          </p:spTgt>
                                        </p:tgtEl>
                                        <p:attrNameLst>
                                          <p:attrName>style.visibility</p:attrName>
                                        </p:attrNameLst>
                                      </p:cBhvr>
                                      <p:to>
                                        <p:strVal val="visible"/>
                                      </p:to>
                                    </p:set>
                                    <p:animEffect filter="wipe(down)" transition="in">
                                      <p:cBhvr>
                                        <p:cTn id="7" dur="400"/>
                                        <p:tgtEl>
                                          <p:spTgt spid="599">
                                            <p:graphicEl>
                                              <a:chart bldStep="gridLegend" categoryIdx="-3" seriesIdx="-3"/>
                                            </p:graphicEl>
                                          </p:spTgt>
                                        </p:tgtEl>
                                      </p:cBhvr>
                                    </p:animEffect>
                                  </p:childTnLst>
                                </p:cTn>
                              </p:par>
                            </p:childTnLst>
                          </p:cTn>
                        </p:par>
                        <p:par>
                          <p:cTn id="8" fill="hold">
                            <p:stCondLst>
                              <p:cond delay="400"/>
                            </p:stCondLst>
                            <p:childTnLst>
                              <p:par>
                                <p:cTn id="9" presetClass="entr" nodeType="afterEffect" presetSubtype="4" presetID="22" grpId="1" fill="hold">
                                  <p:stCondLst>
                                    <p:cond delay="0"/>
                                  </p:stCondLst>
                                  <p:childTnLst>
                                    <p:set>
                                      <p:cBhvr>
                                        <p:cTn id="10" fill="hold"/>
                                        <p:tgtEl>
                                          <p:spTgt spid="599">
                                            <p:graphicEl>
                                              <a:chart bldStep="series" categoryIdx="-4" seriesIdx="0"/>
                                            </p:graphicEl>
                                          </p:spTgt>
                                        </p:tgtEl>
                                        <p:attrNameLst>
                                          <p:attrName>style.visibility</p:attrName>
                                        </p:attrNameLst>
                                      </p:cBhvr>
                                      <p:to>
                                        <p:strVal val="visible"/>
                                      </p:to>
                                    </p:set>
                                    <p:animEffect filter="wipe(down)" transition="in">
                                      <p:cBhvr>
                                        <p:cTn id="11" dur="400"/>
                                        <p:tgtEl>
                                          <p:spTgt spid="599">
                                            <p:graphicEl>
                                              <a:chart bldStep="series" categoryIdx="-4" seriesIdx="0"/>
                                            </p:graphicEl>
                                          </p:spTgt>
                                        </p:tgtEl>
                                      </p:cBhvr>
                                    </p:animEffect>
                                  </p:childTnLst>
                                </p:cTn>
                              </p:par>
                            </p:childTnLst>
                          </p:cTn>
                        </p:par>
                        <p:par>
                          <p:cTn id="12" fill="hold">
                            <p:stCondLst>
                              <p:cond delay="800"/>
                            </p:stCondLst>
                            <p:childTnLst>
                              <p:par>
                                <p:cTn id="13" presetClass="entr" nodeType="afterEffect" presetSubtype="4" presetID="22" grpId="1" fill="hold">
                                  <p:stCondLst>
                                    <p:cond delay="0"/>
                                  </p:stCondLst>
                                  <p:childTnLst>
                                    <p:set>
                                      <p:cBhvr>
                                        <p:cTn id="14" fill="hold"/>
                                        <p:tgtEl>
                                          <p:spTgt spid="599">
                                            <p:graphicEl>
                                              <a:chart bldStep="series" categoryIdx="-4" seriesIdx="1"/>
                                            </p:graphicEl>
                                          </p:spTgt>
                                        </p:tgtEl>
                                        <p:attrNameLst>
                                          <p:attrName>style.visibility</p:attrName>
                                        </p:attrNameLst>
                                      </p:cBhvr>
                                      <p:to>
                                        <p:strVal val="visible"/>
                                      </p:to>
                                    </p:set>
                                    <p:animEffect filter="wipe(down)" transition="in">
                                      <p:cBhvr>
                                        <p:cTn id="15" dur="400"/>
                                        <p:tgtEl>
                                          <p:spTgt spid="599">
                                            <p:graphicEl>
                                              <a:chart bldStep="series" categoryIdx="-4" seriesIdx="1"/>
                                            </p:graphic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Graphic spid="599" grpId="1">
        <p:bldSub>
          <a:bldChart bld="series"/>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601" name="代币众售"/>
          <p:cNvSpPr txBox="1"/>
          <p:nvPr/>
        </p:nvSpPr>
        <p:spPr>
          <a:xfrm>
            <a:off x="3284314" y="-74686"/>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602"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grpSp>
        <p:nvGrpSpPr>
          <p:cNvPr id="605" name="Group"/>
          <p:cNvGrpSpPr/>
          <p:nvPr/>
        </p:nvGrpSpPr>
        <p:grpSpPr>
          <a:xfrm>
            <a:off x="3307863" y="3010384"/>
            <a:ext cx="10973601" cy="2446824"/>
            <a:chOff x="0" y="1191105"/>
            <a:chExt cx="10973599" cy="2446823"/>
          </a:xfrm>
        </p:grpSpPr>
        <p:sp>
          <p:nvSpPr>
            <p:cNvPr id="603"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604" name="所有参与众筹的ETH都需要通过普通以太坊转账，转到智能合约地址。未能成功参与ICO的ETH会被立即返还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所有参与众筹的ETH都需要通过普通以太坊转账，转到智能合约地址。未能成功参与ICO的ETH会被立即返还到原来的账号。</a:t>
              </a:r>
            </a:p>
          </p:txBody>
        </p:sp>
      </p:grpSp>
      <p:grpSp>
        <p:nvGrpSpPr>
          <p:cNvPr id="608" name="Group"/>
          <p:cNvGrpSpPr/>
          <p:nvPr/>
        </p:nvGrpSpPr>
        <p:grpSpPr>
          <a:xfrm>
            <a:off x="3307863" y="6102997"/>
            <a:ext cx="11026541" cy="2748437"/>
            <a:chOff x="0" y="781049"/>
            <a:chExt cx="11026539" cy="2748436"/>
          </a:xfrm>
        </p:grpSpPr>
        <p:sp>
          <p:nvSpPr>
            <p:cNvPr id="606"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607" name="我们的代币LRC符合ERC20标准，并且所有出售的代币在ETH入账时实时发行并转账给用户的ETH地址。切记不要通过交易所直接提现ETH到我们ICO的众筹地址。"/>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切记不要通过交易所直接提现ETH到我们ICO的众筹地址</a:t>
              </a:r>
              <a:r>
                <a:t>。</a:t>
              </a:r>
            </a:p>
          </p:txBody>
        </p:sp>
      </p:grpSp>
      <p:grpSp>
        <p:nvGrpSpPr>
          <p:cNvPr id="611" name="Group"/>
          <p:cNvGrpSpPr/>
          <p:nvPr/>
        </p:nvGrpSpPr>
        <p:grpSpPr>
          <a:xfrm>
            <a:off x="3307863" y="9165929"/>
            <a:ext cx="11010324" cy="2888748"/>
            <a:chOff x="0" y="1202547"/>
            <a:chExt cx="11010322" cy="2888747"/>
          </a:xfrm>
        </p:grpSpPr>
        <p:sp>
          <p:nvSpPr>
            <p:cNvPr id="609" name="3. LRC具有原生流动性"/>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LRC具有原生流动性</a:t>
              </a:r>
            </a:p>
          </p:txBody>
        </p:sp>
        <p:sp>
          <p:nvSpPr>
            <p:cNvPr id="610" name="Loopring上线后，可以支持所有ERC20代币间的交易，包括LRC。Loopring为以太坊ICO生态提供0成本的上市交易。"/>
            <p:cNvSpPr txBox="1"/>
            <p:nvPr/>
          </p:nvSpPr>
          <p:spPr>
            <a:xfrm>
              <a:off x="28032" y="1813017"/>
              <a:ext cx="10982291" cy="2278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Loopring上线后，可以支持所有ERC20代币间的交易，包括LRC。Loopring为以太坊ICO生态提供0成本的上市交易。</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08"/>
                                        </p:tgtEl>
                                        <p:attrNameLst>
                                          <p:attrName>style.visibility</p:attrName>
                                        </p:attrNameLst>
                                      </p:cBhvr>
                                      <p:to>
                                        <p:strVal val="visible"/>
                                      </p:to>
                                    </p:set>
                                    <p:animEffect filter="dissolve" transition="in">
                                      <p:cBhvr>
                                        <p:cTn id="7" dur="1000"/>
                                        <p:tgtEl>
                                          <p:spTgt spid="60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611"/>
                                        </p:tgtEl>
                                        <p:attrNameLst>
                                          <p:attrName>style.visibility</p:attrName>
                                        </p:attrNameLst>
                                      </p:cBhvr>
                                      <p:to>
                                        <p:strVal val="visible"/>
                                      </p:to>
                                    </p:set>
                                    <p:animEffect filter="dissolve" transition="in">
                                      <p:cBhvr>
                                        <p:cTn id="12" dur="10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1" grpId="2"/>
      <p:bldP build="whole" bldLvl="1" animBg="1" rev="0" advAuto="0" spid="608"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613" name="计划"/>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53585F"/>
                </a:solidFill>
                <a:latin typeface="Roboto Bold"/>
                <a:ea typeface="Roboto Bold"/>
                <a:cs typeface="Roboto Bold"/>
                <a:sym typeface="Roboto Bold"/>
              </a:defRPr>
            </a:lvl1pPr>
          </a:lstStyle>
          <a:p>
            <a:pPr/>
            <a:r>
              <a:t>计划</a:t>
            </a:r>
          </a:p>
        </p:txBody>
      </p:sp>
      <p:pic>
        <p:nvPicPr>
          <p:cNvPr id="614" name="屏幕快照 2017-06-29 15.30.47.jpg" descr="屏幕快照 2017-06-29 15.30.47.jpg"/>
          <p:cNvPicPr>
            <a:picLocks noChangeAspect="1"/>
          </p:cNvPicPr>
          <p:nvPr/>
        </p:nvPicPr>
        <p:blipFill>
          <a:blip r:embed="rId2">
            <a:extLst/>
          </a:blip>
          <a:stretch>
            <a:fillRect/>
          </a:stretch>
        </p:blipFill>
        <p:spPr>
          <a:xfrm>
            <a:off x="8983631" y="133350"/>
            <a:ext cx="12750801" cy="13449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616" name="foundation@loopring.org…"/>
          <p:cNvSpPr txBox="1"/>
          <p:nvPr/>
        </p:nvSpPr>
        <p:spPr>
          <a:xfrm>
            <a:off x="10365779" y="10267967"/>
            <a:ext cx="3652442" cy="17759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a:defRPr sz="2400">
                <a:solidFill>
                  <a:srgbClr val="FFFFFF"/>
                </a:solidFill>
                <a:latin typeface="Roboto Regular"/>
                <a:ea typeface="Roboto Regular"/>
                <a:cs typeface="Roboto Regular"/>
                <a:sym typeface="Roboto Regular"/>
              </a:defRPr>
            </a:pPr>
            <a:r>
              <a:rPr u="sng">
                <a:hlinkClick r:id="rId3" invalidUrl="" action="" tgtFrame="" tooltip="" history="1" highlightClick="0" endSnd="0"/>
              </a:rPr>
              <a:t>https://loopring.org</a:t>
            </a:r>
          </a:p>
        </p:txBody>
      </p:sp>
      <p:pic>
        <p:nvPicPr>
          <p:cNvPr id="617" name="wechat-m.png" descr="wechat-m.png"/>
          <p:cNvPicPr>
            <a:picLocks noChangeAspect="1"/>
          </p:cNvPicPr>
          <p:nvPr/>
        </p:nvPicPr>
        <p:blipFill>
          <a:blip r:embed="rId4">
            <a:extLst/>
          </a:blip>
          <a:stretch>
            <a:fillRect/>
          </a:stretch>
        </p:blipFill>
        <p:spPr>
          <a:xfrm>
            <a:off x="10350500" y="4572000"/>
            <a:ext cx="3683000" cy="457200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136"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DCDEE0"/>
                </a:solidFill>
                <a:latin typeface="Roboto Bold"/>
                <a:ea typeface="Roboto Bold"/>
                <a:cs typeface="Roboto Bold"/>
                <a:sym typeface="Roboto Bold"/>
              </a:defRPr>
            </a:lvl1pPr>
          </a:lstStyle>
          <a:p>
            <a:pPr/>
            <a:r>
              <a:t>团队</a:t>
            </a:r>
          </a:p>
        </p:txBody>
      </p:sp>
      <p:sp>
        <p:nvSpPr>
          <p:cNvPr id="137" name="4位 - Google工程师…"/>
          <p:cNvSpPr txBox="1"/>
          <p:nvPr/>
        </p:nvSpPr>
        <p:spPr>
          <a:xfrm>
            <a:off x="8855655" y="-594539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pic>
        <p:nvPicPr>
          <p:cNvPr id="138" name="Screen Shot 2017-07-18 at 11.14.57.jpg" descr="Screen Shot 2017-07-18 at 11.14.57.jpg"/>
          <p:cNvPicPr>
            <a:picLocks noChangeAspect="1"/>
          </p:cNvPicPr>
          <p:nvPr/>
        </p:nvPicPr>
        <p:blipFill>
          <a:blip r:embed="rId2">
            <a:extLst/>
          </a:blip>
          <a:stretch>
            <a:fillRect/>
          </a:stretch>
        </p:blipFill>
        <p:spPr>
          <a:xfrm>
            <a:off x="9442053" y="340143"/>
            <a:ext cx="14038460" cy="13035714"/>
          </a:xfrm>
          <a:prstGeom prst="rect">
            <a:avLst/>
          </a:prstGeom>
          <a:ln w="12700">
            <a:miter lim="400000"/>
          </a:ln>
        </p:spPr>
      </p:pic>
      <p:pic>
        <p:nvPicPr>
          <p:cNvPr id="139" name="Screen Shot 2017-07-18 at 11.15.05.jpg" descr="Screen Shot 2017-07-18 at 11.15.05.jpg"/>
          <p:cNvPicPr>
            <a:picLocks noChangeAspect="1"/>
          </p:cNvPicPr>
          <p:nvPr/>
        </p:nvPicPr>
        <p:blipFill>
          <a:blip r:embed="rId3">
            <a:extLst/>
          </a:blip>
          <a:stretch>
            <a:fillRect/>
          </a:stretch>
        </p:blipFill>
        <p:spPr>
          <a:xfrm>
            <a:off x="183332" y="7271080"/>
            <a:ext cx="8775184" cy="582813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41"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42"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43"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4"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45"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pic>
        <p:nvPicPr>
          <p:cNvPr id="146" name="屏幕快照 2017-06-25 18.07.47.jpg" descr="屏幕快照 2017-06-25 18.07.47.jpg"/>
          <p:cNvPicPr>
            <a:picLocks noChangeAspect="1"/>
          </p:cNvPicPr>
          <p:nvPr/>
        </p:nvPicPr>
        <p:blipFill>
          <a:blip r:embed="rId2">
            <a:alphaModFix amt="50587"/>
            <a:extLst/>
          </a:blip>
          <a:stretch>
            <a:fillRect/>
          </a:stretch>
        </p:blipFill>
        <p:spPr>
          <a:xfrm>
            <a:off x="11331575" y="-2272005"/>
            <a:ext cx="1720683" cy="195145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5"/>
                                        </p:tgtEl>
                                        <p:attrNameLst>
                                          <p:attrName>style.visibility</p:attrName>
                                        </p:attrNameLst>
                                      </p:cBhvr>
                                      <p:to>
                                        <p:strVal val="visible"/>
                                      </p:to>
                                    </p:set>
                                    <p:anim calcmode="lin" valueType="num">
                                      <p:cBhvr>
                                        <p:cTn id="7" dur="750" fill="hold"/>
                                        <p:tgtEl>
                                          <p:spTgt spid="145"/>
                                        </p:tgtEl>
                                        <p:attrNameLst>
                                          <p:attrName>ppt_w</p:attrName>
                                        </p:attrNameLst>
                                      </p:cBhvr>
                                      <p:tavLst>
                                        <p:tav tm="0">
                                          <p:val>
                                            <p:fltVal val="0"/>
                                          </p:val>
                                        </p:tav>
                                        <p:tav tm="100000">
                                          <p:val>
                                            <p:strVal val="#ppt_w"/>
                                          </p:val>
                                        </p:tav>
                                      </p:tavLst>
                                    </p:anim>
                                    <p:anim calcmode="lin" valueType="num">
                                      <p:cBhvr>
                                        <p:cTn id="8" dur="750" fill="hold"/>
                                        <p:tgtEl>
                                          <p:spTgt spid="1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5"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48"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9"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50"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51"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52"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53"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53"/>
                                        </p:tgtEl>
                                        <p:attrNameLst>
                                          <p:attrName>style.visibility</p:attrName>
                                        </p:attrNameLst>
                                      </p:cBhvr>
                                      <p:to>
                                        <p:strVal val="visible"/>
                                      </p:to>
                                    </p:set>
                                    <p:anim calcmode="lin" valueType="num">
                                      <p:cBhvr>
                                        <p:cTn id="7" dur="750" fill="hold"/>
                                        <p:tgtEl>
                                          <p:spTgt spid="153"/>
                                        </p:tgtEl>
                                        <p:attrNameLst>
                                          <p:attrName>ppt_w</p:attrName>
                                        </p:attrNameLst>
                                      </p:cBhvr>
                                      <p:tavLst>
                                        <p:tav tm="0">
                                          <p:val>
                                            <p:fltVal val="0"/>
                                          </p:val>
                                        </p:tav>
                                        <p:tav tm="100000">
                                          <p:val>
                                            <p:strVal val="#ppt_w"/>
                                          </p:val>
                                        </p:tav>
                                      </p:tavLst>
                                    </p:anim>
                                    <p:anim calcmode="lin" valueType="num">
                                      <p:cBhvr>
                                        <p:cTn id="8" dur="750" fill="hold"/>
                                        <p:tgtEl>
                                          <p:spTgt spid="15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3"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55"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56"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57"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5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59"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0"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61"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62"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8"/>
                                        </p:tgtEl>
                                        <p:attrNameLst>
                                          <p:attrName>style.visibility</p:attrName>
                                        </p:attrNameLst>
                                      </p:cBhvr>
                                      <p:to>
                                        <p:strVal val="visible"/>
                                      </p:to>
                                    </p:set>
                                    <p:animEffect filter="dissolve" transition="in">
                                      <p:cBhvr>
                                        <p:cTn id="7"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8"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4"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5"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6"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7"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8"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9"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70" name="2013年10月，香港GBL突然关闭，用户2000万美金无法提现。…"/>
          <p:cNvSpPr txBox="1"/>
          <p:nvPr/>
        </p:nvSpPr>
        <p:spPr>
          <a:xfrm>
            <a:off x="1291147" y="9118283"/>
            <a:ext cx="11260329" cy="326829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2013年10月，香港GBL突然关闭，用户2000万美金无法提现。</a:t>
            </a:r>
          </a:p>
          <a:p>
            <a:pPr algn="l" defTabSz="457200">
              <a:lnSpc>
                <a:spcPct val="117999"/>
              </a:lnSpc>
              <a:defRPr sz="2200">
                <a:solidFill>
                  <a:schemeClr val="accent2"/>
                </a:solidFill>
                <a:latin typeface="Helvetica Neue"/>
                <a:ea typeface="Helvetica Neue"/>
                <a:cs typeface="Helvetica Neue"/>
                <a:sym typeface="Helvetica Neue"/>
              </a:defRPr>
            </a:pPr>
            <a:r>
              <a:t>2014年2月，Mt.Gox声称85万比特币被盗；</a:t>
            </a:r>
          </a:p>
          <a:p>
            <a:pPr algn="l" defTabSz="457200">
              <a:lnSpc>
                <a:spcPct val="117999"/>
              </a:lnSpc>
              <a:defRPr sz="2200">
                <a:solidFill>
                  <a:schemeClr val="accent2"/>
                </a:solidFill>
                <a:latin typeface="Helvetica Neue"/>
                <a:ea typeface="Helvetica Neue"/>
                <a:cs typeface="Helvetica Neue"/>
                <a:sym typeface="Helvetica Neue"/>
              </a:defRPr>
            </a:pPr>
            <a:r>
              <a:t>2014年5月，FXBTC长期亏损，停止运营；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2016年5月，Gatecoin被盗18万以太，250比特币；</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2016年8月，香港的Bitfinex由于网站出现安全漏洞，12万比特币被盗，价值6500万美元；</a:t>
            </a:r>
          </a:p>
          <a:p>
            <a:pPr algn="l" defTabSz="457200">
              <a:lnSpc>
                <a:spcPct val="117999"/>
              </a:lnSpc>
              <a:defRPr sz="2200">
                <a:solidFill>
                  <a:schemeClr val="accent2"/>
                </a:solidFill>
                <a:latin typeface="Helvetica Neue"/>
                <a:ea typeface="Helvetica Neue"/>
                <a:cs typeface="Helvetica Neue"/>
                <a:sym typeface="Helvetica Neue"/>
              </a:defRPr>
            </a:pPr>
            <a:r>
              <a:t>2017年1月，名为“比特币亚洲闪电交易中心”携上亿跑路。</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0"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4"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5"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6"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7"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8"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9"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0"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81" name="2013年10，香港GBL突然关闭，2000万美万。…"/>
          <p:cNvSpPr txBox="1"/>
          <p:nvPr/>
        </p:nvSpPr>
        <p:spPr>
          <a:xfrm>
            <a:off x="1962702" y="14027519"/>
            <a:ext cx="11260329" cy="281089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2013年10，香港GBL突然关闭，2000万美万。</a:t>
            </a:r>
          </a:p>
          <a:p>
            <a:pPr algn="l" defTabSz="457200">
              <a:lnSpc>
                <a:spcPct val="117999"/>
              </a:lnSpc>
              <a:defRPr sz="2200">
                <a:solidFill>
                  <a:schemeClr val="accent2"/>
                </a:solidFill>
                <a:latin typeface="Helvetica Neue"/>
                <a:ea typeface="Helvetica Neue"/>
                <a:cs typeface="Helvetica Neue"/>
                <a:sym typeface="Helvetica Neue"/>
              </a:defRPr>
            </a:pPr>
            <a:r>
              <a:t>2014年2月，当时世界最大的比特币交易所Mt.Gox的85万比特币，7000被盗；</a:t>
            </a:r>
          </a:p>
          <a:p>
            <a:pPr algn="l" defTabSz="457200">
              <a:lnSpc>
                <a:spcPct val="117999"/>
              </a:lnSpc>
              <a:defRPr sz="2200">
                <a:solidFill>
                  <a:schemeClr val="accent2"/>
                </a:solidFill>
                <a:latin typeface="Helvetica Neue"/>
                <a:ea typeface="Helvetica Neue"/>
                <a:cs typeface="Helvetica Neue"/>
                <a:sym typeface="Helvetica Neue"/>
              </a:defRPr>
            </a:pPr>
            <a:r>
              <a:t>2014年5月，比特币交易平台FXBTC长期亏损，停止运营；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2015年1月，交易平台virtex停止提现，并将资金分批转走。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2016年8月，香港的Bitfinex由于网站出现安全漏洞，余额12万比特币被盗，6500万美元。</a:t>
            </a:r>
          </a:p>
          <a:p>
            <a:pPr algn="l" defTabSz="457200">
              <a:lnSpc>
                <a:spcPct val="117999"/>
              </a:lnSpc>
              <a:defRPr sz="2200">
                <a:solidFill>
                  <a:schemeClr val="accent2"/>
                </a:solidFill>
                <a:latin typeface="Helvetica Neue"/>
                <a:ea typeface="Helvetica Neue"/>
                <a:cs typeface="Helvetica Neue"/>
                <a:sym typeface="Helvetica Neue"/>
              </a:defRPr>
            </a:pPr>
            <a:r>
              <a:t>2016年5月，比特币平台Gatecoin18万以太，250比特币。</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